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comments/comment4.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omments/comment5.xml" ContentType="application/vnd.openxmlformats-officedocument.presentationml.comment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354" r:id="rId2"/>
    <p:sldId id="355" r:id="rId3"/>
    <p:sldId id="263" r:id="rId4"/>
    <p:sldId id="264" r:id="rId5"/>
    <p:sldId id="265" r:id="rId6"/>
    <p:sldId id="266" r:id="rId7"/>
    <p:sldId id="372" r:id="rId8"/>
    <p:sldId id="268" r:id="rId9"/>
    <p:sldId id="269" r:id="rId10"/>
    <p:sldId id="356" r:id="rId11"/>
    <p:sldId id="270" r:id="rId12"/>
    <p:sldId id="271" r:id="rId13"/>
    <p:sldId id="272" r:id="rId14"/>
    <p:sldId id="373" r:id="rId15"/>
    <p:sldId id="273" r:id="rId16"/>
    <p:sldId id="274" r:id="rId17"/>
    <p:sldId id="276" r:id="rId18"/>
    <p:sldId id="279" r:id="rId19"/>
    <p:sldId id="282" r:id="rId20"/>
    <p:sldId id="374" r:id="rId21"/>
    <p:sldId id="283" r:id="rId22"/>
    <p:sldId id="287" r:id="rId23"/>
    <p:sldId id="288" r:id="rId24"/>
    <p:sldId id="357" r:id="rId25"/>
    <p:sldId id="358" r:id="rId26"/>
    <p:sldId id="289" r:id="rId27"/>
    <p:sldId id="359" r:id="rId28"/>
    <p:sldId id="360" r:id="rId29"/>
    <p:sldId id="290" r:id="rId30"/>
    <p:sldId id="361" r:id="rId31"/>
    <p:sldId id="362" r:id="rId32"/>
    <p:sldId id="291" r:id="rId33"/>
    <p:sldId id="363" r:id="rId34"/>
    <p:sldId id="364" r:id="rId35"/>
    <p:sldId id="292" r:id="rId36"/>
    <p:sldId id="365" r:id="rId37"/>
    <p:sldId id="293" r:id="rId38"/>
    <p:sldId id="294" r:id="rId39"/>
    <p:sldId id="295" r:id="rId40"/>
    <p:sldId id="296" r:id="rId41"/>
    <p:sldId id="297" r:id="rId42"/>
    <p:sldId id="298" r:id="rId43"/>
    <p:sldId id="299" r:id="rId44"/>
    <p:sldId id="375" r:id="rId45"/>
    <p:sldId id="300" r:id="rId46"/>
    <p:sldId id="376" r:id="rId47"/>
    <p:sldId id="301" r:id="rId48"/>
    <p:sldId id="302" r:id="rId49"/>
    <p:sldId id="366" r:id="rId50"/>
    <p:sldId id="303" r:id="rId51"/>
    <p:sldId id="304" r:id="rId52"/>
    <p:sldId id="305" r:id="rId53"/>
    <p:sldId id="306" r:id="rId54"/>
    <p:sldId id="307" r:id="rId55"/>
    <p:sldId id="308" r:id="rId56"/>
    <p:sldId id="309" r:id="rId57"/>
    <p:sldId id="310" r:id="rId58"/>
    <p:sldId id="377" r:id="rId59"/>
    <p:sldId id="312" r:id="rId60"/>
    <p:sldId id="314" r:id="rId61"/>
    <p:sldId id="316" r:id="rId62"/>
    <p:sldId id="317" r:id="rId63"/>
    <p:sldId id="318" r:id="rId64"/>
    <p:sldId id="320" r:id="rId65"/>
    <p:sldId id="367" r:id="rId66"/>
    <p:sldId id="321" r:id="rId67"/>
    <p:sldId id="368" r:id="rId68"/>
    <p:sldId id="322" r:id="rId69"/>
    <p:sldId id="369" r:id="rId70"/>
    <p:sldId id="323" r:id="rId71"/>
    <p:sldId id="378" r:id="rId72"/>
    <p:sldId id="324" r:id="rId73"/>
    <p:sldId id="325" r:id="rId74"/>
    <p:sldId id="326" r:id="rId75"/>
    <p:sldId id="327" r:id="rId76"/>
    <p:sldId id="328" r:id="rId77"/>
    <p:sldId id="379" r:id="rId78"/>
    <p:sldId id="329" r:id="rId79"/>
    <p:sldId id="330" r:id="rId80"/>
    <p:sldId id="370" r:id="rId81"/>
    <p:sldId id="331" r:id="rId82"/>
    <p:sldId id="380" r:id="rId83"/>
    <p:sldId id="332" r:id="rId84"/>
    <p:sldId id="333" r:id="rId85"/>
    <p:sldId id="371" r:id="rId86"/>
    <p:sldId id="334" r:id="rId87"/>
    <p:sldId id="335" r:id="rId88"/>
    <p:sldId id="336" r:id="rId89"/>
    <p:sldId id="381" r:id="rId90"/>
    <p:sldId id="337" r:id="rId91"/>
    <p:sldId id="338" r:id="rId92"/>
    <p:sldId id="339" r:id="rId93"/>
    <p:sldId id="340" r:id="rId94"/>
    <p:sldId id="382" r:id="rId95"/>
    <p:sldId id="341" r:id="rId96"/>
    <p:sldId id="342" r:id="rId97"/>
    <p:sldId id="343" r:id="rId98"/>
    <p:sldId id="344" r:id="rId99"/>
    <p:sldId id="383" r:id="rId100"/>
    <p:sldId id="345" r:id="rId101"/>
    <p:sldId id="384" r:id="rId102"/>
    <p:sldId id="346" r:id="rId103"/>
    <p:sldId id="385" r:id="rId104"/>
    <p:sldId id="386" r:id="rId105"/>
    <p:sldId id="347" r:id="rId106"/>
    <p:sldId id="348" r:id="rId107"/>
    <p:sldId id="387" r:id="rId108"/>
    <p:sldId id="349" r:id="rId109"/>
    <p:sldId id="388" r:id="rId110"/>
    <p:sldId id="350" r:id="rId111"/>
    <p:sldId id="389" r:id="rId112"/>
    <p:sldId id="351" r:id="rId113"/>
    <p:sldId id="352" r:id="rId11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帳戶" initials="M帳" lastIdx="78" clrIdx="0">
    <p:extLst>
      <p:ext uri="{19B8F6BF-5375-455C-9EA6-DF929625EA0E}">
        <p15:presenceInfo xmlns:p15="http://schemas.microsoft.com/office/powerpoint/2012/main" userId="ca409878cee43d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6" autoAdjust="0"/>
    <p:restoredTop sz="88998" autoAdjust="0"/>
  </p:normalViewPr>
  <p:slideViewPr>
    <p:cSldViewPr>
      <p:cViewPr>
        <p:scale>
          <a:sx n="90" d="100"/>
          <a:sy n="90" d="100"/>
        </p:scale>
        <p:origin x="1242" y="366"/>
      </p:cViewPr>
      <p:guideLst>
        <p:guide orient="horz" pos="2160"/>
        <p:guide pos="2880"/>
      </p:guideLst>
    </p:cSldViewPr>
  </p:slideViewPr>
  <p:notesTextViewPr>
    <p:cViewPr>
      <p:scale>
        <a:sx n="1" d="1"/>
        <a:sy n="1" d="1"/>
      </p:scale>
      <p:origin x="0" y="0"/>
    </p:cViewPr>
  </p:notesTextViewPr>
  <p:sorterViewPr>
    <p:cViewPr>
      <p:scale>
        <a:sx n="100" d="100"/>
        <a:sy n="100" d="100"/>
      </p:scale>
      <p:origin x="0" y="-447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05T13:25:54.165" idx="8">
    <p:pos x="10" y="10"/>
    <p:text>Change recommended on this page as noted in red and underlined text.</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2-05T13:56:38.315" idx="13">
    <p:pos x="10" y="10"/>
    <p:text>Change recommended on this page as noted in red and underlined text.</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2-05T14:10:41.723" idx="16">
    <p:pos x="5096" y="3856"/>
    <p:text>Change recommended on this page as noted in red and underlined text.</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2-05T14:10:04.396" idx="15">
    <p:pos x="10" y="10"/>
    <p:text>Change recommended on this page as noted in red and underlined text.</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2-05T16:47:21.843" idx="55">
    <p:pos x="2403" y="560"/>
    <p:text>Change recommended on this page as noted in red and underlined text.</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4" Type="http://schemas.openxmlformats.org/officeDocument/2006/relationships/image" Target="../media/image8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標楷體" panose="03000509000000000000" pitchFamily="65" charset="-120"/>
              </a:defRPr>
            </a:lvl1pPr>
          </a:lstStyle>
          <a:p>
            <a:fld id="{5A8767ED-7600-4CEB-A97D-B8C094C1CB4B}" type="datetimeFigureOut">
              <a:rPr lang="zh-TW" altLang="en-US" smtClean="0"/>
              <a:pPr/>
              <a:t>2020/12/21</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標楷體" panose="03000509000000000000" pitchFamily="65" charset="-120"/>
              </a:defRPr>
            </a:lvl1pPr>
          </a:lstStyle>
          <a:p>
            <a:fld id="{42A9114D-2A06-434D-8397-A0458236F01F}" type="slidenum">
              <a:rPr lang="zh-TW" altLang="en-US" smtClean="0"/>
              <a:pPr/>
              <a:t>‹#›</a:t>
            </a:fld>
            <a:endParaRPr lang="zh-TW" altLang="en-US" dirty="0"/>
          </a:p>
        </p:txBody>
      </p:sp>
    </p:spTree>
    <p:extLst>
      <p:ext uri="{BB962C8B-B14F-4D97-AF65-F5344CB8AC3E}">
        <p14:creationId xmlns:p14="http://schemas.microsoft.com/office/powerpoint/2010/main" val="21000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標楷體" panose="03000509000000000000" pitchFamily="65" charset="-120"/>
        <a:cs typeface="+mn-cs"/>
      </a:defRPr>
    </a:lvl1pPr>
    <a:lvl2pPr marL="457200" algn="l" defTabSz="914400" rtl="0" eaLnBrk="1" latinLnBrk="0" hangingPunct="1">
      <a:defRPr sz="1200" kern="1200">
        <a:solidFill>
          <a:schemeClr val="tx1"/>
        </a:solidFill>
        <a:latin typeface="+mn-lt"/>
        <a:ea typeface="標楷體" panose="03000509000000000000" pitchFamily="65" charset="-120"/>
        <a:cs typeface="+mn-cs"/>
      </a:defRPr>
    </a:lvl2pPr>
    <a:lvl3pPr marL="914400" algn="l" defTabSz="914400" rtl="0" eaLnBrk="1" latinLnBrk="0" hangingPunct="1">
      <a:defRPr sz="1200" kern="1200">
        <a:solidFill>
          <a:schemeClr val="tx1"/>
        </a:solidFill>
        <a:latin typeface="+mn-lt"/>
        <a:ea typeface="標楷體" panose="03000509000000000000" pitchFamily="65" charset="-120"/>
        <a:cs typeface="+mn-cs"/>
      </a:defRPr>
    </a:lvl3pPr>
    <a:lvl4pPr marL="1371600" algn="l" defTabSz="914400" rtl="0" eaLnBrk="1" latinLnBrk="0" hangingPunct="1">
      <a:defRPr sz="1200" kern="1200">
        <a:solidFill>
          <a:schemeClr val="tx1"/>
        </a:solidFill>
        <a:latin typeface="+mn-lt"/>
        <a:ea typeface="標楷體" panose="03000509000000000000" pitchFamily="65" charset="-120"/>
        <a:cs typeface="+mn-cs"/>
      </a:defRPr>
    </a:lvl4pPr>
    <a:lvl5pPr marL="1828800" algn="l" defTabSz="914400" rtl="0" eaLnBrk="1" latinLnBrk="0" hangingPunct="1">
      <a:defRPr sz="1200" kern="1200">
        <a:solidFill>
          <a:schemeClr val="tx1"/>
        </a:solidFill>
        <a:latin typeface="+mn-lt"/>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224066-8E7F-4E59-AC94-FA63FA7F706E}" type="slidenum">
              <a:rPr lang="en-US" altLang="zh-TW" smtClean="0">
                <a:solidFill>
                  <a:srgbClr val="000000"/>
                </a:solidFill>
              </a:rPr>
              <a:pPr/>
              <a:t>3</a:t>
            </a:fld>
            <a:endParaRPr lang="en-US" altLang="zh-TW" dirty="0">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200" b="1" i="0" u="none" strike="noStrike" kern="1200" dirty="0">
                <a:solidFill>
                  <a:schemeClr val="tx1"/>
                </a:solidFill>
                <a:effectLst/>
                <a:latin typeface="Arial" charset="0"/>
                <a:cs typeface="+mn-cs"/>
              </a:rPr>
              <a:t>20160325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200" b="1" i="0" u="none" strike="noStrike" kern="1200" dirty="0">
                <a:solidFill>
                  <a:schemeClr val="tx1"/>
                </a:solidFill>
                <a:effectLst/>
                <a:latin typeface="Arial" charset="0"/>
                <a:cs typeface="+mn-cs"/>
              </a:rPr>
              <a:t>※</a:t>
            </a:r>
            <a:r>
              <a:rPr kumimoji="1" lang="zh-TW" altLang="en-US" sz="1200" b="1" i="0" u="none" strike="noStrike" kern="1200" dirty="0">
                <a:solidFill>
                  <a:schemeClr val="tx1"/>
                </a:solidFill>
                <a:effectLst/>
                <a:latin typeface="Arial" charset="0"/>
                <a:cs typeface="+mn-cs"/>
              </a:rPr>
              <a:t>通過培訓營認證教師使用此教材授課之教學說明：</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TW" sz="1200" b="1" kern="1200" dirty="0">
              <a:solidFill>
                <a:srgbClr val="CC0000"/>
              </a:solidFill>
              <a:latin typeface="Times New Roman" panose="02020603050405020304" pitchFamily="18" charset="0"/>
              <a:cs typeface="Times New Roman" panose="02020603050405020304" pitchFamily="18" charset="0"/>
            </a:endParaRPr>
          </a:p>
          <a:p>
            <a:pPr marL="0" indent="0" algn="l" eaLnBrk="1" hangingPunct="1">
              <a:lnSpc>
                <a:spcPct val="125000"/>
              </a:lnSpc>
              <a:buFont typeface="Arial" pitchFamily="34" charset="0"/>
              <a:buChar char="•"/>
            </a:pPr>
            <a:r>
              <a:rPr kumimoji="1" lang="zh-TW" altLang="zh-TW" sz="1200" b="0" i="0" u="none" strike="noStrike" kern="1200" dirty="0">
                <a:solidFill>
                  <a:schemeClr val="tx1"/>
                </a:solidFill>
                <a:effectLst/>
                <a:latin typeface="Arial" charset="0"/>
                <a:cs typeface="+mn-cs"/>
              </a:rPr>
              <a:t>初階</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國民中小學</a:t>
            </a:r>
            <a:r>
              <a:rPr kumimoji="1" lang="en-US" altLang="zh-TW" sz="1200" b="0" i="0" u="none" strike="noStrike" kern="1200" dirty="0">
                <a:solidFill>
                  <a:schemeClr val="tx1"/>
                </a:solidFill>
                <a:effectLst/>
                <a:latin typeface="Arial" charset="0"/>
                <a:cs typeface="+mn-cs"/>
              </a:rPr>
              <a:t>)</a:t>
            </a:r>
            <a:r>
              <a:rPr kumimoji="1" lang="zh-TW" altLang="en-US" sz="1200" b="0" i="0" u="none" strike="noStrike" kern="1200" dirty="0">
                <a:solidFill>
                  <a:schemeClr val="tx1"/>
                </a:solidFill>
                <a:effectLst/>
                <a:latin typeface="Arial" charset="0"/>
                <a:cs typeface="+mn-cs"/>
              </a:rPr>
              <a:t>：</a:t>
            </a:r>
            <a:r>
              <a:rPr kumimoji="1" lang="en-US" altLang="zh-TW" sz="1200" b="0" i="0" u="none" strike="noStrike" kern="1200" dirty="0">
                <a:solidFill>
                  <a:schemeClr val="tx1"/>
                </a:solidFill>
                <a:effectLst/>
                <a:latin typeface="Arial" charset="0"/>
                <a:cs typeface="+mn-cs"/>
              </a:rPr>
              <a:t>p4-6, p8, p10, p12, p15, p18, p21, p23-25, p33-37, p39-42, p44-46, p54-58, p65-68, p72-76, p79-89</a:t>
            </a:r>
          </a:p>
          <a:p>
            <a:pPr marL="0" indent="0" algn="l" eaLnBrk="1" hangingPunct="1">
              <a:lnSpc>
                <a:spcPct val="125000"/>
              </a:lnSpc>
              <a:buFont typeface="Arial" pitchFamily="34" charset="0"/>
              <a:buChar char="•"/>
            </a:pPr>
            <a:endParaRPr kumimoji="1" lang="en-US" altLang="zh-TW" sz="1200" b="0" i="0" u="none" strike="noStrike" kern="1200" baseline="0" dirty="0">
              <a:solidFill>
                <a:schemeClr val="tx1"/>
              </a:solidFill>
              <a:effectLst/>
              <a:latin typeface="Arial" charset="0"/>
              <a:cs typeface="+mn-cs"/>
            </a:endParaRPr>
          </a:p>
          <a:p>
            <a:pPr marL="0" indent="0" algn="l" eaLnBrk="1" hangingPunct="1">
              <a:lnSpc>
                <a:spcPct val="125000"/>
              </a:lnSpc>
              <a:buFont typeface="Arial" pitchFamily="34" charset="0"/>
              <a:buChar char="•"/>
            </a:pPr>
            <a:r>
              <a:rPr kumimoji="1" lang="zh-TW" altLang="zh-TW" sz="1200" b="0" i="0" u="none" strike="noStrike" kern="1200" dirty="0">
                <a:solidFill>
                  <a:schemeClr val="tx1"/>
                </a:solidFill>
                <a:effectLst/>
                <a:latin typeface="Arial" charset="0"/>
                <a:cs typeface="+mn-cs"/>
              </a:rPr>
              <a:t>中階</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高中</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工</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職</a:t>
            </a:r>
            <a:r>
              <a:rPr kumimoji="1" lang="zh-TW" altLang="en-US" sz="1200" b="0" i="0" u="none" strike="noStrike" kern="1200" dirty="0">
                <a:solidFill>
                  <a:schemeClr val="tx1"/>
                </a:solidFill>
                <a:effectLst/>
                <a:latin typeface="Arial" charset="0"/>
                <a:cs typeface="+mn-cs"/>
              </a:rPr>
              <a:t>：</a:t>
            </a:r>
            <a:r>
              <a:rPr kumimoji="1" lang="en-US" altLang="zh-TW" sz="1200" b="0" i="0" u="none" strike="noStrike" kern="1200" dirty="0">
                <a:solidFill>
                  <a:schemeClr val="tx1"/>
                </a:solidFill>
                <a:effectLst/>
                <a:latin typeface="Arial" charset="0"/>
                <a:cs typeface="+mn-cs"/>
              </a:rPr>
              <a:t>p4-6, p8-21, p23-31, p33-37, p39-42, p44-46, p54-63, p65-70, p72-76, p79-89</a:t>
            </a:r>
          </a:p>
          <a:p>
            <a:pPr marL="0" indent="0" algn="l" eaLnBrk="1" hangingPunct="1">
              <a:lnSpc>
                <a:spcPct val="125000"/>
              </a:lnSpc>
              <a:buFont typeface="Arial" pitchFamily="34" charset="0"/>
              <a:buChar char="•"/>
            </a:pPr>
            <a:endParaRPr kumimoji="1" lang="en-US" altLang="zh-TW" sz="1200" b="0" i="0" u="none" strike="noStrike" kern="1200" dirty="0">
              <a:solidFill>
                <a:schemeClr val="tx1"/>
              </a:solidFill>
              <a:effectLst/>
              <a:latin typeface="Arial" charset="0"/>
              <a:cs typeface="+mn-cs"/>
            </a:endParaRPr>
          </a:p>
          <a:p>
            <a:pPr marL="0" indent="0" algn="l" eaLnBrk="1" hangingPunct="1">
              <a:lnSpc>
                <a:spcPct val="125000"/>
              </a:lnSpc>
              <a:buFont typeface="Arial" pitchFamily="34" charset="0"/>
              <a:buChar char="•"/>
            </a:pPr>
            <a:r>
              <a:rPr kumimoji="1" lang="zh-TW" altLang="zh-TW" sz="1200" b="0" i="0" u="none" strike="noStrike" kern="1200" dirty="0">
                <a:solidFill>
                  <a:schemeClr val="tx1"/>
                </a:solidFill>
                <a:effectLst/>
                <a:latin typeface="Arial" charset="0"/>
                <a:cs typeface="+mn-cs"/>
              </a:rPr>
              <a:t>進階</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大專校院</a:t>
            </a:r>
            <a:r>
              <a:rPr kumimoji="1" lang="en-US" altLang="zh-TW" sz="1200" b="0" i="0" u="none" strike="noStrike" kern="1200" dirty="0">
                <a:solidFill>
                  <a:schemeClr val="tx1"/>
                </a:solidFill>
                <a:effectLst/>
                <a:latin typeface="Arial" charset="0"/>
                <a:cs typeface="+mn-cs"/>
              </a:rPr>
              <a:t>)</a:t>
            </a:r>
            <a:r>
              <a:rPr kumimoji="1" lang="zh-TW" altLang="en-US" sz="1200" b="0" i="0" u="none" strike="noStrike" kern="1200" dirty="0">
                <a:solidFill>
                  <a:schemeClr val="tx1"/>
                </a:solidFill>
                <a:effectLst/>
                <a:latin typeface="Arial" charset="0"/>
                <a:cs typeface="+mn-cs"/>
              </a:rPr>
              <a:t>：</a:t>
            </a:r>
            <a:r>
              <a:rPr kumimoji="1" lang="en-US" altLang="zh-TW" sz="1200" b="0" i="0" u="none" strike="noStrike" kern="1200" dirty="0">
                <a:solidFill>
                  <a:schemeClr val="tx1"/>
                </a:solidFill>
                <a:effectLst/>
                <a:latin typeface="Arial" charset="0"/>
                <a:cs typeface="+mn-cs"/>
              </a:rPr>
              <a:t>p4-6, p8-21, p23-31, p33-47, p49-63, p65-70, p72-77, p79-89</a:t>
            </a:r>
            <a:endParaRPr kumimoji="1" lang="zh-TW" altLang="zh-TW" sz="1200" b="0" i="0" u="none" strike="noStrike" kern="1200" dirty="0">
              <a:solidFill>
                <a:schemeClr val="tx1"/>
              </a:solidFill>
              <a:effectLst/>
              <a:latin typeface="Arial" charset="0"/>
              <a:cs typeface="+mn-cs"/>
            </a:endParaRPr>
          </a:p>
        </p:txBody>
      </p:sp>
    </p:spTree>
    <p:extLst>
      <p:ext uri="{BB962C8B-B14F-4D97-AF65-F5344CB8AC3E}">
        <p14:creationId xmlns:p14="http://schemas.microsoft.com/office/powerpoint/2010/main" val="325941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了解物理性危害因子</a:t>
            </a:r>
            <a:r>
              <a:rPr lang="en-US" altLang="zh-TW" dirty="0"/>
              <a:t>-</a:t>
            </a:r>
            <a:r>
              <a:rPr lang="zh-TW" altLang="en-US" dirty="0"/>
              <a:t>振動</a:t>
            </a: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全身振動暴露較嚴重的勞工包括運輸業曳引車、貨車、大型客車的司機，農業、林業用牽引機、營建車輛性機械、挖土機的操作員，直升機的駕駛員等。</a:t>
            </a: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局部振動源包括伐木工使用的鏈鋸，鐵路砸道工人使用的手持式砸道機，鋼鐵機械工廠、鍋爐製造廠、汽機車裝配廠、電子工廠、造船廠及製鞋廠等勞工使用的氣動或電動手工具，石作工人、營造工人及鑄造工人使用的研磨機具，機械廠或傢俱製造廠勞工、水電工人使用的電動鑽孔機具，營造工人在建築物改建或整修時使用的混凝土破碎機，郵差或業務送貨員使用的機車等。</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12</a:t>
            </a:fld>
            <a:endParaRPr lang="zh-TW" altLang="en-US" dirty="0"/>
          </a:p>
        </p:txBody>
      </p:sp>
    </p:spTree>
    <p:extLst>
      <p:ext uri="{BB962C8B-B14F-4D97-AF65-F5344CB8AC3E}">
        <p14:creationId xmlns:p14="http://schemas.microsoft.com/office/powerpoint/2010/main" val="41998649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了解意外處理術中關於燒燙灼傷之急救</a:t>
            </a:r>
            <a:endParaRPr lang="en-US" altLang="zh-TW" sz="1200" dirty="0"/>
          </a:p>
          <a:p>
            <a:endParaRPr lang="en-US" altLang="zh-TW" b="0" dirty="0"/>
          </a:p>
          <a:p>
            <a:r>
              <a:rPr lang="zh-TW" altLang="en-US" b="0" dirty="0"/>
              <a:t>意外事件除了會引起所謂的創傷以外，環境狀況也有可能會引致人體的健康效應。</a:t>
            </a:r>
          </a:p>
          <a:p>
            <a:r>
              <a:rPr lang="zh-TW" altLang="en-US" b="0" dirty="0"/>
              <a:t>在常見的環境急症所造成的傷害，現場第一時間的適宜處理可以減緩傷害的進行。</a:t>
            </a:r>
          </a:p>
          <a:p>
            <a:r>
              <a:rPr lang="zh-TW" altLang="en-US" b="0" dirty="0"/>
              <a:t>在暴露於非自然環境所產生的高能量時，能量造成皮膚的傷害，就是所謂的燒傷。</a:t>
            </a:r>
          </a:p>
          <a:p>
            <a:r>
              <a:rPr lang="zh-TW" altLang="en-US" b="0" dirty="0"/>
              <a:t>這類高能量的產生方式不同，其所造成傷害持續的時間與傷害的組織會有所差異。</a:t>
            </a:r>
          </a:p>
          <a:p>
            <a:r>
              <a:rPr lang="zh-TW" altLang="en-US" b="0" dirty="0"/>
              <a:t>高能量的產生方式包括：熱燒傷、化學燒傷、電燒傷、吸入性傷害與其他燒灼傷。</a:t>
            </a:r>
          </a:p>
          <a:p>
            <a:r>
              <a:rPr lang="zh-TW" altLang="en-US" b="0" dirty="0"/>
              <a:t>除了上述各種高能量的產生方式不同之外，高能量以不一樣的傳遞方式也是重點。</a:t>
            </a:r>
          </a:p>
          <a:p>
            <a:r>
              <a:rPr lang="zh-TW" altLang="en-US" b="0" dirty="0"/>
              <a:t>高能量的傳遞方式可以分成：火燄灼傷、熱液燙傷、熱物接觸性燒傷與爆炸燒傷。</a:t>
            </a:r>
          </a:p>
          <a:p>
            <a:endParaRPr lang="en-US" altLang="zh-TW" b="0" dirty="0"/>
          </a:p>
          <a:p>
            <a:r>
              <a:rPr lang="en-US" altLang="zh-TW" b="0" dirty="0"/>
              <a:t>1.</a:t>
            </a:r>
            <a:r>
              <a:rPr lang="zh-TW" altLang="en-US" b="0" dirty="0"/>
              <a:t> 沖洗時間</a:t>
            </a:r>
            <a:r>
              <a:rPr lang="en-US" altLang="zh-TW" b="0" dirty="0"/>
              <a:t>30</a:t>
            </a:r>
            <a:r>
              <a:rPr lang="zh-TW" altLang="en-US" b="0" dirty="0"/>
              <a:t>分鐘並非絕對，重點在於時間要長到將患部的熱量帶走，只沖水一兩分鐘是絕對不夠的。</a:t>
            </a:r>
            <a:endParaRPr lang="en-US" altLang="zh-TW" b="0" dirty="0"/>
          </a:p>
          <a:p>
            <a:r>
              <a:rPr lang="en-US" altLang="zh-TW" b="0" dirty="0"/>
              <a:t>2.</a:t>
            </a:r>
            <a:r>
              <a:rPr lang="zh-TW" altLang="en-US" b="0" dirty="0"/>
              <a:t> 平日要確定燒燙傷時是否有冷水可沖，台灣夏日午後水龍頭都是溫熱水，效果不佳。存在燒燙傷風險的實驗室在這種狀況下，應另外準備冷水，例如準備冰塊，利用泡冰水的方式降溫。</a:t>
            </a:r>
            <a:endParaRPr lang="en-US" altLang="zh-TW" b="0" dirty="0"/>
          </a:p>
          <a:p>
            <a:endParaRPr lang="en-US" altLang="zh-TW" b="0" dirty="0"/>
          </a:p>
          <a:p>
            <a:r>
              <a:rPr lang="zh-TW" altLang="en-US" b="0" dirty="0"/>
              <a:t>現場燒傷的立即處理原則，其五大處理步驟的次序是：「沖、脫、泡、蓋、送」。</a:t>
            </a:r>
          </a:p>
          <a:p>
            <a:r>
              <a:rPr lang="zh-TW" altLang="en-US" b="0" dirty="0"/>
              <a:t>沖時間要足夠，脫時候要小心，泡體溫要注意，蓋傷口要乾淨，送醫院要完善。</a:t>
            </a:r>
          </a:p>
          <a:p>
            <a:endParaRPr lang="zh-TW" altLang="en-US" b="0" dirty="0"/>
          </a:p>
          <a:p>
            <a:r>
              <a:rPr lang="zh-TW" altLang="en-US" b="0" dirty="0"/>
              <a:t>沖：迅速以流動的水沖洗</a:t>
            </a:r>
            <a:r>
              <a:rPr lang="en-US" altLang="zh-TW" b="0" dirty="0"/>
              <a:t>15–30</a:t>
            </a:r>
            <a:r>
              <a:rPr lang="zh-TW" altLang="en-US" b="0" dirty="0"/>
              <a:t>分鐘，或將受傷部位浸泡於冷水。</a:t>
            </a:r>
          </a:p>
          <a:p>
            <a:r>
              <a:rPr lang="zh-TW" altLang="en-US" b="0" dirty="0"/>
              <a:t>脫：在水中小心除去衣物，暫時保留黏住的部份。避免將水泡弄破。</a:t>
            </a:r>
          </a:p>
          <a:p>
            <a:r>
              <a:rPr lang="zh-TW" altLang="en-US" b="0" dirty="0"/>
              <a:t>泡：繼續浸泡於冷水中</a:t>
            </a:r>
            <a:r>
              <a:rPr lang="en-US" altLang="zh-TW" b="0" dirty="0"/>
              <a:t>15-30</a:t>
            </a:r>
            <a:r>
              <a:rPr lang="zh-TW" altLang="en-US" b="0" dirty="0"/>
              <a:t>分鐘。但燙傷面積廣大或年齡較小患者，則不必浸泡過久，以免體溫下降過度，或延誤治療時機。</a:t>
            </a:r>
          </a:p>
          <a:p>
            <a:r>
              <a:rPr lang="zh-TW" altLang="en-US" b="0" dirty="0"/>
              <a:t>蓋：用清潔乾淨的布單，紗布覆蓋。勿任意塗上外用藥或偏方，無助於傷口的復原，容易引起傷口感染，及影響判斷和處理。</a:t>
            </a:r>
          </a:p>
          <a:p>
            <a:r>
              <a:rPr lang="zh-TW" altLang="en-US" b="0" dirty="0"/>
              <a:t>送：除極小之燙傷可以自理外，最好送往醫院做進一步的處理。若傷勢較大，則最好轉送到設置有燙傷中心的醫院治療。</a:t>
            </a:r>
          </a:p>
          <a:p>
            <a:endParaRPr lang="en-US" altLang="zh-TW" b="0" dirty="0"/>
          </a:p>
          <a:p>
            <a:r>
              <a:rPr lang="zh-TW" altLang="en-US" b="0" dirty="0"/>
              <a:t>化學燒灼的傷害中，因為酸鹼中和後所產生釋放的化學性高能量，導致皮膚受傷。</a:t>
            </a:r>
          </a:p>
          <a:p>
            <a:r>
              <a:rPr lang="zh-TW" altLang="en-US" b="0" dirty="0"/>
              <a:t>化學性燒傷的定義：強酸、強鹼或其它腐蝕性的化學物質所造成的皮膚損傷破壞。</a:t>
            </a:r>
          </a:p>
          <a:p>
            <a:r>
              <a:rPr lang="zh-TW" altLang="en-US" b="0" dirty="0"/>
              <a:t>化學灼傷的現場處理是立即去除有害物質，方法是以大量清水沖洗</a:t>
            </a:r>
            <a:r>
              <a:rPr lang="en-US" altLang="zh-TW" b="0" dirty="0"/>
              <a:t>20</a:t>
            </a:r>
            <a:r>
              <a:rPr lang="zh-TW" altLang="en-US" b="0" dirty="0"/>
              <a:t>至</a:t>
            </a:r>
            <a:r>
              <a:rPr lang="en-US" altLang="zh-TW" b="0" dirty="0"/>
              <a:t>30</a:t>
            </a:r>
            <a:r>
              <a:rPr lang="zh-TW" altLang="en-US" b="0" dirty="0"/>
              <a:t>分鐘。</a:t>
            </a:r>
          </a:p>
          <a:p>
            <a:r>
              <a:rPr lang="zh-TW" altLang="en-US" b="0" dirty="0"/>
              <a:t>脫去沾有化學物質的衣物，以減少繼續的危害暴露，持續沖洗到疼痛消失十分鐘。</a:t>
            </a:r>
          </a:p>
          <a:p>
            <a:endParaRPr lang="zh-TW" altLang="en-US" b="0"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102</a:t>
            </a:fld>
            <a:endParaRPr lang="zh-TW" altLang="en-US" dirty="0"/>
          </a:p>
        </p:txBody>
      </p:sp>
    </p:spTree>
    <p:extLst>
      <p:ext uri="{BB962C8B-B14F-4D97-AF65-F5344CB8AC3E}">
        <p14:creationId xmlns:p14="http://schemas.microsoft.com/office/powerpoint/2010/main" val="40657884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了解意外處理術中關於燒燙灼傷之急救</a:t>
            </a:r>
            <a:endParaRPr lang="en-US" altLang="zh-TW" sz="1200" dirty="0"/>
          </a:p>
          <a:p>
            <a:endParaRPr lang="en-US" altLang="zh-TW" b="0" dirty="0"/>
          </a:p>
          <a:p>
            <a:r>
              <a:rPr lang="zh-TW" altLang="en-US" b="0" dirty="0"/>
              <a:t>意外事件除了會引起所謂的創傷以外，環境狀況也有可能會引致人體的健康效應。</a:t>
            </a:r>
          </a:p>
          <a:p>
            <a:r>
              <a:rPr lang="zh-TW" altLang="en-US" b="0" dirty="0"/>
              <a:t>在常見的環境急症所造成的傷害，現場第一時間的適宜處理可以減緩傷害的進行。</a:t>
            </a:r>
          </a:p>
          <a:p>
            <a:r>
              <a:rPr lang="zh-TW" altLang="en-US" b="0" dirty="0"/>
              <a:t>在暴露於非自然環境所產生的高能量時，能量造成皮膚的傷害，就是所謂的燒傷。</a:t>
            </a:r>
          </a:p>
          <a:p>
            <a:r>
              <a:rPr lang="zh-TW" altLang="en-US" b="0" dirty="0"/>
              <a:t>這類高能量的產生方式不同，其所造成傷害持續的時間與傷害的組織會有所差異。</a:t>
            </a:r>
          </a:p>
          <a:p>
            <a:r>
              <a:rPr lang="zh-TW" altLang="en-US" b="0" dirty="0"/>
              <a:t>高能量的產生方式包括：熱燒傷、化學燒傷、電燒傷、吸入性傷害與其他燒灼傷。</a:t>
            </a:r>
          </a:p>
          <a:p>
            <a:r>
              <a:rPr lang="zh-TW" altLang="en-US" b="0" dirty="0"/>
              <a:t>除了上述各種高能量的產生方式不同之外，高能量以不一樣的傳遞方式也是重點。</a:t>
            </a:r>
          </a:p>
          <a:p>
            <a:r>
              <a:rPr lang="zh-TW" altLang="en-US" b="0" dirty="0"/>
              <a:t>高能量的傳遞方式可以分成：火燄灼傷、熱液燙傷、熱物接觸性燒傷與爆炸燒傷。</a:t>
            </a:r>
          </a:p>
          <a:p>
            <a:endParaRPr lang="en-US" altLang="zh-TW" b="0" dirty="0"/>
          </a:p>
          <a:p>
            <a:r>
              <a:rPr lang="en-US" altLang="zh-TW" b="0" dirty="0"/>
              <a:t>1.</a:t>
            </a:r>
            <a:r>
              <a:rPr lang="zh-TW" altLang="en-US" b="0" dirty="0"/>
              <a:t> 沖洗時間</a:t>
            </a:r>
            <a:r>
              <a:rPr lang="en-US" altLang="zh-TW" b="0" dirty="0"/>
              <a:t>30</a:t>
            </a:r>
            <a:r>
              <a:rPr lang="zh-TW" altLang="en-US" b="0" dirty="0"/>
              <a:t>分鐘並非絕對，重點在於時間要長到將患部的熱量帶走，只沖水一兩分鐘是絕對不夠的。</a:t>
            </a:r>
            <a:endParaRPr lang="en-US" altLang="zh-TW" b="0" dirty="0"/>
          </a:p>
          <a:p>
            <a:r>
              <a:rPr lang="en-US" altLang="zh-TW" b="0" dirty="0"/>
              <a:t>2.</a:t>
            </a:r>
            <a:r>
              <a:rPr lang="zh-TW" altLang="en-US" b="0" dirty="0"/>
              <a:t> 平日要確定燒燙傷時是否有冷水可沖，台灣夏日午後水龍頭都是溫熱水，效果不佳。存在燒燙傷風險的實驗室在這種狀況下，應另外準備冷水，例如準備冰塊，利用泡冰水的方式降溫。</a:t>
            </a:r>
            <a:endParaRPr lang="en-US" altLang="zh-TW" b="0" dirty="0"/>
          </a:p>
          <a:p>
            <a:endParaRPr lang="en-US" altLang="zh-TW" b="0" dirty="0"/>
          </a:p>
          <a:p>
            <a:r>
              <a:rPr lang="zh-TW" altLang="en-US" b="0" dirty="0"/>
              <a:t>現場燒傷的立即處理原則，其五大處理步驟的次序是：「沖、脫、泡、蓋、送」。</a:t>
            </a:r>
          </a:p>
          <a:p>
            <a:r>
              <a:rPr lang="zh-TW" altLang="en-US" b="0" dirty="0"/>
              <a:t>沖時間要足夠，脫時候要小心，泡體溫要注意，蓋傷口要乾淨，送醫院要完善。</a:t>
            </a:r>
          </a:p>
          <a:p>
            <a:endParaRPr lang="zh-TW" altLang="en-US" b="0" dirty="0"/>
          </a:p>
          <a:p>
            <a:r>
              <a:rPr lang="zh-TW" altLang="en-US" b="0" dirty="0"/>
              <a:t>沖：迅速以流動的水沖洗</a:t>
            </a:r>
            <a:r>
              <a:rPr lang="en-US" altLang="zh-TW" b="0" dirty="0"/>
              <a:t>15–30</a:t>
            </a:r>
            <a:r>
              <a:rPr lang="zh-TW" altLang="en-US" b="0" dirty="0"/>
              <a:t>分鐘，或將受傷部位浸泡於冷水。</a:t>
            </a:r>
          </a:p>
          <a:p>
            <a:r>
              <a:rPr lang="zh-TW" altLang="en-US" b="0" dirty="0"/>
              <a:t>脫：在水中小心除去衣物，暫時保留黏住的部份。避免將水泡弄破。</a:t>
            </a:r>
          </a:p>
          <a:p>
            <a:r>
              <a:rPr lang="zh-TW" altLang="en-US" b="0" dirty="0"/>
              <a:t>泡：繼續浸泡於冷水中</a:t>
            </a:r>
            <a:r>
              <a:rPr lang="en-US" altLang="zh-TW" b="0" dirty="0"/>
              <a:t>15-30</a:t>
            </a:r>
            <a:r>
              <a:rPr lang="zh-TW" altLang="en-US" b="0" dirty="0"/>
              <a:t>分鐘。但燙傷面積廣大或年齡較小患者，則不必浸泡過久，以免體溫下降過度，或延誤治療時機。</a:t>
            </a:r>
          </a:p>
          <a:p>
            <a:r>
              <a:rPr lang="zh-TW" altLang="en-US" b="0" dirty="0"/>
              <a:t>蓋：用清潔乾淨的布單，紗布覆蓋。勿任意塗上外用藥或偏方，無助於傷口的復原，容易引起傷口感染，及影響判斷和處理。</a:t>
            </a:r>
          </a:p>
          <a:p>
            <a:r>
              <a:rPr lang="zh-TW" altLang="en-US" b="0" dirty="0"/>
              <a:t>送：除極小之燙傷可以自理外，最好送往醫院做進一步的處理。若傷勢較大，則最好轉送到設置有燙傷中心的醫院治療。</a:t>
            </a:r>
          </a:p>
          <a:p>
            <a:endParaRPr lang="en-US" altLang="zh-TW" b="0" dirty="0"/>
          </a:p>
          <a:p>
            <a:r>
              <a:rPr lang="zh-TW" altLang="en-US" b="0" dirty="0"/>
              <a:t>化學燒灼的傷害中，因為酸鹼中和後所產生釋放的化學性高能量，導致皮膚受傷。</a:t>
            </a:r>
          </a:p>
          <a:p>
            <a:r>
              <a:rPr lang="zh-TW" altLang="en-US" b="0" dirty="0"/>
              <a:t>化學性燒傷的定義：強酸、強鹼或其它腐蝕性的化學物質所造成的皮膚損傷破壞。</a:t>
            </a:r>
          </a:p>
          <a:p>
            <a:r>
              <a:rPr lang="zh-TW" altLang="en-US" b="0" dirty="0"/>
              <a:t>化學灼傷的現場處理是立即去除有害物質，方法是以大量清水沖洗</a:t>
            </a:r>
            <a:r>
              <a:rPr lang="en-US" altLang="zh-TW" b="0" dirty="0"/>
              <a:t>20</a:t>
            </a:r>
            <a:r>
              <a:rPr lang="zh-TW" altLang="en-US" b="0" dirty="0"/>
              <a:t>至</a:t>
            </a:r>
            <a:r>
              <a:rPr lang="en-US" altLang="zh-TW" b="0" dirty="0"/>
              <a:t>30</a:t>
            </a:r>
            <a:r>
              <a:rPr lang="zh-TW" altLang="en-US" b="0" dirty="0"/>
              <a:t>分鐘。</a:t>
            </a:r>
          </a:p>
          <a:p>
            <a:r>
              <a:rPr lang="zh-TW" altLang="en-US" b="0" dirty="0"/>
              <a:t>脫去沾有化學物質的衣物，以減少繼續的危害暴露，持續沖洗到疼痛消失十分鐘。</a:t>
            </a:r>
          </a:p>
          <a:p>
            <a:endParaRPr lang="zh-TW" altLang="en-US" b="0"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103</a:t>
            </a:fld>
            <a:endParaRPr lang="zh-TW" altLang="en-US" dirty="0"/>
          </a:p>
        </p:txBody>
      </p:sp>
    </p:spTree>
    <p:extLst>
      <p:ext uri="{BB962C8B-B14F-4D97-AF65-F5344CB8AC3E}">
        <p14:creationId xmlns:p14="http://schemas.microsoft.com/office/powerpoint/2010/main" val="31776482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了解意外處理術中關於感電之急救</a:t>
            </a:r>
            <a:endParaRPr lang="en-US" altLang="zh-TW" sz="1200"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104</a:t>
            </a:fld>
            <a:endParaRPr lang="zh-TW" altLang="en-US" dirty="0"/>
          </a:p>
        </p:txBody>
      </p:sp>
    </p:spTree>
    <p:extLst>
      <p:ext uri="{BB962C8B-B14F-4D97-AF65-F5344CB8AC3E}">
        <p14:creationId xmlns:p14="http://schemas.microsoft.com/office/powerpoint/2010/main" val="31148565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了解意外處理術中關於感電之急救</a:t>
            </a:r>
            <a:endParaRPr lang="en-US" altLang="zh-TW" sz="1200"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105</a:t>
            </a:fld>
            <a:endParaRPr lang="zh-TW" altLang="en-US" dirty="0"/>
          </a:p>
        </p:txBody>
      </p:sp>
    </p:spTree>
    <p:extLst>
      <p:ext uri="{BB962C8B-B14F-4D97-AF65-F5344CB8AC3E}">
        <p14:creationId xmlns:p14="http://schemas.microsoft.com/office/powerpoint/2010/main" val="23515378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了解意外處理術中關於凍傷之急救</a:t>
            </a: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r>
              <a:rPr lang="zh-TW" altLang="en-US" dirty="0"/>
              <a:t>可能發生凍傷的設備包括如冷媒鋼瓶、冷媒管、液態氮等。</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106</a:t>
            </a:fld>
            <a:endParaRPr lang="zh-TW" altLang="en-US" dirty="0"/>
          </a:p>
        </p:txBody>
      </p:sp>
    </p:spTree>
    <p:extLst>
      <p:ext uri="{BB962C8B-B14F-4D97-AF65-F5344CB8AC3E}">
        <p14:creationId xmlns:p14="http://schemas.microsoft.com/office/powerpoint/2010/main" val="351331176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了解意外處理術中關於凍傷之急救</a:t>
            </a: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r>
              <a:rPr lang="zh-TW" altLang="en-US" dirty="0"/>
              <a:t>可能發生凍傷的設備包括如冷媒鋼瓶、冷媒管、液態氮等。</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107</a:t>
            </a:fld>
            <a:endParaRPr lang="zh-TW" altLang="en-US" dirty="0"/>
          </a:p>
        </p:txBody>
      </p:sp>
    </p:spTree>
    <p:extLst>
      <p:ext uri="{BB962C8B-B14F-4D97-AF65-F5344CB8AC3E}">
        <p14:creationId xmlns:p14="http://schemas.microsoft.com/office/powerpoint/2010/main" val="25158434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了解意外處理術中關於切割、穿刺傷之急救</a:t>
            </a:r>
            <a:endParaRPr lang="en-US" altLang="zh-TW" dirty="0"/>
          </a:p>
          <a:p>
            <a:endParaRPr lang="en-US" altLang="zh-TW" dirty="0"/>
          </a:p>
          <a:p>
            <a:r>
              <a:rPr lang="en-US" altLang="zh-TW" dirty="0"/>
              <a:t>1.</a:t>
            </a:r>
            <a:r>
              <a:rPr lang="zh-TW" altLang="en-US" dirty="0"/>
              <a:t> 直接加壓止血法時要拿乾淨的手帕、毛巾等物質，不要使用衛生紙，因為會溶解黏附在傷口上，不易清除。</a:t>
            </a:r>
          </a:p>
          <a:p>
            <a:r>
              <a:rPr lang="en-US" altLang="zh-TW" dirty="0"/>
              <a:t>2.</a:t>
            </a:r>
            <a:r>
              <a:rPr lang="zh-TW" altLang="en-US" dirty="0"/>
              <a:t> 止血帶止血法應盡量避免使用</a:t>
            </a:r>
            <a:r>
              <a:rPr lang="en-US" altLang="zh-TW" dirty="0"/>
              <a:t>(</a:t>
            </a:r>
            <a:r>
              <a:rPr lang="zh-TW" altLang="en-US" dirty="0"/>
              <a:t>使用者需經過專業急救訓練</a:t>
            </a:r>
            <a:r>
              <a:rPr lang="en-US" altLang="zh-TW" dirty="0"/>
              <a:t>)</a:t>
            </a:r>
            <a:r>
              <a:rPr lang="zh-TW" altLang="en-US" dirty="0"/>
              <a:t>，僅在其他止血法無效，傷者在短時間內將失血過多時才考慮使用止血帶。</a:t>
            </a:r>
          </a:p>
          <a:p>
            <a:r>
              <a:rPr lang="en-US" altLang="zh-TW" dirty="0"/>
              <a:t>3.</a:t>
            </a:r>
            <a:r>
              <a:rPr lang="zh-TW" altLang="en-US" dirty="0"/>
              <a:t> 如果發生刺入身體</a:t>
            </a:r>
            <a:r>
              <a:rPr lang="en-US" altLang="zh-TW" dirty="0"/>
              <a:t>(</a:t>
            </a:r>
            <a:r>
              <a:rPr lang="zh-TW" altLang="en-US" dirty="0"/>
              <a:t>例如斷掉的鑽頭飛出插入人體</a:t>
            </a:r>
            <a:r>
              <a:rPr lang="en-US" altLang="zh-TW" dirty="0"/>
              <a:t>)</a:t>
            </a:r>
            <a:r>
              <a:rPr lang="zh-TW" altLang="en-US" dirty="0"/>
              <a:t>，絕不可拔出，應盡快送醫由醫師處理。</a:t>
            </a:r>
          </a:p>
          <a:p>
            <a:endParaRPr lang="en-US" altLang="zh-TW" dirty="0"/>
          </a:p>
          <a:p>
            <a:r>
              <a:rPr lang="zh-TW" altLang="en-US" dirty="0"/>
              <a:t>直接加壓止血法 </a:t>
            </a:r>
            <a:endParaRPr lang="en-US" altLang="zh-TW" dirty="0"/>
          </a:p>
          <a:p>
            <a:endParaRPr lang="en-US" altLang="zh-TW" dirty="0"/>
          </a:p>
          <a:p>
            <a:pPr marL="171450" indent="-171450">
              <a:buFont typeface="Arial" panose="020B0604020202020204" pitchFamily="34" charset="0"/>
              <a:buChar char="•"/>
            </a:pPr>
            <a:r>
              <a:rPr lang="zh-TW" altLang="en-US" dirty="0"/>
              <a:t>最快速、有效及簡單之止血方法。</a:t>
            </a:r>
            <a:endParaRPr lang="en-US" altLang="zh-TW" dirty="0"/>
          </a:p>
          <a:p>
            <a:pPr marL="171450" indent="-171450">
              <a:buFont typeface="Arial" panose="020B0604020202020204" pitchFamily="34" charset="0"/>
              <a:buChar char="•"/>
            </a:pPr>
            <a:r>
              <a:rPr lang="zh-TW" altLang="en-US" dirty="0"/>
              <a:t>沒有無菌紗布則以乾淨的衣物代替。</a:t>
            </a:r>
          </a:p>
          <a:p>
            <a:pPr marL="171450" indent="-171450">
              <a:buFont typeface="Arial" panose="020B0604020202020204" pitchFamily="34" charset="0"/>
              <a:buChar char="•"/>
            </a:pPr>
            <a:r>
              <a:rPr lang="zh-TW" altLang="en-US" dirty="0"/>
              <a:t>其包紮之前後須評估患肢末梢之感覺、膚色、溫度、運動等，以免包紮壓迫止血過緊阻斷血液循環，而使患肢末梢肢端受到傷害。</a:t>
            </a:r>
          </a:p>
          <a:p>
            <a:endParaRPr lang="en-US" altLang="zh-TW" dirty="0"/>
          </a:p>
          <a:p>
            <a:r>
              <a:rPr lang="zh-TW" altLang="en-US" dirty="0"/>
              <a:t>創傷所造成的外出血，若施救者未見傷口凝血的狀況發生，則應該積極協助止血。</a:t>
            </a:r>
          </a:p>
          <a:p>
            <a:r>
              <a:rPr lang="zh-TW" altLang="en-US" dirty="0"/>
              <a:t>有許多種處理出血的止血方法，若干方法是需要器材，若干方法是要視時機實施。</a:t>
            </a:r>
          </a:p>
          <a:p>
            <a:r>
              <a:rPr lang="zh-TW" altLang="en-US" dirty="0"/>
              <a:t>眾多的止血方法中，以「直接壓迫傷口止血法」是最有效率，也是最簡單的方法。</a:t>
            </a:r>
          </a:p>
          <a:p>
            <a:r>
              <a:rPr lang="zh-TW" altLang="en-US" dirty="0"/>
              <a:t>直接壓迫法是施救者使用手指、手或覆蓋上乾淨衣物，直接壓迫在出血中的傷口。</a:t>
            </a:r>
          </a:p>
          <a:p>
            <a:r>
              <a:rPr lang="zh-TW" altLang="en-US" dirty="0"/>
              <a:t>直接傷口壓迫止血法是最直接最有效的方法，若能配合傷肢傷口抬高，效果更佳。</a:t>
            </a:r>
          </a:p>
          <a:p>
            <a:r>
              <a:rPr lang="zh-TW" altLang="en-US" dirty="0"/>
              <a:t>如果現場沒有無菌紗布覆蓋傷口，則用乾淨的衣物，如手帕代替紗布來覆蓋傷口。</a:t>
            </a:r>
          </a:p>
          <a:p>
            <a:r>
              <a:rPr lang="zh-TW" altLang="en-US" dirty="0"/>
              <a:t>並且可以利用繃帶或長狀的衣物加壓環繞傷口附近，進行傷口的包紮綁緊固定之。</a:t>
            </a:r>
          </a:p>
          <a:p>
            <a:endParaRPr lang="en-US" altLang="zh-TW" dirty="0"/>
          </a:p>
          <a:p>
            <a:r>
              <a:rPr lang="zh-TW" altLang="en-US" dirty="0"/>
              <a:t>抬高患肢止血法 </a:t>
            </a:r>
            <a:endParaRPr lang="en-US" altLang="zh-TW" dirty="0"/>
          </a:p>
          <a:p>
            <a:endParaRPr lang="en-US" altLang="zh-TW" dirty="0"/>
          </a:p>
          <a:p>
            <a:pPr marL="171450" indent="-171450">
              <a:buFont typeface="Arial" panose="020B0604020202020204" pitchFamily="34" charset="0"/>
              <a:buChar char="•"/>
            </a:pPr>
            <a:r>
              <a:rPr lang="zh-TW" altLang="en-US" dirty="0"/>
              <a:t>使用手指、手掌及敷料直接壓在傷口上，並將受傷出血之肢體部位抬高</a:t>
            </a:r>
            <a:r>
              <a:rPr lang="en-US" altLang="zh-TW" dirty="0"/>
              <a:t>(</a:t>
            </a:r>
            <a:r>
              <a:rPr lang="zh-TW" altLang="en-US" dirty="0"/>
              <a:t>高於心臟</a:t>
            </a:r>
            <a:r>
              <a:rPr lang="en-US" altLang="zh-TW" dirty="0"/>
              <a:t>25</a:t>
            </a:r>
            <a:r>
              <a:rPr lang="zh-TW" altLang="en-US" dirty="0"/>
              <a:t>公分以上</a:t>
            </a:r>
            <a:r>
              <a:rPr lang="en-US" altLang="zh-TW" dirty="0"/>
              <a:t>)</a:t>
            </a:r>
            <a:r>
              <a:rPr lang="zh-TW" altLang="en-US" dirty="0"/>
              <a:t>。</a:t>
            </a:r>
            <a:endParaRPr lang="en-US" altLang="zh-TW" dirty="0"/>
          </a:p>
          <a:p>
            <a:pPr marL="171450" indent="-171450">
              <a:buFont typeface="Arial" panose="020B0604020202020204" pitchFamily="34" charset="0"/>
              <a:buChar char="•"/>
            </a:pPr>
            <a:r>
              <a:rPr lang="zh-TW" altLang="en-US" dirty="0"/>
              <a:t>抬高傷肢輔助止血，可以用繃帶綁緊固定。</a:t>
            </a:r>
          </a:p>
          <a:p>
            <a:pPr marL="171450" indent="-171450">
              <a:buFont typeface="Arial" panose="020B0604020202020204" pitchFamily="34" charset="0"/>
              <a:buChar char="•"/>
            </a:pPr>
            <a:r>
              <a:rPr lang="zh-TW" altLang="en-US" dirty="0"/>
              <a:t>懷疑患者有骨折、脫臼或脊椎受損傷時，不要抬高受損之傷肢 。</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108</a:t>
            </a:fld>
            <a:endParaRPr lang="zh-TW" altLang="en-US" dirty="0"/>
          </a:p>
        </p:txBody>
      </p:sp>
    </p:spTree>
    <p:extLst>
      <p:ext uri="{BB962C8B-B14F-4D97-AF65-F5344CB8AC3E}">
        <p14:creationId xmlns:p14="http://schemas.microsoft.com/office/powerpoint/2010/main" val="2025617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了解意外處理術中關於切割、穿刺傷之急救</a:t>
            </a:r>
            <a:endParaRPr lang="en-US" altLang="zh-TW" dirty="0"/>
          </a:p>
          <a:p>
            <a:endParaRPr lang="en-US" altLang="zh-TW" dirty="0"/>
          </a:p>
          <a:p>
            <a:r>
              <a:rPr lang="en-US" altLang="zh-TW" dirty="0"/>
              <a:t>1.</a:t>
            </a:r>
            <a:r>
              <a:rPr lang="zh-TW" altLang="en-US" dirty="0"/>
              <a:t> 直接加壓止血法時要拿乾淨的手帕、毛巾等物質，不要使用衛生紙，因為會溶解黏附在傷口上，不易清除。</a:t>
            </a:r>
          </a:p>
          <a:p>
            <a:r>
              <a:rPr lang="en-US" altLang="zh-TW" dirty="0"/>
              <a:t>2.</a:t>
            </a:r>
            <a:r>
              <a:rPr lang="zh-TW" altLang="en-US" dirty="0"/>
              <a:t> 止血帶止血法應盡量避免使用</a:t>
            </a:r>
            <a:r>
              <a:rPr lang="en-US" altLang="zh-TW" dirty="0"/>
              <a:t>(</a:t>
            </a:r>
            <a:r>
              <a:rPr lang="zh-TW" altLang="en-US" dirty="0"/>
              <a:t>使用者需經過專業急救訓練</a:t>
            </a:r>
            <a:r>
              <a:rPr lang="en-US" altLang="zh-TW" dirty="0"/>
              <a:t>)</a:t>
            </a:r>
            <a:r>
              <a:rPr lang="zh-TW" altLang="en-US" dirty="0"/>
              <a:t>，僅在其他止血法無效，傷者在短時間內將失血過多時才考慮使用止血帶。</a:t>
            </a:r>
          </a:p>
          <a:p>
            <a:r>
              <a:rPr lang="en-US" altLang="zh-TW" dirty="0"/>
              <a:t>3.</a:t>
            </a:r>
            <a:r>
              <a:rPr lang="zh-TW" altLang="en-US" dirty="0"/>
              <a:t> 如果發生刺入身體</a:t>
            </a:r>
            <a:r>
              <a:rPr lang="en-US" altLang="zh-TW" dirty="0"/>
              <a:t>(</a:t>
            </a:r>
            <a:r>
              <a:rPr lang="zh-TW" altLang="en-US" dirty="0"/>
              <a:t>例如斷掉的鑽頭飛出插入人體</a:t>
            </a:r>
            <a:r>
              <a:rPr lang="en-US" altLang="zh-TW" dirty="0"/>
              <a:t>)</a:t>
            </a:r>
            <a:r>
              <a:rPr lang="zh-TW" altLang="en-US" dirty="0"/>
              <a:t>，絕不可拔出，應盡快送醫由醫師處理。</a:t>
            </a:r>
          </a:p>
          <a:p>
            <a:endParaRPr lang="en-US" altLang="zh-TW" dirty="0"/>
          </a:p>
          <a:p>
            <a:r>
              <a:rPr lang="zh-TW" altLang="en-US" dirty="0"/>
              <a:t>直接加壓止血法 </a:t>
            </a:r>
            <a:endParaRPr lang="en-US" altLang="zh-TW" dirty="0"/>
          </a:p>
          <a:p>
            <a:endParaRPr lang="en-US" altLang="zh-TW" dirty="0"/>
          </a:p>
          <a:p>
            <a:pPr marL="171450" indent="-171450">
              <a:buFont typeface="Arial" panose="020B0604020202020204" pitchFamily="34" charset="0"/>
              <a:buChar char="•"/>
            </a:pPr>
            <a:r>
              <a:rPr lang="zh-TW" altLang="en-US" dirty="0"/>
              <a:t>最快速、有效及簡單之止血方法。</a:t>
            </a:r>
            <a:endParaRPr lang="en-US" altLang="zh-TW" dirty="0"/>
          </a:p>
          <a:p>
            <a:pPr marL="171450" indent="-171450">
              <a:buFont typeface="Arial" panose="020B0604020202020204" pitchFamily="34" charset="0"/>
              <a:buChar char="•"/>
            </a:pPr>
            <a:r>
              <a:rPr lang="zh-TW" altLang="en-US" dirty="0"/>
              <a:t>沒有無菌紗布則以乾淨的衣物代替。</a:t>
            </a:r>
          </a:p>
          <a:p>
            <a:pPr marL="171450" indent="-171450">
              <a:buFont typeface="Arial" panose="020B0604020202020204" pitchFamily="34" charset="0"/>
              <a:buChar char="•"/>
            </a:pPr>
            <a:r>
              <a:rPr lang="zh-TW" altLang="en-US" dirty="0"/>
              <a:t>其包紮之前後須評估患肢末梢之感覺、膚色、溫度、運動等，以免包紮壓迫止血過緊阻斷血液循環，而使患肢末梢肢端受到傷害。</a:t>
            </a:r>
          </a:p>
          <a:p>
            <a:endParaRPr lang="en-US" altLang="zh-TW" dirty="0"/>
          </a:p>
          <a:p>
            <a:r>
              <a:rPr lang="zh-TW" altLang="en-US" dirty="0"/>
              <a:t>創傷所造成的外出血，若施救者未見傷口凝血的狀況發生，則應該積極協助止血。</a:t>
            </a:r>
          </a:p>
          <a:p>
            <a:r>
              <a:rPr lang="zh-TW" altLang="en-US" dirty="0"/>
              <a:t>有許多種處理出血的止血方法，若干方法是需要器材，若干方法是要視時機實施。</a:t>
            </a:r>
          </a:p>
          <a:p>
            <a:r>
              <a:rPr lang="zh-TW" altLang="en-US" dirty="0"/>
              <a:t>眾多的止血方法中，以「直接壓迫傷口止血法」是最有效率，也是最簡單的方法。</a:t>
            </a:r>
          </a:p>
          <a:p>
            <a:r>
              <a:rPr lang="zh-TW" altLang="en-US" dirty="0"/>
              <a:t>直接壓迫法是施救者使用手指、手或覆蓋上乾淨衣物，直接壓迫在出血中的傷口。</a:t>
            </a:r>
          </a:p>
          <a:p>
            <a:r>
              <a:rPr lang="zh-TW" altLang="en-US" dirty="0"/>
              <a:t>直接傷口壓迫止血法是最直接最有效的方法，若能配合傷肢傷口抬高，效果更佳。</a:t>
            </a:r>
          </a:p>
          <a:p>
            <a:r>
              <a:rPr lang="zh-TW" altLang="en-US" dirty="0"/>
              <a:t>如果現場沒有無菌紗布覆蓋傷口，則用乾淨的衣物，如手帕代替紗布來覆蓋傷口。</a:t>
            </a:r>
          </a:p>
          <a:p>
            <a:r>
              <a:rPr lang="zh-TW" altLang="en-US" dirty="0"/>
              <a:t>並且可以利用繃帶或長狀的衣物加壓環繞傷口附近，進行傷口的包紮綁緊固定之。</a:t>
            </a:r>
          </a:p>
          <a:p>
            <a:endParaRPr lang="en-US" altLang="zh-TW" dirty="0"/>
          </a:p>
          <a:p>
            <a:r>
              <a:rPr lang="zh-TW" altLang="en-US" dirty="0"/>
              <a:t>抬高患肢止血法 </a:t>
            </a:r>
            <a:endParaRPr lang="en-US" altLang="zh-TW" dirty="0"/>
          </a:p>
          <a:p>
            <a:endParaRPr lang="en-US" altLang="zh-TW" dirty="0"/>
          </a:p>
          <a:p>
            <a:pPr marL="171450" indent="-171450">
              <a:buFont typeface="Arial" panose="020B0604020202020204" pitchFamily="34" charset="0"/>
              <a:buChar char="•"/>
            </a:pPr>
            <a:r>
              <a:rPr lang="zh-TW" altLang="en-US" dirty="0"/>
              <a:t>使用手指、手掌及敷料直接壓在傷口上，並將受傷出血之肢體部位抬高</a:t>
            </a:r>
            <a:r>
              <a:rPr lang="en-US" altLang="zh-TW" dirty="0"/>
              <a:t>(</a:t>
            </a:r>
            <a:r>
              <a:rPr lang="zh-TW" altLang="en-US" dirty="0"/>
              <a:t>高於心臟</a:t>
            </a:r>
            <a:r>
              <a:rPr lang="en-US" altLang="zh-TW" dirty="0"/>
              <a:t>25</a:t>
            </a:r>
            <a:r>
              <a:rPr lang="zh-TW" altLang="en-US" dirty="0"/>
              <a:t>公分以上</a:t>
            </a:r>
            <a:r>
              <a:rPr lang="en-US" altLang="zh-TW" dirty="0"/>
              <a:t>)</a:t>
            </a:r>
            <a:r>
              <a:rPr lang="zh-TW" altLang="en-US" dirty="0"/>
              <a:t>。</a:t>
            </a:r>
            <a:endParaRPr lang="en-US" altLang="zh-TW" dirty="0"/>
          </a:p>
          <a:p>
            <a:pPr marL="171450" indent="-171450">
              <a:buFont typeface="Arial" panose="020B0604020202020204" pitchFamily="34" charset="0"/>
              <a:buChar char="•"/>
            </a:pPr>
            <a:r>
              <a:rPr lang="zh-TW" altLang="en-US" dirty="0"/>
              <a:t>抬高傷肢輔助止血，可以用繃帶綁緊固定。</a:t>
            </a:r>
          </a:p>
          <a:p>
            <a:pPr marL="171450" indent="-171450">
              <a:buFont typeface="Arial" panose="020B0604020202020204" pitchFamily="34" charset="0"/>
              <a:buChar char="•"/>
            </a:pPr>
            <a:r>
              <a:rPr lang="zh-TW" altLang="en-US" dirty="0"/>
              <a:t>懷疑患者有骨折、脫臼或脊椎受損傷時，不要抬高受損之傷肢 。</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109</a:t>
            </a:fld>
            <a:endParaRPr lang="zh-TW" altLang="en-US" dirty="0"/>
          </a:p>
        </p:txBody>
      </p:sp>
    </p:spTree>
    <p:extLst>
      <p:ext uri="{BB962C8B-B14F-4D97-AF65-F5344CB8AC3E}">
        <p14:creationId xmlns:p14="http://schemas.microsoft.com/office/powerpoint/2010/main" val="80848168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了解意外處理術中關於暴露感染性物質之急救</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110</a:t>
            </a:fld>
            <a:endParaRPr lang="zh-TW" altLang="en-US" dirty="0"/>
          </a:p>
        </p:txBody>
      </p:sp>
    </p:spTree>
    <p:extLst>
      <p:ext uri="{BB962C8B-B14F-4D97-AF65-F5344CB8AC3E}">
        <p14:creationId xmlns:p14="http://schemas.microsoft.com/office/powerpoint/2010/main" val="38271626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了解意外處理術中關於暴露感染性物質之急救</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111</a:t>
            </a:fld>
            <a:endParaRPr lang="zh-TW" altLang="en-US" dirty="0"/>
          </a:p>
        </p:txBody>
      </p:sp>
    </p:spTree>
    <p:extLst>
      <p:ext uri="{BB962C8B-B14F-4D97-AF65-F5344CB8AC3E}">
        <p14:creationId xmlns:p14="http://schemas.microsoft.com/office/powerpoint/2010/main" val="661140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了解全身與局部振動所形成之危害</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全身振動危害預防的原則：</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使用阻尼或吸振材質隔絕振動源。</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操作裝置遠離振動面。</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機械維護保養。</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減少暴露時間。</a:t>
            </a: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局部振動危害：</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當勞工使用振動手工具時，振動的能量會經由手工具傳到手及手臂。長時間的暴露會導致：（</a:t>
            </a:r>
            <a:r>
              <a:rPr lang="en-US" altLang="zh-TW" dirty="0">
                <a:latin typeface="Times New Roman" panose="02020603050405020304" pitchFamily="18" charset="0"/>
                <a:cs typeface="Times New Roman" panose="02020603050405020304" pitchFamily="18" charset="0"/>
              </a:rPr>
              <a:t>1</a:t>
            </a:r>
            <a:r>
              <a:rPr lang="zh-TW" altLang="en-US" dirty="0">
                <a:latin typeface="Times New Roman" panose="02020603050405020304" pitchFamily="18" charset="0"/>
                <a:cs typeface="Times New Roman" panose="02020603050405020304" pitchFamily="18" charset="0"/>
              </a:rPr>
              <a:t>）末梢循環障礙、（</a:t>
            </a:r>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）末梢神經障礙、（</a:t>
            </a:r>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）肌肉骨骼障礙。</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引起血管收縮主要之振動頻率為</a:t>
            </a:r>
            <a:r>
              <a:rPr lang="en-US" altLang="zh-TW" dirty="0">
                <a:latin typeface="Times New Roman" panose="02020603050405020304" pitchFamily="18" charset="0"/>
                <a:cs typeface="Times New Roman" panose="02020603050405020304" pitchFamily="18" charset="0"/>
              </a:rPr>
              <a:t>60-100Hz</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局部振動所引起的末梢循環障礙主要包括皮膚溫度下降，遇寒冷刺激後皮膚溫度不容易恢復，振動亦會引起手指動脈強烈收縮，手指動脈阻力增加及血流減少，嚴重時導致白指病發作。手</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手臂振動所引起的末梢神經傳導速度減慢，振動覺閾值及痛覺閾值昇高，觸覺及兩點鑑別覺減弱，手指協調及靈巧度喪失、笨拙，不能從事精巧複雜的工作。</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至於肌肉及骨骼的障礙包括握力、捏力及輕敲能力的降低，腕骨的空泡、囊及內生骨贅的增加，並使罹患腕隧道症候群的機率明顯增加。</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None/>
            </a:pP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局部振動危害的防護措施：</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使用振動頻率較小之工具。</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重視手工具之維護保養。</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維持良好操作姿勢。</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使用防振手套。</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利用輪班、工作調整及程序調整等方式，減少每日暴露的振動劑量與時間。</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13</a:t>
            </a:fld>
            <a:endParaRPr lang="zh-TW" altLang="en-US" dirty="0"/>
          </a:p>
        </p:txBody>
      </p:sp>
    </p:spTree>
    <p:extLst>
      <p:ext uri="{BB962C8B-B14F-4D97-AF65-F5344CB8AC3E}">
        <p14:creationId xmlns:p14="http://schemas.microsoft.com/office/powerpoint/2010/main" val="26822602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112</a:t>
            </a:fld>
            <a:endParaRPr lang="zh-TW" altLang="en-US" dirty="0"/>
          </a:p>
        </p:txBody>
      </p:sp>
    </p:spTree>
    <p:extLst>
      <p:ext uri="{BB962C8B-B14F-4D97-AF65-F5344CB8AC3E}">
        <p14:creationId xmlns:p14="http://schemas.microsoft.com/office/powerpoint/2010/main" val="201878405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113</a:t>
            </a:fld>
            <a:endParaRPr lang="zh-TW" altLang="en-US" dirty="0"/>
          </a:p>
        </p:txBody>
      </p:sp>
    </p:spTree>
    <p:extLst>
      <p:ext uri="{BB962C8B-B14F-4D97-AF65-F5344CB8AC3E}">
        <p14:creationId xmlns:p14="http://schemas.microsoft.com/office/powerpoint/2010/main" val="127965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了解全身與局部振動所形成之危害</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全身振動危害預防的原則：</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使用阻尼或吸振材質隔絕振動源。</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操作裝置遠離振動面。</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機械維護保養。</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減少暴露時間。</a:t>
            </a: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局部振動危害：</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當勞工使用振動手工具時，振動的能量會經由手工具傳到手及手臂。長時間的暴露會導致：（</a:t>
            </a:r>
            <a:r>
              <a:rPr lang="en-US" altLang="zh-TW" dirty="0">
                <a:latin typeface="Times New Roman" panose="02020603050405020304" pitchFamily="18" charset="0"/>
                <a:cs typeface="Times New Roman" panose="02020603050405020304" pitchFamily="18" charset="0"/>
              </a:rPr>
              <a:t>1</a:t>
            </a:r>
            <a:r>
              <a:rPr lang="zh-TW" altLang="en-US" dirty="0">
                <a:latin typeface="Times New Roman" panose="02020603050405020304" pitchFamily="18" charset="0"/>
                <a:cs typeface="Times New Roman" panose="02020603050405020304" pitchFamily="18" charset="0"/>
              </a:rPr>
              <a:t>）末梢循環障礙、（</a:t>
            </a:r>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）末梢神經障礙、（</a:t>
            </a:r>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）肌肉骨骼障礙。</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引起血管收縮主要之振動頻率為</a:t>
            </a:r>
            <a:r>
              <a:rPr lang="en-US" altLang="zh-TW" dirty="0">
                <a:latin typeface="Times New Roman" panose="02020603050405020304" pitchFamily="18" charset="0"/>
                <a:cs typeface="Times New Roman" panose="02020603050405020304" pitchFamily="18" charset="0"/>
              </a:rPr>
              <a:t>60-100Hz</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局部振動所引起的末梢循環障礙主要包括皮膚溫度下降，遇寒冷刺激後皮膚溫度不容易恢復，振動亦會引起手指動脈強烈收縮，手指動脈阻力增加及血流減少，嚴重時導致白指病發作。手</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手臂振動所引起的末梢神經傳導速度減慢，振動覺閾值及痛覺閾值昇高，觸覺及兩點鑑別覺減弱，手指協調及靈巧度喪失、笨拙，不能從事精巧複雜的工作。</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至於肌肉及骨骼的障礙包括握力、捏力及輕敲能力的降低，腕骨的空泡、囊及內生骨贅的增加，並使罹患腕隧道症候群的機率明顯增加。</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None/>
            </a:pP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局部振動危害的防護措施：</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使用振動頻率較小之工具。</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重視手工具之維護保養。</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維持良好操作姿勢。</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使用防振手套。</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利用輪班、工作調整及程序調整等方式，減少每日暴露的振動劑量與時間。</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14</a:t>
            </a:fld>
            <a:endParaRPr lang="zh-TW" altLang="en-US" dirty="0"/>
          </a:p>
        </p:txBody>
      </p:sp>
    </p:spTree>
    <p:extLst>
      <p:ext uri="{BB962C8B-B14F-4D97-AF65-F5344CB8AC3E}">
        <p14:creationId xmlns:p14="http://schemas.microsoft.com/office/powerpoint/2010/main" val="1208293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了解物理性危害因子</a:t>
            </a:r>
            <a:r>
              <a:rPr lang="en-US" altLang="zh-TW" dirty="0"/>
              <a:t>-</a:t>
            </a:r>
            <a:r>
              <a:rPr lang="zh-TW" altLang="en-US" dirty="0"/>
              <a:t>高溫</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15</a:t>
            </a:fld>
            <a:endParaRPr lang="zh-TW" altLang="en-US" dirty="0"/>
          </a:p>
        </p:txBody>
      </p:sp>
    </p:spTree>
    <p:extLst>
      <p:ext uri="{BB962C8B-B14F-4D97-AF65-F5344CB8AC3E}">
        <p14:creationId xmlns:p14="http://schemas.microsoft.com/office/powerpoint/2010/main" val="646954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了解高溫暴露所形成之危害</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16</a:t>
            </a:fld>
            <a:endParaRPr lang="zh-TW" altLang="en-US" dirty="0"/>
          </a:p>
        </p:txBody>
      </p:sp>
    </p:spTree>
    <p:extLst>
      <p:ext uri="{BB962C8B-B14F-4D97-AF65-F5344CB8AC3E}">
        <p14:creationId xmlns:p14="http://schemas.microsoft.com/office/powerpoint/2010/main" val="1346019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了解物理性危害因子</a:t>
            </a:r>
            <a:r>
              <a:rPr lang="en-US" altLang="zh-TW" dirty="0"/>
              <a:t>-</a:t>
            </a:r>
            <a:r>
              <a:rPr lang="zh-TW" altLang="en-US" dirty="0"/>
              <a:t>游離輻射</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一般民眾暴露輻射來源的比重，天然約佔</a:t>
            </a:r>
            <a:r>
              <a:rPr lang="en-US" altLang="zh-TW" dirty="0">
                <a:latin typeface="Times New Roman" panose="02020603050405020304" pitchFamily="18" charset="0"/>
                <a:cs typeface="Times New Roman" panose="02020603050405020304" pitchFamily="18" charset="0"/>
              </a:rPr>
              <a:t>82</a:t>
            </a:r>
            <a:r>
              <a:rPr lang="zh-TW" altLang="en-US" dirty="0">
                <a:latin typeface="Times New Roman" panose="02020603050405020304" pitchFamily="18" charset="0"/>
                <a:cs typeface="Times New Roman" panose="02020603050405020304" pitchFamily="18" charset="0"/>
              </a:rPr>
              <a:t>％、人為約佔</a:t>
            </a:r>
            <a:r>
              <a:rPr lang="en-US" altLang="zh-TW" dirty="0">
                <a:latin typeface="Times New Roman" panose="02020603050405020304" pitchFamily="18" charset="0"/>
                <a:cs typeface="Times New Roman" panose="02020603050405020304" pitchFamily="18" charset="0"/>
              </a:rPr>
              <a:t>18</a:t>
            </a:r>
            <a:r>
              <a:rPr lang="zh-TW" altLang="en-US" dirty="0">
                <a:latin typeface="Times New Roman" panose="02020603050405020304" pitchFamily="18" charset="0"/>
                <a:cs typeface="Times New Roman" panose="02020603050405020304" pitchFamily="18" charset="0"/>
              </a:rPr>
              <a:t>％。</a:t>
            </a:r>
          </a:p>
          <a:p>
            <a:endParaRPr lang="zh-TW" altLang="en-US"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天然游離輻射包括宇宙射線、地表輻射、氡氣輻射、及體內輻射：</a:t>
            </a:r>
          </a:p>
          <a:p>
            <a:r>
              <a:rPr lang="en-US" altLang="zh-TW" dirty="0">
                <a:latin typeface="Times New Roman" panose="02020603050405020304" pitchFamily="18" charset="0"/>
                <a:cs typeface="Times New Roman" panose="02020603050405020304" pitchFamily="18" charset="0"/>
              </a:rPr>
              <a:t>1) </a:t>
            </a:r>
            <a:r>
              <a:rPr lang="zh-TW" altLang="en-US" dirty="0">
                <a:latin typeface="Times New Roman" panose="02020603050405020304" pitchFamily="18" charset="0"/>
                <a:cs typeface="Times New Roman" panose="02020603050405020304" pitchFamily="18" charset="0"/>
              </a:rPr>
              <a:t>宇宙射線：地球各地區均不同，但通常隨海平面昇高而增加，亦隨著緯度增加而升高。</a:t>
            </a:r>
          </a:p>
          <a:p>
            <a:r>
              <a:rPr lang="en-US" altLang="zh-TW" dirty="0">
                <a:latin typeface="Times New Roman" panose="02020603050405020304" pitchFamily="18" charset="0"/>
                <a:cs typeface="Times New Roman" panose="02020603050405020304" pitchFamily="18" charset="0"/>
              </a:rPr>
              <a:t>2) </a:t>
            </a:r>
            <a:r>
              <a:rPr lang="zh-TW" altLang="en-US" dirty="0">
                <a:latin typeface="Times New Roman" panose="02020603050405020304" pitchFamily="18" charset="0"/>
                <a:cs typeface="Times New Roman" panose="02020603050405020304" pitchFamily="18" charset="0"/>
              </a:rPr>
              <a:t>地表輻射：來自土壤、岩石及動植物；例如台灣地區空氣中主要的放射性同位素是鈾系及釷系、水中為鐳系與氡系、食物中為鉀 </a:t>
            </a:r>
            <a:r>
              <a:rPr lang="en-US" altLang="zh-TW" dirty="0">
                <a:latin typeface="Times New Roman" panose="02020603050405020304" pitchFamily="18" charset="0"/>
                <a:cs typeface="Times New Roman" panose="02020603050405020304" pitchFamily="18" charset="0"/>
              </a:rPr>
              <a:t>40</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 氡氣輻射：氡氣是天然放射性氣體</a:t>
            </a:r>
            <a:r>
              <a:rPr lang="en-US" altLang="zh-TW" dirty="0">
                <a:latin typeface="Times New Roman" panose="02020603050405020304" pitchFamily="18" charset="0"/>
                <a:cs typeface="Times New Roman" panose="02020603050405020304" pitchFamily="18" charset="0"/>
              </a:rPr>
              <a:t>(Alpha </a:t>
            </a:r>
            <a:r>
              <a:rPr lang="zh-TW" altLang="en-US" dirty="0">
                <a:latin typeface="Times New Roman" panose="02020603050405020304" pitchFamily="18" charset="0"/>
                <a:cs typeface="Times New Roman" panose="02020603050405020304" pitchFamily="18" charset="0"/>
              </a:rPr>
              <a:t>放射性核種</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，為鈾和釷衰變過程所產生的子核種。地表土壤及岩石中都含有少量的鈾和釷，建材亦多為土壤和岩石之製品，氡氣因此長存於居住環境中，為天然輻射之最大來源。</a:t>
            </a:r>
          </a:p>
          <a:p>
            <a:r>
              <a:rPr lang="en-US" altLang="zh-TW" dirty="0">
                <a:latin typeface="Times New Roman" panose="02020603050405020304" pitchFamily="18" charset="0"/>
                <a:cs typeface="Times New Roman" panose="02020603050405020304" pitchFamily="18" charset="0"/>
              </a:rPr>
              <a:t>4) </a:t>
            </a:r>
            <a:r>
              <a:rPr lang="zh-TW" altLang="en-US" dirty="0">
                <a:latin typeface="Times New Roman" panose="02020603050405020304" pitchFamily="18" charset="0"/>
                <a:cs typeface="Times New Roman" panose="02020603050405020304" pitchFamily="18" charset="0"/>
              </a:rPr>
              <a:t>體內輻射：人體體重約含</a:t>
            </a:r>
            <a:r>
              <a:rPr lang="en-US" altLang="zh-TW" dirty="0">
                <a:latin typeface="Times New Roman" panose="02020603050405020304" pitchFamily="18" charset="0"/>
                <a:cs typeface="Times New Roman" panose="02020603050405020304" pitchFamily="18" charset="0"/>
              </a:rPr>
              <a:t>0.2%</a:t>
            </a:r>
            <a:r>
              <a:rPr lang="zh-TW" altLang="en-US" dirty="0">
                <a:latin typeface="Times New Roman" panose="02020603050405020304" pitchFamily="18" charset="0"/>
                <a:cs typeface="Times New Roman" panose="02020603050405020304" pitchFamily="18" charset="0"/>
              </a:rPr>
              <a:t>的鉀 </a:t>
            </a:r>
            <a:r>
              <a:rPr lang="en-US" altLang="zh-TW" dirty="0">
                <a:latin typeface="Times New Roman" panose="02020603050405020304" pitchFamily="18" charset="0"/>
                <a:cs typeface="Times New Roman" panose="02020603050405020304" pitchFamily="18" charset="0"/>
              </a:rPr>
              <a:t>40 </a:t>
            </a:r>
            <a:r>
              <a:rPr lang="zh-TW" altLang="en-US" dirty="0">
                <a:latin typeface="Times New Roman" panose="02020603050405020304" pitchFamily="18" charset="0"/>
                <a:cs typeface="Times New Roman" panose="02020603050405020304" pitchFamily="18" charset="0"/>
              </a:rPr>
              <a:t>；其它如碳 </a:t>
            </a:r>
            <a:r>
              <a:rPr lang="en-US" altLang="zh-TW" dirty="0">
                <a:latin typeface="Times New Roman" panose="02020603050405020304" pitchFamily="18" charset="0"/>
                <a:cs typeface="Times New Roman" panose="02020603050405020304" pitchFamily="18" charset="0"/>
              </a:rPr>
              <a:t>14</a:t>
            </a:r>
            <a:r>
              <a:rPr lang="zh-TW" altLang="en-US" dirty="0">
                <a:latin typeface="Times New Roman" panose="02020603050405020304" pitchFamily="18" charset="0"/>
                <a:cs typeface="Times New Roman" panose="02020603050405020304" pitchFamily="18" charset="0"/>
              </a:rPr>
              <a:t>、銣 </a:t>
            </a:r>
            <a:r>
              <a:rPr lang="en-US" altLang="zh-TW" dirty="0">
                <a:latin typeface="Times New Roman" panose="02020603050405020304" pitchFamily="18" charset="0"/>
                <a:cs typeface="Times New Roman" panose="02020603050405020304" pitchFamily="18" charset="0"/>
              </a:rPr>
              <a:t>87</a:t>
            </a:r>
            <a:r>
              <a:rPr lang="zh-TW" altLang="en-US" dirty="0">
                <a:latin typeface="Times New Roman" panose="02020603050405020304" pitchFamily="18" charset="0"/>
                <a:cs typeface="Times New Roman" panose="02020603050405020304" pitchFamily="18" charset="0"/>
              </a:rPr>
              <a:t>。</a:t>
            </a:r>
          </a:p>
          <a:p>
            <a:endParaRPr lang="zh-TW" altLang="en-US"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人為的游離輻射包括： </a:t>
            </a:r>
            <a:r>
              <a:rPr lang="en-US" altLang="zh-TW" dirty="0">
                <a:latin typeface="Times New Roman" panose="02020603050405020304" pitchFamily="18" charset="0"/>
                <a:cs typeface="Times New Roman" panose="02020603050405020304" pitchFamily="18" charset="0"/>
              </a:rPr>
              <a:t>1) </a:t>
            </a:r>
            <a:r>
              <a:rPr lang="zh-TW" altLang="en-US" dirty="0">
                <a:latin typeface="Times New Roman" panose="02020603050405020304" pitchFamily="18" charset="0"/>
                <a:cs typeface="Times New Roman" panose="02020603050405020304" pitchFamily="18" charset="0"/>
              </a:rPr>
              <a:t>醫療輻射，如醫用</a:t>
            </a:r>
            <a:r>
              <a:rPr lang="en-US" altLang="zh-TW" dirty="0">
                <a:latin typeface="Times New Roman" panose="02020603050405020304" pitchFamily="18" charset="0"/>
                <a:cs typeface="Times New Roman" panose="02020603050405020304" pitchFamily="18" charset="0"/>
              </a:rPr>
              <a:t>X</a:t>
            </a:r>
            <a:r>
              <a:rPr lang="zh-TW" altLang="en-US" dirty="0">
                <a:latin typeface="Times New Roman" panose="02020603050405020304" pitchFamily="18" charset="0"/>
                <a:cs typeface="Times New Roman" panose="02020603050405020304" pitchFamily="18" charset="0"/>
              </a:rPr>
              <a:t>光、放射性治療、核醫藥物等；</a:t>
            </a:r>
            <a:r>
              <a:rPr lang="en-US" altLang="zh-TW" dirty="0">
                <a:latin typeface="Times New Roman" panose="02020603050405020304" pitchFamily="18" charset="0"/>
                <a:cs typeface="Times New Roman" panose="02020603050405020304" pitchFamily="18" charset="0"/>
              </a:rPr>
              <a:t>2) </a:t>
            </a:r>
            <a:r>
              <a:rPr lang="zh-TW" altLang="en-US" dirty="0">
                <a:latin typeface="Times New Roman" panose="02020603050405020304" pitchFamily="18" charset="0"/>
                <a:cs typeface="Times New Roman" panose="02020603050405020304" pitchFamily="18" charset="0"/>
              </a:rPr>
              <a:t>工業輻射，如核能發電、非破壞性檢驗、厚度計、密度計、液位計等；</a:t>
            </a:r>
            <a:r>
              <a:rPr lang="en-US" altLang="zh-TW" dirty="0">
                <a:latin typeface="Times New Roman" panose="02020603050405020304" pitchFamily="18" charset="0"/>
                <a:cs typeface="Times New Roman" panose="02020603050405020304" pitchFamily="18" charset="0"/>
              </a:rPr>
              <a:t>3) </a:t>
            </a:r>
            <a:r>
              <a:rPr lang="zh-TW" altLang="en-US" dirty="0">
                <a:latin typeface="Times New Roman" panose="02020603050405020304" pitchFamily="18" charset="0"/>
                <a:cs typeface="Times New Roman" panose="02020603050405020304" pitchFamily="18" charset="0"/>
              </a:rPr>
              <a:t>民生用品輻射，如夜光表、煙霧偵檢器、肥料等。</a:t>
            </a:r>
          </a:p>
          <a:p>
            <a:endParaRPr lang="zh-TW" altLang="en-US"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在沒有特定核災意外的時候，全球平均每人每年所受的輻射劑量約為 </a:t>
            </a:r>
            <a:r>
              <a:rPr lang="en-US" altLang="zh-TW" dirty="0">
                <a:latin typeface="Times New Roman" panose="02020603050405020304" pitchFamily="18" charset="0"/>
                <a:cs typeface="Times New Roman" panose="02020603050405020304" pitchFamily="18" charset="0"/>
              </a:rPr>
              <a:t>2.93 </a:t>
            </a:r>
            <a:r>
              <a:rPr lang="en-US" altLang="zh-TW" dirty="0" err="1">
                <a:latin typeface="Times New Roman" panose="02020603050405020304" pitchFamily="18" charset="0"/>
                <a:cs typeface="Times New Roman" panose="02020603050405020304" pitchFamily="18" charset="0"/>
              </a:rPr>
              <a:t>mSv</a:t>
            </a:r>
            <a:r>
              <a:rPr lang="zh-TW" altLang="en-US" dirty="0">
                <a:latin typeface="Times New Roman" panose="02020603050405020304" pitchFamily="18" charset="0"/>
                <a:cs typeface="Times New Roman" panose="02020603050405020304" pitchFamily="18" charset="0"/>
              </a:rPr>
              <a:t>，其中自然輻射約為 </a:t>
            </a:r>
            <a:r>
              <a:rPr lang="en-US" altLang="zh-TW" dirty="0">
                <a:latin typeface="Times New Roman" panose="02020603050405020304" pitchFamily="18" charset="0"/>
                <a:cs typeface="Times New Roman" panose="02020603050405020304" pitchFamily="18" charset="0"/>
              </a:rPr>
              <a:t>2.4 </a:t>
            </a:r>
            <a:r>
              <a:rPr lang="en-US" altLang="zh-TW" dirty="0" err="1">
                <a:latin typeface="Times New Roman" panose="02020603050405020304" pitchFamily="18" charset="0"/>
                <a:cs typeface="Times New Roman" panose="02020603050405020304" pitchFamily="18" charset="0"/>
              </a:rPr>
              <a:t>mSv</a:t>
            </a:r>
            <a:r>
              <a:rPr lang="en-US" altLang="zh-TW" dirty="0">
                <a:latin typeface="Times New Roman" panose="02020603050405020304" pitchFamily="18" charset="0"/>
                <a:cs typeface="Times New Roman" panose="02020603050405020304" pitchFamily="18" charset="0"/>
              </a:rPr>
              <a:t> (82%)</a:t>
            </a:r>
            <a:r>
              <a:rPr lang="zh-TW" altLang="en-US" dirty="0">
                <a:latin typeface="Times New Roman" panose="02020603050405020304" pitchFamily="18" charset="0"/>
                <a:cs typeface="Times New Roman" panose="02020603050405020304" pitchFamily="18" charset="0"/>
              </a:rPr>
              <a:t>，人造輻射約為 </a:t>
            </a:r>
            <a:r>
              <a:rPr lang="en-US" altLang="zh-TW" dirty="0">
                <a:latin typeface="Times New Roman" panose="02020603050405020304" pitchFamily="18" charset="0"/>
                <a:cs typeface="Times New Roman" panose="02020603050405020304" pitchFamily="18" charset="0"/>
              </a:rPr>
              <a:t>0.53</a:t>
            </a:r>
            <a:r>
              <a:rPr lang="zh-TW" altLang="en-US"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mSv</a:t>
            </a:r>
            <a:r>
              <a:rPr lang="en-US" altLang="zh-TW" dirty="0">
                <a:latin typeface="Times New Roman" panose="02020603050405020304" pitchFamily="18" charset="0"/>
                <a:cs typeface="Times New Roman" panose="02020603050405020304" pitchFamily="18" charset="0"/>
              </a:rPr>
              <a:t> (18%)</a:t>
            </a:r>
            <a:r>
              <a:rPr lang="zh-TW" altLang="en-US" dirty="0">
                <a:latin typeface="Times New Roman" panose="02020603050405020304" pitchFamily="18" charset="0"/>
                <a:cs typeface="Times New Roman" panose="02020603050405020304" pitchFamily="18" charset="0"/>
              </a:rPr>
              <a:t>，其分佈如圖所示。台灣每人每年平均自然輻射劑量為 </a:t>
            </a:r>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mSv</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(71%)</a:t>
            </a:r>
            <a:r>
              <a:rPr lang="zh-TW" altLang="en-US" dirty="0">
                <a:latin typeface="Times New Roman" panose="02020603050405020304" pitchFamily="18" charset="0"/>
                <a:cs typeface="Times New Roman" panose="02020603050405020304" pitchFamily="18" charset="0"/>
              </a:rPr>
              <a:t>，人造輻射 </a:t>
            </a:r>
            <a:r>
              <a:rPr lang="en-US" altLang="zh-TW" dirty="0">
                <a:latin typeface="Times New Roman" panose="02020603050405020304" pitchFamily="18" charset="0"/>
                <a:cs typeface="Times New Roman" panose="02020603050405020304" pitchFamily="18" charset="0"/>
              </a:rPr>
              <a:t>0.82</a:t>
            </a:r>
            <a:r>
              <a:rPr lang="zh-TW" altLang="en-US"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mSv</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(29%)</a:t>
            </a:r>
            <a:r>
              <a:rPr lang="zh-TW" altLang="en-US" dirty="0">
                <a:latin typeface="Times New Roman" panose="02020603050405020304" pitchFamily="18" charset="0"/>
                <a:cs typeface="Times New Roman" panose="02020603050405020304" pitchFamily="18" charset="0"/>
              </a:rPr>
              <a:t>。請注意，許多人引用</a:t>
            </a:r>
            <a:r>
              <a:rPr lang="en-US" altLang="zh-TW" dirty="0">
                <a:latin typeface="Times New Roman" panose="02020603050405020304" pitchFamily="18" charset="0"/>
                <a:cs typeface="Times New Roman" panose="02020603050405020304" pitchFamily="18" charset="0"/>
              </a:rPr>
              <a:t>18%</a:t>
            </a:r>
            <a:r>
              <a:rPr lang="zh-TW" altLang="en-US" dirty="0">
                <a:latin typeface="Times New Roman" panose="02020603050405020304" pitchFamily="18" charset="0"/>
                <a:cs typeface="Times New Roman" panose="02020603050405020304" pitchFamily="18" charset="0"/>
              </a:rPr>
              <a:t>的人造輻射，這是指全球平均值，跟台灣人的真正劑量</a:t>
            </a:r>
            <a:r>
              <a:rPr lang="en-US" altLang="zh-TW" dirty="0">
                <a:latin typeface="Times New Roman" panose="02020603050405020304" pitchFamily="18" charset="0"/>
                <a:cs typeface="Times New Roman" panose="02020603050405020304" pitchFamily="18" charset="0"/>
              </a:rPr>
              <a:t>(29%)</a:t>
            </a:r>
            <a:r>
              <a:rPr lang="zh-TW" altLang="en-US" dirty="0">
                <a:latin typeface="Times New Roman" panose="02020603050405020304" pitchFamily="18" charset="0"/>
                <a:cs typeface="Times New Roman" panose="02020603050405020304" pitchFamily="18" charset="0"/>
              </a:rPr>
              <a:t>有不少差異。 本投影片中所示圖資為全球每年平均每人所受的輻射劑量與其來源，取材自根據聯合國原子輻射效應科學委員會</a:t>
            </a:r>
            <a:r>
              <a:rPr lang="en-US" altLang="zh-TW" dirty="0">
                <a:latin typeface="Times New Roman" panose="02020603050405020304" pitchFamily="18" charset="0"/>
                <a:cs typeface="Times New Roman" panose="02020603050405020304" pitchFamily="18" charset="0"/>
              </a:rPr>
              <a:t>(UNSCEAR) 2000</a:t>
            </a:r>
            <a:r>
              <a:rPr lang="zh-TW" altLang="en-US" dirty="0">
                <a:latin typeface="Times New Roman" panose="02020603050405020304" pitchFamily="18" charset="0"/>
                <a:cs typeface="Times New Roman" panose="02020603050405020304" pitchFamily="18" charset="0"/>
              </a:rPr>
              <a:t>年報告。 人造輻射以醫療用</a:t>
            </a:r>
            <a:r>
              <a:rPr lang="en-US" altLang="zh-TW" dirty="0">
                <a:latin typeface="Times New Roman" panose="02020603050405020304" pitchFamily="18" charset="0"/>
                <a:cs typeface="Times New Roman" panose="02020603050405020304" pitchFamily="18" charset="0"/>
              </a:rPr>
              <a:t>X</a:t>
            </a:r>
            <a:r>
              <a:rPr lang="zh-TW" altLang="en-US" dirty="0">
                <a:latin typeface="Times New Roman" panose="02020603050405020304" pitchFamily="18" charset="0"/>
                <a:cs typeface="Times New Roman" panose="02020603050405020304" pitchFamily="18" charset="0"/>
              </a:rPr>
              <a:t>光及核子醫學佔最大比率，且因人因時而有很大差異。</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17</a:t>
            </a:fld>
            <a:endParaRPr lang="zh-TW" altLang="en-US" dirty="0"/>
          </a:p>
        </p:txBody>
      </p:sp>
    </p:spTree>
    <p:extLst>
      <p:ext uri="{BB962C8B-B14F-4D97-AF65-F5344CB8AC3E}">
        <p14:creationId xmlns:p14="http://schemas.microsoft.com/office/powerpoint/2010/main" val="743645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了解物理性危害因子</a:t>
            </a:r>
            <a:r>
              <a:rPr lang="en-US" altLang="zh-TW" dirty="0"/>
              <a:t>-</a:t>
            </a:r>
            <a:r>
              <a:rPr lang="zh-TW" altLang="en-US" dirty="0"/>
              <a:t>非游離輻射</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18</a:t>
            </a:fld>
            <a:endParaRPr lang="zh-TW" altLang="en-US" dirty="0"/>
          </a:p>
        </p:txBody>
      </p:sp>
    </p:spTree>
    <p:extLst>
      <p:ext uri="{BB962C8B-B14F-4D97-AF65-F5344CB8AC3E}">
        <p14:creationId xmlns:p14="http://schemas.microsoft.com/office/powerpoint/2010/main" val="2826293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了解物理性危害因子</a:t>
            </a:r>
            <a:r>
              <a:rPr lang="en-US" altLang="zh-TW" dirty="0"/>
              <a:t>-</a:t>
            </a:r>
            <a:r>
              <a:rPr lang="zh-TW" altLang="en-US" dirty="0"/>
              <a:t>異常氣壓</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19</a:t>
            </a:fld>
            <a:endParaRPr lang="zh-TW" altLang="en-US" dirty="0"/>
          </a:p>
        </p:txBody>
      </p:sp>
    </p:spTree>
    <p:extLst>
      <p:ext uri="{BB962C8B-B14F-4D97-AF65-F5344CB8AC3E}">
        <p14:creationId xmlns:p14="http://schemas.microsoft.com/office/powerpoint/2010/main" val="2027216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了解物理性危害因子</a:t>
            </a:r>
            <a:r>
              <a:rPr lang="en-US" altLang="zh-TW" dirty="0"/>
              <a:t>-</a:t>
            </a:r>
            <a:r>
              <a:rPr lang="zh-TW" altLang="en-US" dirty="0"/>
              <a:t>異常氣壓</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20</a:t>
            </a:fld>
            <a:endParaRPr lang="zh-TW" altLang="en-US" dirty="0"/>
          </a:p>
        </p:txBody>
      </p:sp>
    </p:spTree>
    <p:extLst>
      <p:ext uri="{BB962C8B-B14F-4D97-AF65-F5344CB8AC3E}">
        <p14:creationId xmlns:p14="http://schemas.microsoft.com/office/powerpoint/2010/main" val="301937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了解化學物質之危害辨識</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21</a:t>
            </a:fld>
            <a:endParaRPr lang="zh-TW" altLang="en-US" dirty="0"/>
          </a:p>
        </p:txBody>
      </p:sp>
    </p:spTree>
    <p:extLst>
      <p:ext uri="{BB962C8B-B14F-4D97-AF65-F5344CB8AC3E}">
        <p14:creationId xmlns:p14="http://schemas.microsoft.com/office/powerpoint/2010/main" val="252477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a:t>20160325 </a:t>
            </a:r>
            <a:r>
              <a:rPr lang="zh-TW" altLang="en-US" dirty="0"/>
              <a:t>教學目標</a:t>
            </a:r>
          </a:p>
          <a:p>
            <a:r>
              <a:rPr lang="zh-TW" altLang="en-US" dirty="0"/>
              <a:t>了解校園安全衛生教育之重要性及意外事故發生之可能嚴重性</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a:t>
            </a:fld>
            <a:endParaRPr lang="zh-TW" altLang="en-US" dirty="0"/>
          </a:p>
        </p:txBody>
      </p:sp>
    </p:spTree>
    <p:extLst>
      <p:ext uri="{BB962C8B-B14F-4D97-AF65-F5344CB8AC3E}">
        <p14:creationId xmlns:p14="http://schemas.microsoft.com/office/powerpoint/2010/main" val="1826637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22</a:t>
            </a:fld>
            <a:endParaRPr lang="zh-TW" altLang="en-US" dirty="0"/>
          </a:p>
        </p:txBody>
      </p:sp>
    </p:spTree>
    <p:extLst>
      <p:ext uri="{BB962C8B-B14F-4D97-AF65-F5344CB8AC3E}">
        <p14:creationId xmlns:p14="http://schemas.microsoft.com/office/powerpoint/2010/main" val="3158633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pPr marL="0" indent="0">
              <a:buFont typeface="Arial" panose="020B0604020202020204" pitchFamily="34" charset="0"/>
              <a:buNone/>
            </a:pP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二、危害辨識資料</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物質</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混合物的全球調和制度分類及任何國家或區域的資訊。</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全球調和制度標示要項，包括危害防範措施。（危害圖式符號可為黑白兩色的圖式符號或圖式符號名稱，如火焰、骷髏與兩根交叉骨。）</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非屬分類結果之其他危害（例如粉塵爆炸危害）或全球調和制度不涵括的危害。</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三、成分辨識資料</a:t>
            </a:r>
          </a:p>
          <a:p>
            <a:pPr marL="0" indent="0">
              <a:buFont typeface="Arial" panose="020B0604020202020204" pitchFamily="34" charset="0"/>
              <a:buNone/>
            </a:pPr>
            <a:r>
              <a:rPr lang="zh-TW" altLang="en-US" b="1" u="sng" dirty="0">
                <a:latin typeface="Times New Roman" panose="02020603050405020304" pitchFamily="18" charset="0"/>
                <a:cs typeface="Times New Roman" panose="02020603050405020304" pitchFamily="18" charset="0"/>
              </a:rPr>
              <a:t>純物質</a:t>
            </a:r>
            <a:endParaRPr lang="en-US" altLang="zh-TW" b="1" u="sng"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化學學名。</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俗名、同義字等。</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化學文摘社登記號碼</a:t>
            </a:r>
            <a:r>
              <a:rPr lang="en-US" altLang="zh-TW" dirty="0">
                <a:latin typeface="Times New Roman" panose="02020603050405020304" pitchFamily="18" charset="0"/>
                <a:cs typeface="Times New Roman" panose="02020603050405020304" pitchFamily="18" charset="0"/>
              </a:rPr>
              <a:t>(CAS No.)</a:t>
            </a:r>
            <a:r>
              <a:rPr lang="zh-TW" altLang="en-US" dirty="0">
                <a:latin typeface="Times New Roman" panose="02020603050405020304" pitchFamily="18" charset="0"/>
                <a:cs typeface="Times New Roman" panose="02020603050405020304" pitchFamily="18" charset="0"/>
              </a:rPr>
              <a:t>和其他特有的辨識資料。</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已經分類並有助於物質分類的雜質和穩定添加物。</a:t>
            </a:r>
          </a:p>
          <a:p>
            <a:pPr marL="0" indent="0">
              <a:buFont typeface="Arial" panose="020B0604020202020204" pitchFamily="34" charset="0"/>
              <a:buNone/>
            </a:pPr>
            <a:r>
              <a:rPr lang="zh-TW" altLang="en-US" b="1" u="sng" dirty="0">
                <a:latin typeface="Times New Roman" panose="02020603050405020304" pitchFamily="18" charset="0"/>
                <a:cs typeface="Times New Roman" panose="02020603050405020304" pitchFamily="18" charset="0"/>
              </a:rPr>
              <a:t>混合物</a:t>
            </a:r>
            <a:endParaRPr lang="en-US" altLang="zh-TW" b="1" u="sng"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在全球調和制度之含義內具有危害且存在量超過其管制值的所有成分的化學物質名稱和濃度或濃度範圍。</a:t>
            </a: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註：對於成分資訊之確切內容，主管機關有關商業機密資訊的規定優先於產品名稱的規定。</a:t>
            </a: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zh-TW" dirty="0">
              <a:latin typeface="Times New Roman" panose="02020603050405020304" pitchFamily="18" charset="0"/>
              <a:cs typeface="Times New Roman" panose="02020603050405020304" pitchFamily="18" charset="0"/>
            </a:endParaRPr>
          </a:p>
          <a:p>
            <a:r>
              <a:rPr lang="zh-TW" altLang="en-US" b="0" u="none" dirty="0">
                <a:latin typeface="Times New Roman" panose="02020603050405020304" pitchFamily="18" charset="0"/>
                <a:cs typeface="Times New Roman" panose="02020603050405020304" pitchFamily="18" charset="0"/>
              </a:rPr>
              <a:t>四、急救措施</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註明必要的措施，按不同的暴露途徑細分，如吸入、皮膚和眼睛接觸及吞食。</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最重要的急性和延遲性症狀</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效應。</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必要時，註明要立即就醫及所需特殊處理。</a:t>
            </a: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不同暴露途徑之急救方法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吸入、皮膚接觸、眼睛接觸、食入</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最重要症狀及危害效應、對急救人員之防護、對醫師之提示。由於在真正發生意外狀況時，不見得可以立即取得安全資料表，或瞭解其上所記載的緊急處理與急救措施。因此，運作單位應該經常對相關人員進行急救教育與演練。</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23</a:t>
            </a:fld>
            <a:endParaRPr lang="zh-TW" altLang="en-US" dirty="0"/>
          </a:p>
        </p:txBody>
      </p:sp>
    </p:spTree>
    <p:extLst>
      <p:ext uri="{BB962C8B-B14F-4D97-AF65-F5344CB8AC3E}">
        <p14:creationId xmlns:p14="http://schemas.microsoft.com/office/powerpoint/2010/main" val="2802807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pPr marL="0" indent="0">
              <a:buFont typeface="Arial" panose="020B0604020202020204" pitchFamily="34" charset="0"/>
              <a:buNone/>
            </a:pP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二、危害辨識資料</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物質</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混合物的全球調和制度分類及任何國家或區域的資訊。</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全球調和制度標示要項，包括危害防範措施。（危害圖式符號可為黑白兩色的圖式符號或圖式符號名稱，如火焰、骷髏與兩根交叉骨。）</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非屬分類結果之其他危害（例如粉塵爆炸危害）或全球調和制度不涵括的危害。</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三、成分辨識資料</a:t>
            </a:r>
          </a:p>
          <a:p>
            <a:pPr marL="0" indent="0">
              <a:buFont typeface="Arial" panose="020B0604020202020204" pitchFamily="34" charset="0"/>
              <a:buNone/>
            </a:pPr>
            <a:r>
              <a:rPr lang="zh-TW" altLang="en-US" b="1" u="sng" dirty="0">
                <a:latin typeface="Times New Roman" panose="02020603050405020304" pitchFamily="18" charset="0"/>
                <a:cs typeface="Times New Roman" panose="02020603050405020304" pitchFamily="18" charset="0"/>
              </a:rPr>
              <a:t>純物質</a:t>
            </a:r>
            <a:endParaRPr lang="en-US" altLang="zh-TW" b="1" u="sng"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化學學名。</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俗名、同義字等。</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化學文摘社登記號碼</a:t>
            </a:r>
            <a:r>
              <a:rPr lang="en-US" altLang="zh-TW" dirty="0">
                <a:latin typeface="Times New Roman" panose="02020603050405020304" pitchFamily="18" charset="0"/>
                <a:cs typeface="Times New Roman" panose="02020603050405020304" pitchFamily="18" charset="0"/>
              </a:rPr>
              <a:t>(CAS No.)</a:t>
            </a:r>
            <a:r>
              <a:rPr lang="zh-TW" altLang="en-US" dirty="0">
                <a:latin typeface="Times New Roman" panose="02020603050405020304" pitchFamily="18" charset="0"/>
                <a:cs typeface="Times New Roman" panose="02020603050405020304" pitchFamily="18" charset="0"/>
              </a:rPr>
              <a:t>和其他特有的辨識資料。</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已經分類並有助於物質分類的雜質和穩定添加物。</a:t>
            </a:r>
          </a:p>
          <a:p>
            <a:pPr marL="0" indent="0">
              <a:buFont typeface="Arial" panose="020B0604020202020204" pitchFamily="34" charset="0"/>
              <a:buNone/>
            </a:pPr>
            <a:r>
              <a:rPr lang="zh-TW" altLang="en-US" b="1" u="sng" dirty="0">
                <a:latin typeface="Times New Roman" panose="02020603050405020304" pitchFamily="18" charset="0"/>
                <a:cs typeface="Times New Roman" panose="02020603050405020304" pitchFamily="18" charset="0"/>
              </a:rPr>
              <a:t>混合物</a:t>
            </a:r>
            <a:endParaRPr lang="en-US" altLang="zh-TW" b="1" u="sng"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在全球調和制度之含義內具有危害且存在量超過其管制值的所有成分的化學物質名稱和濃度或濃度範圍。</a:t>
            </a: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註：對於成分資訊之確切內容，主管機關有關商業機密資訊的規定優先於產品名稱的規定。</a:t>
            </a: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zh-TW" dirty="0">
              <a:latin typeface="Times New Roman" panose="02020603050405020304" pitchFamily="18" charset="0"/>
              <a:cs typeface="Times New Roman" panose="02020603050405020304" pitchFamily="18" charset="0"/>
            </a:endParaRPr>
          </a:p>
          <a:p>
            <a:r>
              <a:rPr lang="zh-TW" altLang="en-US" b="0" u="none" dirty="0">
                <a:latin typeface="Times New Roman" panose="02020603050405020304" pitchFamily="18" charset="0"/>
                <a:cs typeface="Times New Roman" panose="02020603050405020304" pitchFamily="18" charset="0"/>
              </a:rPr>
              <a:t>四、急救措施</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註明必要的措施，按不同的暴露途徑細分，如吸入、皮膚和眼睛接觸及吞食。</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最重要的急性和延遲性症狀</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效應。</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必要時，註明要立即就醫及所需特殊處理。</a:t>
            </a: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不同暴露途徑之急救方法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吸入、皮膚接觸、眼睛接觸、食入</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最重要症狀及危害效應、對急救人員之防護、對醫師之提示。由於在真正發生意外狀況時，不見得可以立即取得安全資料表，或瞭解其上所記載的緊急處理與急救措施。因此，運作單位應該經常對相關人員進行急救教育與演練。</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24</a:t>
            </a:fld>
            <a:endParaRPr lang="zh-TW" altLang="en-US" dirty="0"/>
          </a:p>
        </p:txBody>
      </p:sp>
    </p:spTree>
    <p:extLst>
      <p:ext uri="{BB962C8B-B14F-4D97-AF65-F5344CB8AC3E}">
        <p14:creationId xmlns:p14="http://schemas.microsoft.com/office/powerpoint/2010/main" val="327003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pPr marL="0" indent="0">
              <a:buFont typeface="Arial" panose="020B0604020202020204" pitchFamily="34" charset="0"/>
              <a:buNone/>
            </a:pP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二、危害辨識資料</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物質</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混合物的全球調和制度分類及任何國家或區域的資訊。</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全球調和制度標示要項，包括危害防範措施。（危害圖式符號可為黑白兩色的圖式符號或圖式符號名稱，如火焰、骷髏與兩根交叉骨。）</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非屬分類結果之其他危害（例如粉塵爆炸危害）或全球調和制度不涵括的危害。</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三、成分辨識資料</a:t>
            </a:r>
          </a:p>
          <a:p>
            <a:pPr marL="0" indent="0">
              <a:buFont typeface="Arial" panose="020B0604020202020204" pitchFamily="34" charset="0"/>
              <a:buNone/>
            </a:pPr>
            <a:r>
              <a:rPr lang="zh-TW" altLang="en-US" b="1" u="sng" dirty="0">
                <a:latin typeface="Times New Roman" panose="02020603050405020304" pitchFamily="18" charset="0"/>
                <a:cs typeface="Times New Roman" panose="02020603050405020304" pitchFamily="18" charset="0"/>
              </a:rPr>
              <a:t>純物質</a:t>
            </a:r>
            <a:endParaRPr lang="en-US" altLang="zh-TW" b="1" u="sng"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化學學名。</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俗名、同義字等。</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化學文摘社登記號碼</a:t>
            </a:r>
            <a:r>
              <a:rPr lang="en-US" altLang="zh-TW" dirty="0">
                <a:latin typeface="Times New Roman" panose="02020603050405020304" pitchFamily="18" charset="0"/>
                <a:cs typeface="Times New Roman" panose="02020603050405020304" pitchFamily="18" charset="0"/>
              </a:rPr>
              <a:t>(CAS No.)</a:t>
            </a:r>
            <a:r>
              <a:rPr lang="zh-TW" altLang="en-US" dirty="0">
                <a:latin typeface="Times New Roman" panose="02020603050405020304" pitchFamily="18" charset="0"/>
                <a:cs typeface="Times New Roman" panose="02020603050405020304" pitchFamily="18" charset="0"/>
              </a:rPr>
              <a:t>和其他特有的辨識資料。</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已經分類並有助於物質分類的雜質和穩定添加物。</a:t>
            </a:r>
          </a:p>
          <a:p>
            <a:pPr marL="0" indent="0">
              <a:buFont typeface="Arial" panose="020B0604020202020204" pitchFamily="34" charset="0"/>
              <a:buNone/>
            </a:pPr>
            <a:r>
              <a:rPr lang="zh-TW" altLang="en-US" b="1" u="sng" dirty="0">
                <a:latin typeface="Times New Roman" panose="02020603050405020304" pitchFamily="18" charset="0"/>
                <a:cs typeface="Times New Roman" panose="02020603050405020304" pitchFamily="18" charset="0"/>
              </a:rPr>
              <a:t>混合物</a:t>
            </a:r>
            <a:endParaRPr lang="en-US" altLang="zh-TW" b="1" u="sng"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在全球調和制度之含義內具有危害且存在量超過其管制值的所有成分的化學物質名稱和濃度或濃度範圍。</a:t>
            </a: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註：對於成分資訊之確切內容，主管機關有關商業機密資訊的規定優先於產品名稱的規定。</a:t>
            </a: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zh-TW" dirty="0">
              <a:latin typeface="Times New Roman" panose="02020603050405020304" pitchFamily="18" charset="0"/>
              <a:cs typeface="Times New Roman" panose="02020603050405020304" pitchFamily="18" charset="0"/>
            </a:endParaRPr>
          </a:p>
          <a:p>
            <a:r>
              <a:rPr lang="zh-TW" altLang="en-US" b="0" u="none" dirty="0">
                <a:latin typeface="Times New Roman" panose="02020603050405020304" pitchFamily="18" charset="0"/>
                <a:cs typeface="Times New Roman" panose="02020603050405020304" pitchFamily="18" charset="0"/>
              </a:rPr>
              <a:t>四、急救措施</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註明必要的措施，按不同的暴露途徑細分，如吸入、皮膚和眼睛接觸及吞食。</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最重要的急性和延遲性症狀</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效應。</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必要時，註明要立即就醫及所需特殊處理。</a:t>
            </a: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不同暴露途徑之急救方法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吸入、皮膚接觸、眼睛接觸、食入</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最重要症狀及危害效應、對急救人員之防護、對醫師之提示。由於在真正發生意外狀況時，不見得可以立即取得安全資料表，或瞭解其上所記載的緊急處理與急救措施。因此，運作單位應該經常對相關人員進行急救教育與演練。</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25</a:t>
            </a:fld>
            <a:endParaRPr lang="zh-TW" altLang="en-US" dirty="0"/>
          </a:p>
        </p:txBody>
      </p:sp>
    </p:spTree>
    <p:extLst>
      <p:ext uri="{BB962C8B-B14F-4D97-AF65-F5344CB8AC3E}">
        <p14:creationId xmlns:p14="http://schemas.microsoft.com/office/powerpoint/2010/main" val="159197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endParaRPr lang="en-US" altLang="zh-TW" dirty="0"/>
          </a:p>
          <a:p>
            <a:r>
              <a:rPr lang="zh-TW" altLang="en-US" dirty="0"/>
              <a:t>五、滅火措施</a:t>
            </a:r>
          </a:p>
          <a:p>
            <a:r>
              <a:rPr lang="zh-TW" altLang="en-US" dirty="0"/>
              <a:t>適用滅火劑、滅火時可能遭遇之特殊危害、特殊滅火程序、消防人員之特殊防護設備。當處理的物質是易燃物、有機溶劑、有機過氧化物、爆炸性物品、金屬粉塵、及其他不穩定性物質時，本項資料更是特別重要，尤其可作為消防及緊急應變人員的初步處理參考。</a:t>
            </a:r>
            <a:endParaRPr lang="en-US" altLang="zh-TW" dirty="0"/>
          </a:p>
          <a:p>
            <a:endParaRPr lang="en-US" altLang="zh-TW" dirty="0"/>
          </a:p>
          <a:p>
            <a:r>
              <a:rPr lang="zh-TW" altLang="en-US" dirty="0"/>
              <a:t>六、洩漏處理方法</a:t>
            </a:r>
          </a:p>
          <a:p>
            <a:r>
              <a:rPr lang="zh-TW" altLang="en-US" dirty="0"/>
              <a:t>個人應注意事項、環境注意事項、清理方法。化學物質意外洩漏時，可參考之。其內容通常包含：限制接近污染區；應變人員應配戴之個人防護具、中和劑、吸收劑等；附近之環境限制（管制火源、通風換氣、應通報之單位等）；以及清理時，應有的限制、條件、工具、步驟、順序等。</a:t>
            </a:r>
          </a:p>
          <a:p>
            <a:endParaRPr lang="en-US" altLang="zh-TW" dirty="0"/>
          </a:p>
          <a:p>
            <a:r>
              <a:rPr lang="zh-TW" altLang="en-US" dirty="0"/>
              <a:t>七、安全處置與儲存方法</a:t>
            </a:r>
          </a:p>
          <a:p>
            <a:r>
              <a:rPr lang="zh-TW" altLang="en-US" dirty="0"/>
              <a:t>運作單位於運作毒化物前，即應將此處所列的資料分送予所有相關人員，並應據此訂定安全作業標準、維持安全操作環境或設置安全防護設備</a:t>
            </a:r>
            <a:r>
              <a:rPr lang="zh-TW" altLang="en-US" dirty="0">
                <a:latin typeface="標楷體" panose="03000509000000000000" pitchFamily="65" charset="-120"/>
              </a:rPr>
              <a:t>。</a:t>
            </a:r>
            <a:r>
              <a:rPr lang="zh-TW" altLang="en-US" dirty="0"/>
              <a:t>發生任何意外前後，這些資料均可提供運作人穿戴適當之個人防護具或方法的訊息，以阻絕與化學物質之接觸或化學物質進入人體，進而達到保護的目的；此訊息亦可提供醫護人員作為急救行動時之參考。</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26</a:t>
            </a:fld>
            <a:endParaRPr lang="zh-TW" altLang="en-US" dirty="0"/>
          </a:p>
        </p:txBody>
      </p:sp>
    </p:spTree>
    <p:extLst>
      <p:ext uri="{BB962C8B-B14F-4D97-AF65-F5344CB8AC3E}">
        <p14:creationId xmlns:p14="http://schemas.microsoft.com/office/powerpoint/2010/main" val="2802807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endParaRPr lang="en-US" altLang="zh-TW" dirty="0"/>
          </a:p>
          <a:p>
            <a:r>
              <a:rPr lang="zh-TW" altLang="en-US" dirty="0"/>
              <a:t>五、滅火措施</a:t>
            </a:r>
          </a:p>
          <a:p>
            <a:r>
              <a:rPr lang="zh-TW" altLang="en-US" dirty="0"/>
              <a:t>適用滅火劑、滅火時可能遭遇之特殊危害、特殊滅火程序、消防人員之特殊防護設備。當處理的物質是易燃物、有機溶劑、有機過氧化物、爆炸性物品、金屬粉塵、及其他不穩定性物質時，本項資料更是特別重要，尤其可作為消防及緊急應變人員的初步處理參考。</a:t>
            </a:r>
            <a:endParaRPr lang="en-US" altLang="zh-TW" dirty="0"/>
          </a:p>
          <a:p>
            <a:endParaRPr lang="en-US" altLang="zh-TW" dirty="0"/>
          </a:p>
          <a:p>
            <a:r>
              <a:rPr lang="zh-TW" altLang="en-US" dirty="0"/>
              <a:t>六、洩漏處理方法</a:t>
            </a:r>
          </a:p>
          <a:p>
            <a:r>
              <a:rPr lang="zh-TW" altLang="en-US" dirty="0"/>
              <a:t>個人應注意事項、環境注意事項、清理方法。化學物質意外洩漏時，可參考之。其內容通常包含：限制接近污染區；應變人員應配戴之個人防護具、中和劑、吸收劑等；附近之環境限制（管制火源、通風換氣、應通報之單位等）；以及清理時，應有的限制、條件、工具、步驟、順序等。</a:t>
            </a:r>
          </a:p>
          <a:p>
            <a:endParaRPr lang="en-US" altLang="zh-TW" dirty="0"/>
          </a:p>
          <a:p>
            <a:r>
              <a:rPr lang="zh-TW" altLang="en-US" dirty="0"/>
              <a:t>七、安全處置與儲存方法</a:t>
            </a:r>
          </a:p>
          <a:p>
            <a:r>
              <a:rPr lang="zh-TW" altLang="en-US" dirty="0"/>
              <a:t>運作單位於運作毒化物前，即應將此處所列的資料分送予所有相關人員，並應據此訂定安全作業標準、維持安全操作環境或設置安全防護設備</a:t>
            </a:r>
            <a:r>
              <a:rPr lang="zh-TW" altLang="en-US" dirty="0">
                <a:latin typeface="標楷體" panose="03000509000000000000" pitchFamily="65" charset="-120"/>
              </a:rPr>
              <a:t>。</a:t>
            </a:r>
            <a:r>
              <a:rPr lang="zh-TW" altLang="en-US" dirty="0"/>
              <a:t>發生任何意外前後，這些資料均可提供運作人穿戴適當之個人防護具或方法的訊息，以阻絕與化學物質之接觸或化學物質進入人體，進而達到保護的目的；此訊息亦可提供醫護人員作為急救行動時之參考。</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27</a:t>
            </a:fld>
            <a:endParaRPr lang="zh-TW" altLang="en-US" dirty="0"/>
          </a:p>
        </p:txBody>
      </p:sp>
    </p:spTree>
    <p:extLst>
      <p:ext uri="{BB962C8B-B14F-4D97-AF65-F5344CB8AC3E}">
        <p14:creationId xmlns:p14="http://schemas.microsoft.com/office/powerpoint/2010/main" val="1937019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endParaRPr lang="en-US" altLang="zh-TW" dirty="0"/>
          </a:p>
          <a:p>
            <a:r>
              <a:rPr lang="zh-TW" altLang="en-US" dirty="0"/>
              <a:t>五、滅火措施</a:t>
            </a:r>
          </a:p>
          <a:p>
            <a:r>
              <a:rPr lang="zh-TW" altLang="en-US" dirty="0"/>
              <a:t>適用滅火劑、滅火時可能遭遇之特殊危害、特殊滅火程序、消防人員之特殊防護設備。當處理的物質是易燃物、有機溶劑、有機過氧化物、爆炸性物品、金屬粉塵、及其他不穩定性物質時，本項資料更是特別重要，尤其可作為消防及緊急應變人員的初步處理參考。</a:t>
            </a:r>
            <a:endParaRPr lang="en-US" altLang="zh-TW" dirty="0"/>
          </a:p>
          <a:p>
            <a:endParaRPr lang="en-US" altLang="zh-TW" dirty="0"/>
          </a:p>
          <a:p>
            <a:r>
              <a:rPr lang="zh-TW" altLang="en-US" dirty="0"/>
              <a:t>六、洩漏處理方法</a:t>
            </a:r>
          </a:p>
          <a:p>
            <a:r>
              <a:rPr lang="zh-TW" altLang="en-US" dirty="0"/>
              <a:t>個人應注意事項、環境注意事項、清理方法。化學物質意外洩漏時，可參考之。其內容通常包含：限制接近污染區；應變人員應配戴之個人防護具、中和劑、吸收劑等；附近之環境限制（管制火源、通風換氣、應通報之單位等）；以及清理時，應有的限制、條件、工具、步驟、順序等。</a:t>
            </a:r>
          </a:p>
          <a:p>
            <a:endParaRPr lang="en-US" altLang="zh-TW" dirty="0"/>
          </a:p>
          <a:p>
            <a:r>
              <a:rPr lang="zh-TW" altLang="en-US" dirty="0"/>
              <a:t>七、安全處置與儲存方法</a:t>
            </a:r>
          </a:p>
          <a:p>
            <a:r>
              <a:rPr lang="zh-TW" altLang="en-US" dirty="0"/>
              <a:t>運作單位於運作毒化物前，即應將此處所列的資料分送予所有相關人員，並應據此訂定安全作業標準、維持安全操作環境或設置安全防護設備</a:t>
            </a:r>
            <a:r>
              <a:rPr lang="zh-TW" altLang="en-US" dirty="0">
                <a:latin typeface="標楷體" panose="03000509000000000000" pitchFamily="65" charset="-120"/>
              </a:rPr>
              <a:t>。</a:t>
            </a:r>
            <a:r>
              <a:rPr lang="zh-TW" altLang="en-US" dirty="0"/>
              <a:t>發生任何意外前後，這些資料均可提供運作人穿戴適當之個人防護具或方法的訊息，以阻絕與化學物質之接觸或化學物質進入人體，進而達到保護的目的；此訊息亦可提供醫護人員作為急救行動時之參考。</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28</a:t>
            </a:fld>
            <a:endParaRPr lang="zh-TW" altLang="en-US" dirty="0"/>
          </a:p>
        </p:txBody>
      </p:sp>
    </p:spTree>
    <p:extLst>
      <p:ext uri="{BB962C8B-B14F-4D97-AF65-F5344CB8AC3E}">
        <p14:creationId xmlns:p14="http://schemas.microsoft.com/office/powerpoint/2010/main" val="934036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八、暴露預防措施</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個人防護</a:t>
            </a:r>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預防措施通常包含：工程控制、控制參數</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八小時日時量平均容許濃度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短時間時量平均容許濃度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最高容許濃度、生物指標</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、個人防護設備</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呼吸防護、手部防護、眼睛防護、皮膚及身體防護</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衛生措施。簡易的工程控制方法：例如通風，此為預防化學物質瀰漫而污染工作場所的機械控制方法，常用的有局部排氣通風或一般稀釋通風。欲減少暴露於危險的環境之中，最根本的方法為改用危害性較低的製程或化學品。</a:t>
            </a:r>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所謂「八小時日時量平均容許濃度」係指我國「勞工作業場所容許暴露標準」中附表一所列示、未註有「高」字之空氣中有害物容許濃度，或為源自美國工業衛生師協會</a:t>
            </a:r>
            <a:r>
              <a:rPr lang="en-US" altLang="zh-TW" dirty="0">
                <a:latin typeface="Times New Roman" pitchFamily="18" charset="0"/>
                <a:cs typeface="Times New Roman" pitchFamily="18" charset="0"/>
              </a:rPr>
              <a:t>(American Conference of Government Industrial Hygienists, ACGIH)</a:t>
            </a:r>
            <a:r>
              <a:rPr lang="zh-TW" altLang="en-US" dirty="0">
                <a:latin typeface="Times New Roman" pitchFamily="18" charset="0"/>
                <a:cs typeface="Times New Roman" pitchFamily="18" charset="0"/>
              </a:rPr>
              <a:t>所制訂之暴露濃度恕限值 </a:t>
            </a:r>
            <a:r>
              <a:rPr lang="en-US" altLang="zh-TW" dirty="0">
                <a:latin typeface="Times New Roman" pitchFamily="18" charset="0"/>
                <a:cs typeface="Times New Roman" pitchFamily="18" charset="0"/>
              </a:rPr>
              <a:t>(TLV)</a:t>
            </a:r>
            <a:r>
              <a:rPr lang="zh-TW" altLang="en-US" dirty="0">
                <a:latin typeface="Times New Roman" pitchFamily="18" charset="0"/>
                <a:cs typeface="Times New Roman" pitchFamily="18" charset="0"/>
              </a:rPr>
              <a:t>。在此濃度下，若勞工每週上班</a:t>
            </a:r>
            <a:r>
              <a:rPr lang="en-US" altLang="zh-TW" dirty="0">
                <a:latin typeface="Times New Roman" pitchFamily="18" charset="0"/>
                <a:cs typeface="Times New Roman" pitchFamily="18" charset="0"/>
              </a:rPr>
              <a:t>5</a:t>
            </a:r>
            <a:r>
              <a:rPr lang="zh-TW" altLang="en-US" dirty="0">
                <a:latin typeface="Times New Roman" pitchFamily="18" charset="0"/>
                <a:cs typeface="Times New Roman" pitchFamily="18" charset="0"/>
              </a:rPr>
              <a:t>天、每天工作</a:t>
            </a:r>
            <a:r>
              <a:rPr lang="en-US" altLang="zh-TW" dirty="0">
                <a:latin typeface="Times New Roman" pitchFamily="18" charset="0"/>
                <a:cs typeface="Times New Roman" pitchFamily="18" charset="0"/>
              </a:rPr>
              <a:t>8</a:t>
            </a:r>
            <a:r>
              <a:rPr lang="zh-TW" altLang="en-US" dirty="0">
                <a:latin typeface="Times New Roman" pitchFamily="18" charset="0"/>
                <a:cs typeface="Times New Roman" pitchFamily="18" charset="0"/>
              </a:rPr>
              <a:t>小時，暴露不會對勞工造成不良影響。若無特別註明，則所謂之容許濃度係指其工作時間內之平均容許濃度值，亦即時量平均容許濃度 </a:t>
            </a:r>
            <a:r>
              <a:rPr lang="en-US" altLang="zh-TW" dirty="0">
                <a:latin typeface="Times New Roman" pitchFamily="18" charset="0"/>
                <a:cs typeface="Times New Roman" pitchFamily="18" charset="0"/>
              </a:rPr>
              <a:t>(Time-Weighted Average, TWA)</a:t>
            </a:r>
            <a:r>
              <a:rPr lang="zh-TW" altLang="en-US" dirty="0">
                <a:latin typeface="Times New Roman" pitchFamily="18" charset="0"/>
                <a:cs typeface="Times New Roman" pitchFamily="18" charset="0"/>
              </a:rPr>
              <a:t>。</a:t>
            </a:r>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「短時間時量平均容許濃度」又稱「短期吸入限值」或「短期暴露限值 </a:t>
            </a:r>
            <a:r>
              <a:rPr lang="en-US" altLang="zh-TW" dirty="0">
                <a:latin typeface="Times New Roman" pitchFamily="18" charset="0"/>
                <a:cs typeface="Times New Roman" pitchFamily="18" charset="0"/>
              </a:rPr>
              <a:t>(Short Time Exposure Level,</a:t>
            </a:r>
            <a:r>
              <a:rPr lang="zh-TW" altLang="en-US" baseline="0" dirty="0">
                <a:latin typeface="Times New Roman" pitchFamily="18" charset="0"/>
                <a:cs typeface="Times New Roman" pitchFamily="18" charset="0"/>
              </a:rPr>
              <a:t> </a:t>
            </a:r>
            <a:r>
              <a:rPr lang="en-US" altLang="zh-TW" dirty="0">
                <a:latin typeface="Times New Roman" pitchFamily="18" charset="0"/>
                <a:cs typeface="Times New Roman" pitchFamily="18" charset="0"/>
              </a:rPr>
              <a:t>STEL)</a:t>
            </a:r>
            <a:r>
              <a:rPr lang="zh-TW" altLang="en-US" dirty="0">
                <a:latin typeface="Times New Roman" pitchFamily="18" charset="0"/>
                <a:cs typeface="Times New Roman" pitchFamily="18" charset="0"/>
              </a:rPr>
              <a:t>」。其意義為工作者連續暴露</a:t>
            </a:r>
            <a:r>
              <a:rPr lang="en-US" altLang="zh-TW" dirty="0">
                <a:latin typeface="Times New Roman" pitchFamily="18" charset="0"/>
                <a:cs typeface="Times New Roman" pitchFamily="18" charset="0"/>
              </a:rPr>
              <a:t>15</a:t>
            </a:r>
            <a:r>
              <a:rPr lang="zh-TW" altLang="en-US" dirty="0">
                <a:latin typeface="Times New Roman" pitchFamily="18" charset="0"/>
                <a:cs typeface="Times New Roman" pitchFamily="18" charset="0"/>
              </a:rPr>
              <a:t>分鐘，而不致引起痛苦或不可恢復之慢性症狀之最大濃度；惟 其暴露條件為每天不可超過</a:t>
            </a:r>
            <a:r>
              <a:rPr lang="en-US" altLang="zh-TW" dirty="0">
                <a:latin typeface="Times New Roman" pitchFamily="18" charset="0"/>
                <a:cs typeface="Times New Roman" pitchFamily="18" charset="0"/>
              </a:rPr>
              <a:t>4</a:t>
            </a:r>
            <a:r>
              <a:rPr lang="zh-TW" altLang="en-US" dirty="0">
                <a:latin typeface="Times New Roman" pitchFamily="18" charset="0"/>
                <a:cs typeface="Times New Roman" pitchFamily="18" charset="0"/>
              </a:rPr>
              <a:t>次，及每次暴露至少間隔</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小時以上。在無任何保護之下，若化學物質意外洩漏時，可將此值視為人員之最大容許暴露值。</a:t>
            </a:r>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「最高容許濃度</a:t>
            </a:r>
            <a:r>
              <a:rPr lang="en-US" altLang="zh-TW" dirty="0">
                <a:latin typeface="Times New Roman" pitchFamily="18" charset="0"/>
                <a:cs typeface="Times New Roman" pitchFamily="18" charset="0"/>
              </a:rPr>
              <a:t>(Ceiling)</a:t>
            </a:r>
            <a:r>
              <a:rPr lang="zh-TW" altLang="en-US" dirty="0">
                <a:latin typeface="Times New Roman" pitchFamily="18" charset="0"/>
                <a:cs typeface="Times New Roman" pitchFamily="18" charset="0"/>
              </a:rPr>
              <a:t>」為在工作時間內，絕對不准接觸之污染物濃度值。</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九、物理及化學性質</a:t>
            </a:r>
          </a:p>
          <a:p>
            <a:r>
              <a:rPr lang="zh-TW" altLang="en-US" dirty="0">
                <a:latin typeface="Times New Roman" pitchFamily="18" charset="0"/>
                <a:cs typeface="Times New Roman" pitchFamily="18" charset="0"/>
              </a:rPr>
              <a:t>物質狀態、形狀、顏色、氣味、</a:t>
            </a:r>
            <a:r>
              <a:rPr lang="en-US" altLang="zh-TW" dirty="0">
                <a:latin typeface="Times New Roman" pitchFamily="18" charset="0"/>
                <a:cs typeface="Times New Roman" pitchFamily="18" charset="0"/>
              </a:rPr>
              <a:t>pH</a:t>
            </a:r>
            <a:r>
              <a:rPr lang="zh-TW" altLang="en-US" dirty="0">
                <a:latin typeface="Times New Roman" pitchFamily="18" charset="0"/>
                <a:cs typeface="Times New Roman" pitchFamily="18" charset="0"/>
              </a:rPr>
              <a:t>值、沸點</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沸點範圍、分解溫度、閃火點 、自燃溫度、爆炸界限、蒸氣壓、蒸氣密度、密度、溶解度。</a:t>
            </a:r>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例如：若事業廢棄物之</a:t>
            </a:r>
            <a:r>
              <a:rPr lang="en-US" altLang="zh-TW" dirty="0">
                <a:latin typeface="Times New Roman" pitchFamily="18" charset="0"/>
                <a:cs typeface="Times New Roman" pitchFamily="18" charset="0"/>
              </a:rPr>
              <a:t>pH</a:t>
            </a:r>
            <a:r>
              <a:rPr lang="zh-TW" altLang="en-US" dirty="0">
                <a:latin typeface="Times New Roman" pitchFamily="18" charset="0"/>
                <a:cs typeface="Times New Roman" pitchFamily="18" charset="0"/>
              </a:rPr>
              <a:t>值小於</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等於</a:t>
            </a:r>
            <a:r>
              <a:rPr lang="en-US" altLang="zh-TW" dirty="0">
                <a:latin typeface="Times New Roman" pitchFamily="18" charset="0"/>
                <a:cs typeface="Times New Roman" pitchFamily="18" charset="0"/>
              </a:rPr>
              <a:t>2.0</a:t>
            </a:r>
            <a:r>
              <a:rPr lang="zh-TW" altLang="en-US" dirty="0">
                <a:latin typeface="Times New Roman" pitchFamily="18" charset="0"/>
                <a:cs typeface="Times New Roman" pitchFamily="18" charset="0"/>
              </a:rPr>
              <a:t>，或大於</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等於</a:t>
            </a:r>
            <a:r>
              <a:rPr lang="en-US" altLang="zh-TW" dirty="0">
                <a:latin typeface="Times New Roman" pitchFamily="18" charset="0"/>
                <a:cs typeface="Times New Roman" pitchFamily="18" charset="0"/>
              </a:rPr>
              <a:t>12.5</a:t>
            </a:r>
            <a:r>
              <a:rPr lang="zh-TW" altLang="en-US" dirty="0">
                <a:latin typeface="Times New Roman" pitchFamily="18" charset="0"/>
                <a:cs typeface="Times New Roman" pitchFamily="18" charset="0"/>
              </a:rPr>
              <a:t>，則為腐蝕性有害事業廢棄物。若化學物質之蒸氣密度小於</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，則表示蒸氣會傾向於上浮於空氣中；大於</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者，會往下沈降或累積於低凹地區。所以，上述資訊可作為瞭解氣體洩漏後擴散方向或趨勢之依據。此值亦可作為安裝氣體監測器位置之參考。若密度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比重</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小於</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，且水中溶解度較低者，則會傾向浮於水上。亦即當發生火災時，若以水作為滅火劑，則此外洩的物質可能會飄浮於水上而四處流竄，造成更大的災害，故需特別小心。</a:t>
            </a:r>
          </a:p>
          <a:p>
            <a:endParaRPr lang="zh-TW" altLang="en-US"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閃火點</a:t>
            </a:r>
            <a:r>
              <a:rPr lang="en-US" altLang="zh-TW" dirty="0">
                <a:latin typeface="Times New Roman" pitchFamily="18" charset="0"/>
                <a:cs typeface="Times New Roman" pitchFamily="18" charset="0"/>
              </a:rPr>
              <a:t>(Flash Point)</a:t>
            </a:r>
            <a:r>
              <a:rPr lang="zh-TW" altLang="en-US" dirty="0">
                <a:latin typeface="Times New Roman" pitchFamily="18" charset="0"/>
                <a:cs typeface="Times New Roman" pitchFamily="18" charset="0"/>
              </a:rPr>
              <a:t>之定義為「在特定試驗條件下，校正到 </a:t>
            </a:r>
            <a:r>
              <a:rPr lang="en-US" altLang="zh-TW" dirty="0">
                <a:latin typeface="Times New Roman" pitchFamily="18" charset="0"/>
                <a:cs typeface="Times New Roman" pitchFamily="18" charset="0"/>
              </a:rPr>
              <a:t>760 mm Hg </a:t>
            </a:r>
            <a:r>
              <a:rPr lang="zh-TW" altLang="en-US" dirty="0">
                <a:latin typeface="Times New Roman" pitchFamily="18" charset="0"/>
                <a:cs typeface="Times New Roman" pitchFamily="18" charset="0"/>
              </a:rPr>
              <a:t>大氣壓力下，引進試驗火燄可點燃樣品蒸氣之最低溫度」。 通常，開杯溫度值會比閉杯溫度值高約</a:t>
            </a:r>
            <a:r>
              <a:rPr lang="en-US" altLang="zh-TW" dirty="0">
                <a:latin typeface="Times New Roman" pitchFamily="18" charset="0"/>
                <a:cs typeface="Times New Roman" pitchFamily="18" charset="0"/>
              </a:rPr>
              <a:t>5℃</a:t>
            </a:r>
            <a:r>
              <a:rPr lang="zh-TW" altLang="en-US" dirty="0">
                <a:latin typeface="Times New Roman" pitchFamily="18" charset="0"/>
                <a:cs typeface="Times New Roman" pitchFamily="18" charset="0"/>
              </a:rPr>
              <a:t>到</a:t>
            </a:r>
            <a:r>
              <a:rPr lang="en-US" altLang="zh-TW" dirty="0">
                <a:latin typeface="Times New Roman" pitchFamily="18" charset="0"/>
                <a:cs typeface="Times New Roman" pitchFamily="18" charset="0"/>
              </a:rPr>
              <a:t>10℃</a:t>
            </a:r>
            <a:r>
              <a:rPr lang="zh-TW" altLang="en-US" dirty="0">
                <a:latin typeface="Times New Roman" pitchFamily="18" charset="0"/>
                <a:cs typeface="Times New Roman" pitchFamily="18" charset="0"/>
              </a:rPr>
              <a:t>。一般而言，易燃性物質的閃火點都相當低，甚至可能低於攝氏零度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例如丙烯晴及苯之閃火點即分別僅為</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及</a:t>
            </a:r>
            <a:r>
              <a:rPr lang="en-US" altLang="zh-TW" dirty="0">
                <a:latin typeface="Times New Roman" pitchFamily="18" charset="0"/>
                <a:cs typeface="Times New Roman" pitchFamily="18" charset="0"/>
              </a:rPr>
              <a:t>-11℃)</a:t>
            </a:r>
            <a:r>
              <a:rPr lang="zh-TW" altLang="en-US" dirty="0">
                <a:latin typeface="Times New Roman" pitchFamily="18" charset="0"/>
                <a:cs typeface="Times New Roman" pitchFamily="18" charset="0"/>
              </a:rPr>
              <a:t>。</a:t>
            </a:r>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爆炸界線為可燃性氣體或蒸氣在空氣中接觸火焰會引燃或爆炸的濃度範圍，一般係以氣體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蒸氣在空氣中的百分比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表示；其下限濃度稱為爆炸下限</a:t>
            </a:r>
            <a:r>
              <a:rPr lang="en-US" altLang="zh-TW" dirty="0">
                <a:latin typeface="Times New Roman" pitchFamily="18" charset="0"/>
                <a:cs typeface="Times New Roman" pitchFamily="18" charset="0"/>
              </a:rPr>
              <a:t>(LEL)</a:t>
            </a:r>
            <a:r>
              <a:rPr lang="zh-TW" altLang="en-US" dirty="0">
                <a:latin typeface="Times New Roman" pitchFamily="18" charset="0"/>
                <a:cs typeface="Times New Roman" pitchFamily="18" charset="0"/>
              </a:rPr>
              <a:t>、其上限濃度稱為爆炸上限</a:t>
            </a:r>
            <a:r>
              <a:rPr lang="en-US" altLang="zh-TW" dirty="0">
                <a:latin typeface="Times New Roman" pitchFamily="18" charset="0"/>
                <a:cs typeface="Times New Roman" pitchFamily="18" charset="0"/>
              </a:rPr>
              <a:t>(Upper Explosion Limit, UEL)</a:t>
            </a:r>
            <a:r>
              <a:rPr lang="zh-TW" altLang="en-US" dirty="0">
                <a:latin typeface="Times New Roman" pitchFamily="18" charset="0"/>
                <a:cs typeface="Times New Roman" pitchFamily="18" charset="0"/>
              </a:rPr>
              <a:t>。可燃性氣體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蒸氣在空氣中之百分比濃度，若介於爆炸下限與爆炸上限之間，就是處於“可”爆炸的狀況。例如，環氧乙烷及氰化氫之爆炸下限與爆炸上限分別為</a:t>
            </a:r>
            <a:r>
              <a:rPr lang="en-US" altLang="zh-TW" dirty="0">
                <a:latin typeface="Times New Roman" pitchFamily="18" charset="0"/>
                <a:cs typeface="Times New Roman" pitchFamily="18" charset="0"/>
              </a:rPr>
              <a:t>3-100%</a:t>
            </a:r>
            <a:r>
              <a:rPr lang="zh-TW" altLang="en-US" dirty="0">
                <a:latin typeface="Times New Roman" pitchFamily="18" charset="0"/>
                <a:cs typeface="Times New Roman" pitchFamily="18" charset="0"/>
              </a:rPr>
              <a:t>及</a:t>
            </a:r>
            <a:r>
              <a:rPr lang="en-US" altLang="zh-TW" dirty="0">
                <a:latin typeface="Times New Roman" pitchFamily="18" charset="0"/>
                <a:cs typeface="Times New Roman" pitchFamily="18" charset="0"/>
              </a:rPr>
              <a:t>5.6-40%</a:t>
            </a:r>
            <a:r>
              <a:rPr lang="zh-TW" altLang="en-US" dirty="0">
                <a:latin typeface="Times New Roman" pitchFamily="18" charset="0"/>
                <a:cs typeface="Times New Roman" pitchFamily="18" charset="0"/>
              </a:rPr>
              <a:t>。通常，所見之爆炸濃度範圍是在</a:t>
            </a:r>
            <a:r>
              <a:rPr lang="en-US" altLang="zh-TW" dirty="0">
                <a:latin typeface="Times New Roman" pitchFamily="18" charset="0"/>
                <a:cs typeface="Times New Roman" pitchFamily="18" charset="0"/>
              </a:rPr>
              <a:t>20℃</a:t>
            </a:r>
            <a:r>
              <a:rPr lang="zh-TW" altLang="en-US" dirty="0">
                <a:latin typeface="Times New Roman" pitchFamily="18" charset="0"/>
                <a:cs typeface="Times New Roman" pitchFamily="18" charset="0"/>
              </a:rPr>
              <a:t>時所得之值；若溫度上昇，則限值範圍會上下延伸擴大；溫度下降，則會使限值範圍縮小。在運作場所之中，可利用爆炸下限與爆炸上限作為整體換氣 </a:t>
            </a:r>
            <a:r>
              <a:rPr lang="en-US" altLang="zh-TW" dirty="0">
                <a:latin typeface="Times New Roman" pitchFamily="18" charset="0"/>
                <a:cs typeface="Times New Roman" pitchFamily="18" charset="0"/>
              </a:rPr>
              <a:t>(dilution ventilation) </a:t>
            </a:r>
            <a:r>
              <a:rPr lang="zh-TW" altLang="en-US" dirty="0">
                <a:latin typeface="Times New Roman" pitchFamily="18" charset="0"/>
                <a:cs typeface="Times New Roman" pitchFamily="18" charset="0"/>
              </a:rPr>
              <a:t>設計上的參考值，亦即應將空氣中可燃性氣體的濃度，控制在爆炸下限值的約</a:t>
            </a:r>
            <a:r>
              <a:rPr lang="en-US" altLang="zh-TW" dirty="0">
                <a:latin typeface="Times New Roman" pitchFamily="18" charset="0"/>
                <a:cs typeface="Times New Roman" pitchFamily="18" charset="0"/>
              </a:rPr>
              <a:t>30%</a:t>
            </a:r>
            <a:r>
              <a:rPr lang="zh-TW" altLang="en-US" dirty="0">
                <a:latin typeface="Times New Roman" pitchFamily="18" charset="0"/>
                <a:cs typeface="Times New Roman" pitchFamily="18" charset="0"/>
              </a:rPr>
              <a:t>以下。此濃度下限值，亦是安裝氣體監測器警報作動設定值的重要依據。</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十、安定性及反應性</a:t>
            </a:r>
          </a:p>
          <a:p>
            <a:r>
              <a:rPr lang="zh-TW" altLang="en-US" dirty="0">
                <a:latin typeface="Times New Roman" pitchFamily="18" charset="0"/>
                <a:cs typeface="Times New Roman" pitchFamily="18" charset="0"/>
              </a:rPr>
              <a:t>安定性、特殊狀況下可能之危害反應、應避免之狀況、應避免之物質、危害分解物。</a:t>
            </a:r>
          </a:p>
          <a:p>
            <a:r>
              <a:rPr lang="zh-TW" altLang="en-US" dirty="0">
                <a:latin typeface="Times New Roman" pitchFamily="18" charset="0"/>
                <a:cs typeface="Times New Roman" pitchFamily="18" charset="0"/>
              </a:rPr>
              <a:t>例如，二溴乙烷在有鋁、鋅、鎂金屬粉末的環境中，會起劇烈的反應；氰化氫與酸或鹼都會產生聚合反應，因此需避免氰化氫與酸或鹼性物質接觸。</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29</a:t>
            </a:fld>
            <a:endParaRPr lang="zh-TW" altLang="en-US" dirty="0"/>
          </a:p>
        </p:txBody>
      </p:sp>
    </p:spTree>
    <p:extLst>
      <p:ext uri="{BB962C8B-B14F-4D97-AF65-F5344CB8AC3E}">
        <p14:creationId xmlns:p14="http://schemas.microsoft.com/office/powerpoint/2010/main" val="2802807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八、暴露預防措施</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個人防護</a:t>
            </a:r>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預防措施通常包含：工程控制、控制參數</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八小時日時量平均容許濃度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短時間時量平均容許濃度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最高容許濃度、生物指標</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、個人防護設備</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呼吸防護、手部防護、眼睛防護、皮膚及身體防護</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衛生措施。簡易的工程控制方法：例如通風，此為預防化學物質瀰漫而污染工作場所的機械控制方法，常用的有局部排氣通風或一般稀釋通風。欲減少暴露於危險的環境之中，最根本的方法為改用危害性較低的製程或化學品。</a:t>
            </a:r>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所謂「八小時日時量平均容許濃度」係指我國「勞工作業場所容許暴露標準」中附表一所列示、未註有「高」字之空氣中有害物容許濃度，或為源自美國工業衛生師協會</a:t>
            </a:r>
            <a:r>
              <a:rPr lang="en-US" altLang="zh-TW" dirty="0">
                <a:latin typeface="Times New Roman" pitchFamily="18" charset="0"/>
                <a:cs typeface="Times New Roman" pitchFamily="18" charset="0"/>
              </a:rPr>
              <a:t>(American Conference of Government Industrial Hygienists, ACGIH)</a:t>
            </a:r>
            <a:r>
              <a:rPr lang="zh-TW" altLang="en-US" dirty="0">
                <a:latin typeface="Times New Roman" pitchFamily="18" charset="0"/>
                <a:cs typeface="Times New Roman" pitchFamily="18" charset="0"/>
              </a:rPr>
              <a:t>所制訂之暴露濃度恕限值 </a:t>
            </a:r>
            <a:r>
              <a:rPr lang="en-US" altLang="zh-TW" dirty="0">
                <a:latin typeface="Times New Roman" pitchFamily="18" charset="0"/>
                <a:cs typeface="Times New Roman" pitchFamily="18" charset="0"/>
              </a:rPr>
              <a:t>(TLV)</a:t>
            </a:r>
            <a:r>
              <a:rPr lang="zh-TW" altLang="en-US" dirty="0">
                <a:latin typeface="Times New Roman" pitchFamily="18" charset="0"/>
                <a:cs typeface="Times New Roman" pitchFamily="18" charset="0"/>
              </a:rPr>
              <a:t>。在此濃度下，若勞工每週上班</a:t>
            </a:r>
            <a:r>
              <a:rPr lang="en-US" altLang="zh-TW" dirty="0">
                <a:latin typeface="Times New Roman" pitchFamily="18" charset="0"/>
                <a:cs typeface="Times New Roman" pitchFamily="18" charset="0"/>
              </a:rPr>
              <a:t>5</a:t>
            </a:r>
            <a:r>
              <a:rPr lang="zh-TW" altLang="en-US" dirty="0">
                <a:latin typeface="Times New Roman" pitchFamily="18" charset="0"/>
                <a:cs typeface="Times New Roman" pitchFamily="18" charset="0"/>
              </a:rPr>
              <a:t>天、每天工作</a:t>
            </a:r>
            <a:r>
              <a:rPr lang="en-US" altLang="zh-TW" dirty="0">
                <a:latin typeface="Times New Roman" pitchFamily="18" charset="0"/>
                <a:cs typeface="Times New Roman" pitchFamily="18" charset="0"/>
              </a:rPr>
              <a:t>8</a:t>
            </a:r>
            <a:r>
              <a:rPr lang="zh-TW" altLang="en-US" dirty="0">
                <a:latin typeface="Times New Roman" pitchFamily="18" charset="0"/>
                <a:cs typeface="Times New Roman" pitchFamily="18" charset="0"/>
              </a:rPr>
              <a:t>小時，暴露不會對勞工造成不良影響。若無特別註明，則所謂之容許濃度係指其工作時間內之平均容許濃度值，亦即時量平均容許濃度 </a:t>
            </a:r>
            <a:r>
              <a:rPr lang="en-US" altLang="zh-TW" dirty="0">
                <a:latin typeface="Times New Roman" pitchFamily="18" charset="0"/>
                <a:cs typeface="Times New Roman" pitchFamily="18" charset="0"/>
              </a:rPr>
              <a:t>(Time-Weighted Average, TWA)</a:t>
            </a:r>
            <a:r>
              <a:rPr lang="zh-TW" altLang="en-US" dirty="0">
                <a:latin typeface="Times New Roman" pitchFamily="18" charset="0"/>
                <a:cs typeface="Times New Roman" pitchFamily="18" charset="0"/>
              </a:rPr>
              <a:t>。</a:t>
            </a:r>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「短時間時量平均容許濃度」又稱「短期吸入限值」或「短期暴露限值 </a:t>
            </a:r>
            <a:r>
              <a:rPr lang="en-US" altLang="zh-TW" dirty="0">
                <a:latin typeface="Times New Roman" pitchFamily="18" charset="0"/>
                <a:cs typeface="Times New Roman" pitchFamily="18" charset="0"/>
              </a:rPr>
              <a:t>(Short Time Exposure Level,</a:t>
            </a:r>
            <a:r>
              <a:rPr lang="zh-TW" altLang="en-US" baseline="0" dirty="0">
                <a:latin typeface="Times New Roman" pitchFamily="18" charset="0"/>
                <a:cs typeface="Times New Roman" pitchFamily="18" charset="0"/>
              </a:rPr>
              <a:t> </a:t>
            </a:r>
            <a:r>
              <a:rPr lang="en-US" altLang="zh-TW" dirty="0">
                <a:latin typeface="Times New Roman" pitchFamily="18" charset="0"/>
                <a:cs typeface="Times New Roman" pitchFamily="18" charset="0"/>
              </a:rPr>
              <a:t>STEL)</a:t>
            </a:r>
            <a:r>
              <a:rPr lang="zh-TW" altLang="en-US" dirty="0">
                <a:latin typeface="Times New Roman" pitchFamily="18" charset="0"/>
                <a:cs typeface="Times New Roman" pitchFamily="18" charset="0"/>
              </a:rPr>
              <a:t>」。其意義為工作者連續暴露</a:t>
            </a:r>
            <a:r>
              <a:rPr lang="en-US" altLang="zh-TW" dirty="0">
                <a:latin typeface="Times New Roman" pitchFamily="18" charset="0"/>
                <a:cs typeface="Times New Roman" pitchFamily="18" charset="0"/>
              </a:rPr>
              <a:t>15</a:t>
            </a:r>
            <a:r>
              <a:rPr lang="zh-TW" altLang="en-US" dirty="0">
                <a:latin typeface="Times New Roman" pitchFamily="18" charset="0"/>
                <a:cs typeface="Times New Roman" pitchFamily="18" charset="0"/>
              </a:rPr>
              <a:t>分鐘，而不致引起痛苦或不可恢復之慢性症狀之最大濃度；惟 其暴露條件為每天不可超過</a:t>
            </a:r>
            <a:r>
              <a:rPr lang="en-US" altLang="zh-TW" dirty="0">
                <a:latin typeface="Times New Roman" pitchFamily="18" charset="0"/>
                <a:cs typeface="Times New Roman" pitchFamily="18" charset="0"/>
              </a:rPr>
              <a:t>4</a:t>
            </a:r>
            <a:r>
              <a:rPr lang="zh-TW" altLang="en-US" dirty="0">
                <a:latin typeface="Times New Roman" pitchFamily="18" charset="0"/>
                <a:cs typeface="Times New Roman" pitchFamily="18" charset="0"/>
              </a:rPr>
              <a:t>次，及每次暴露至少間隔</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小時以上。在無任何保護之下，若化學物質意外洩漏時，可將此值視為人員之最大容許暴露值。</a:t>
            </a:r>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「最高容許濃度</a:t>
            </a:r>
            <a:r>
              <a:rPr lang="en-US" altLang="zh-TW" dirty="0">
                <a:latin typeface="Times New Roman" pitchFamily="18" charset="0"/>
                <a:cs typeface="Times New Roman" pitchFamily="18" charset="0"/>
              </a:rPr>
              <a:t>(Ceiling)</a:t>
            </a:r>
            <a:r>
              <a:rPr lang="zh-TW" altLang="en-US" dirty="0">
                <a:latin typeface="Times New Roman" pitchFamily="18" charset="0"/>
                <a:cs typeface="Times New Roman" pitchFamily="18" charset="0"/>
              </a:rPr>
              <a:t>」為在工作時間內，絕對不准接觸之污染物濃度值。</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九、物理及化學性質</a:t>
            </a:r>
          </a:p>
          <a:p>
            <a:r>
              <a:rPr lang="zh-TW" altLang="en-US" dirty="0">
                <a:latin typeface="Times New Roman" pitchFamily="18" charset="0"/>
                <a:cs typeface="Times New Roman" pitchFamily="18" charset="0"/>
              </a:rPr>
              <a:t>物質狀態、形狀、顏色、氣味、</a:t>
            </a:r>
            <a:r>
              <a:rPr lang="en-US" altLang="zh-TW" dirty="0">
                <a:latin typeface="Times New Roman" pitchFamily="18" charset="0"/>
                <a:cs typeface="Times New Roman" pitchFamily="18" charset="0"/>
              </a:rPr>
              <a:t>pH</a:t>
            </a:r>
            <a:r>
              <a:rPr lang="zh-TW" altLang="en-US" dirty="0">
                <a:latin typeface="Times New Roman" pitchFamily="18" charset="0"/>
                <a:cs typeface="Times New Roman" pitchFamily="18" charset="0"/>
              </a:rPr>
              <a:t>值、沸點</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沸點範圍、分解溫度、閃火點 、自燃溫度、爆炸界限、蒸氣壓、蒸氣密度、密度、溶解度。</a:t>
            </a:r>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例如：若事業廢棄物之</a:t>
            </a:r>
            <a:r>
              <a:rPr lang="en-US" altLang="zh-TW" dirty="0">
                <a:latin typeface="Times New Roman" pitchFamily="18" charset="0"/>
                <a:cs typeface="Times New Roman" pitchFamily="18" charset="0"/>
              </a:rPr>
              <a:t>pH</a:t>
            </a:r>
            <a:r>
              <a:rPr lang="zh-TW" altLang="en-US" dirty="0">
                <a:latin typeface="Times New Roman" pitchFamily="18" charset="0"/>
                <a:cs typeface="Times New Roman" pitchFamily="18" charset="0"/>
              </a:rPr>
              <a:t>值小於</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等於</a:t>
            </a:r>
            <a:r>
              <a:rPr lang="en-US" altLang="zh-TW" dirty="0">
                <a:latin typeface="Times New Roman" pitchFamily="18" charset="0"/>
                <a:cs typeface="Times New Roman" pitchFamily="18" charset="0"/>
              </a:rPr>
              <a:t>2.0</a:t>
            </a:r>
            <a:r>
              <a:rPr lang="zh-TW" altLang="en-US" dirty="0">
                <a:latin typeface="Times New Roman" pitchFamily="18" charset="0"/>
                <a:cs typeface="Times New Roman" pitchFamily="18" charset="0"/>
              </a:rPr>
              <a:t>，或大於</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等於</a:t>
            </a:r>
            <a:r>
              <a:rPr lang="en-US" altLang="zh-TW" dirty="0">
                <a:latin typeface="Times New Roman" pitchFamily="18" charset="0"/>
                <a:cs typeface="Times New Roman" pitchFamily="18" charset="0"/>
              </a:rPr>
              <a:t>12.5</a:t>
            </a:r>
            <a:r>
              <a:rPr lang="zh-TW" altLang="en-US" dirty="0">
                <a:latin typeface="Times New Roman" pitchFamily="18" charset="0"/>
                <a:cs typeface="Times New Roman" pitchFamily="18" charset="0"/>
              </a:rPr>
              <a:t>，則為腐蝕性有害事業廢棄物。若化學物質之蒸氣密度小於</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，則表示蒸氣會傾向於上浮於空氣中；大於</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者，會往下沈降或累積於低凹地區。所以，上述資訊可作為瞭解氣體洩漏後擴散方向或趨勢之依據。此值亦可作為安裝氣體監測器位置之參考。若密度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比重</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小於</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，且水中溶解度較低者，則會傾向浮於水上。亦即當發生火災時，若以水作為滅火劑，則此外洩的物質可能會飄浮於水上而四處流竄，造成更大的災害，故需特別小心。</a:t>
            </a:r>
          </a:p>
          <a:p>
            <a:endParaRPr lang="zh-TW" altLang="en-US"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閃火點</a:t>
            </a:r>
            <a:r>
              <a:rPr lang="en-US" altLang="zh-TW" dirty="0">
                <a:latin typeface="Times New Roman" pitchFamily="18" charset="0"/>
                <a:cs typeface="Times New Roman" pitchFamily="18" charset="0"/>
              </a:rPr>
              <a:t>(Flash Point)</a:t>
            </a:r>
            <a:r>
              <a:rPr lang="zh-TW" altLang="en-US" dirty="0">
                <a:latin typeface="Times New Roman" pitchFamily="18" charset="0"/>
                <a:cs typeface="Times New Roman" pitchFamily="18" charset="0"/>
              </a:rPr>
              <a:t>之定義為「在特定試驗條件下，校正到 </a:t>
            </a:r>
            <a:r>
              <a:rPr lang="en-US" altLang="zh-TW" dirty="0">
                <a:latin typeface="Times New Roman" pitchFamily="18" charset="0"/>
                <a:cs typeface="Times New Roman" pitchFamily="18" charset="0"/>
              </a:rPr>
              <a:t>760 mm Hg </a:t>
            </a:r>
            <a:r>
              <a:rPr lang="zh-TW" altLang="en-US" dirty="0">
                <a:latin typeface="Times New Roman" pitchFamily="18" charset="0"/>
                <a:cs typeface="Times New Roman" pitchFamily="18" charset="0"/>
              </a:rPr>
              <a:t>大氣壓力下，引進試驗火燄可點燃樣品蒸氣之最低溫度」。 通常，開杯溫度值會比閉杯溫度值高約</a:t>
            </a:r>
            <a:r>
              <a:rPr lang="en-US" altLang="zh-TW" dirty="0">
                <a:latin typeface="Times New Roman" pitchFamily="18" charset="0"/>
                <a:cs typeface="Times New Roman" pitchFamily="18" charset="0"/>
              </a:rPr>
              <a:t>5℃</a:t>
            </a:r>
            <a:r>
              <a:rPr lang="zh-TW" altLang="en-US" dirty="0">
                <a:latin typeface="Times New Roman" pitchFamily="18" charset="0"/>
                <a:cs typeface="Times New Roman" pitchFamily="18" charset="0"/>
              </a:rPr>
              <a:t>到</a:t>
            </a:r>
            <a:r>
              <a:rPr lang="en-US" altLang="zh-TW" dirty="0">
                <a:latin typeface="Times New Roman" pitchFamily="18" charset="0"/>
                <a:cs typeface="Times New Roman" pitchFamily="18" charset="0"/>
              </a:rPr>
              <a:t>10℃</a:t>
            </a:r>
            <a:r>
              <a:rPr lang="zh-TW" altLang="en-US" dirty="0">
                <a:latin typeface="Times New Roman" pitchFamily="18" charset="0"/>
                <a:cs typeface="Times New Roman" pitchFamily="18" charset="0"/>
              </a:rPr>
              <a:t>。一般而言，易燃性物質的閃火點都相當低，甚至可能低於攝氏零度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例如丙烯晴及苯之閃火點即分別僅為</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及</a:t>
            </a:r>
            <a:r>
              <a:rPr lang="en-US" altLang="zh-TW" dirty="0">
                <a:latin typeface="Times New Roman" pitchFamily="18" charset="0"/>
                <a:cs typeface="Times New Roman" pitchFamily="18" charset="0"/>
              </a:rPr>
              <a:t>-11℃)</a:t>
            </a:r>
            <a:r>
              <a:rPr lang="zh-TW" altLang="en-US" dirty="0">
                <a:latin typeface="Times New Roman" pitchFamily="18" charset="0"/>
                <a:cs typeface="Times New Roman" pitchFamily="18" charset="0"/>
              </a:rPr>
              <a:t>。</a:t>
            </a:r>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爆炸界線為可燃性氣體或蒸氣在空氣中接觸火焰會引燃或爆炸的濃度範圍，一般係以氣體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蒸氣在空氣中的百分比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表示；其下限濃度稱為爆炸下限</a:t>
            </a:r>
            <a:r>
              <a:rPr lang="en-US" altLang="zh-TW" dirty="0">
                <a:latin typeface="Times New Roman" pitchFamily="18" charset="0"/>
                <a:cs typeface="Times New Roman" pitchFamily="18" charset="0"/>
              </a:rPr>
              <a:t>(LEL)</a:t>
            </a:r>
            <a:r>
              <a:rPr lang="zh-TW" altLang="en-US" dirty="0">
                <a:latin typeface="Times New Roman" pitchFamily="18" charset="0"/>
                <a:cs typeface="Times New Roman" pitchFamily="18" charset="0"/>
              </a:rPr>
              <a:t>、其上限濃度稱為爆炸上限</a:t>
            </a:r>
            <a:r>
              <a:rPr lang="en-US" altLang="zh-TW" dirty="0">
                <a:latin typeface="Times New Roman" pitchFamily="18" charset="0"/>
                <a:cs typeface="Times New Roman" pitchFamily="18" charset="0"/>
              </a:rPr>
              <a:t>(Upper Explosion Limit, UEL)</a:t>
            </a:r>
            <a:r>
              <a:rPr lang="zh-TW" altLang="en-US" dirty="0">
                <a:latin typeface="Times New Roman" pitchFamily="18" charset="0"/>
                <a:cs typeface="Times New Roman" pitchFamily="18" charset="0"/>
              </a:rPr>
              <a:t>。可燃性氣體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蒸氣在空氣中之百分比濃度，若介於爆炸下限與爆炸上限之間，就是處於“可”爆炸的狀況。例如，環氧乙烷及氰化氫之爆炸下限與爆炸上限分別為</a:t>
            </a:r>
            <a:r>
              <a:rPr lang="en-US" altLang="zh-TW" dirty="0">
                <a:latin typeface="Times New Roman" pitchFamily="18" charset="0"/>
                <a:cs typeface="Times New Roman" pitchFamily="18" charset="0"/>
              </a:rPr>
              <a:t>3-100%</a:t>
            </a:r>
            <a:r>
              <a:rPr lang="zh-TW" altLang="en-US" dirty="0">
                <a:latin typeface="Times New Roman" pitchFamily="18" charset="0"/>
                <a:cs typeface="Times New Roman" pitchFamily="18" charset="0"/>
              </a:rPr>
              <a:t>及</a:t>
            </a:r>
            <a:r>
              <a:rPr lang="en-US" altLang="zh-TW" dirty="0">
                <a:latin typeface="Times New Roman" pitchFamily="18" charset="0"/>
                <a:cs typeface="Times New Roman" pitchFamily="18" charset="0"/>
              </a:rPr>
              <a:t>5.6-40%</a:t>
            </a:r>
            <a:r>
              <a:rPr lang="zh-TW" altLang="en-US" dirty="0">
                <a:latin typeface="Times New Roman" pitchFamily="18" charset="0"/>
                <a:cs typeface="Times New Roman" pitchFamily="18" charset="0"/>
              </a:rPr>
              <a:t>。通常，所見之爆炸濃度範圍是在</a:t>
            </a:r>
            <a:r>
              <a:rPr lang="en-US" altLang="zh-TW" dirty="0">
                <a:latin typeface="Times New Roman" pitchFamily="18" charset="0"/>
                <a:cs typeface="Times New Roman" pitchFamily="18" charset="0"/>
              </a:rPr>
              <a:t>20℃</a:t>
            </a:r>
            <a:r>
              <a:rPr lang="zh-TW" altLang="en-US" dirty="0">
                <a:latin typeface="Times New Roman" pitchFamily="18" charset="0"/>
                <a:cs typeface="Times New Roman" pitchFamily="18" charset="0"/>
              </a:rPr>
              <a:t>時所得之值；若溫度上昇，則限值範圍會上下延伸擴大；溫度下降，則會使限值範圍縮小。在運作場所之中，可利用爆炸下限與爆炸上限作為整體換氣 </a:t>
            </a:r>
            <a:r>
              <a:rPr lang="en-US" altLang="zh-TW" dirty="0">
                <a:latin typeface="Times New Roman" pitchFamily="18" charset="0"/>
                <a:cs typeface="Times New Roman" pitchFamily="18" charset="0"/>
              </a:rPr>
              <a:t>(dilution ventilation) </a:t>
            </a:r>
            <a:r>
              <a:rPr lang="zh-TW" altLang="en-US" dirty="0">
                <a:latin typeface="Times New Roman" pitchFamily="18" charset="0"/>
                <a:cs typeface="Times New Roman" pitchFamily="18" charset="0"/>
              </a:rPr>
              <a:t>設計上的參考值，亦即應將空氣中可燃性氣體的濃度，控制在爆炸下限值的約</a:t>
            </a:r>
            <a:r>
              <a:rPr lang="en-US" altLang="zh-TW" dirty="0">
                <a:latin typeface="Times New Roman" pitchFamily="18" charset="0"/>
                <a:cs typeface="Times New Roman" pitchFamily="18" charset="0"/>
              </a:rPr>
              <a:t>30%</a:t>
            </a:r>
            <a:r>
              <a:rPr lang="zh-TW" altLang="en-US" dirty="0">
                <a:latin typeface="Times New Roman" pitchFamily="18" charset="0"/>
                <a:cs typeface="Times New Roman" pitchFamily="18" charset="0"/>
              </a:rPr>
              <a:t>以下。此濃度下限值，亦是安裝氣體監測器警報作動設定值的重要依據。</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十、安定性及反應性</a:t>
            </a:r>
          </a:p>
          <a:p>
            <a:r>
              <a:rPr lang="zh-TW" altLang="en-US" dirty="0">
                <a:latin typeface="Times New Roman" pitchFamily="18" charset="0"/>
                <a:cs typeface="Times New Roman" pitchFamily="18" charset="0"/>
              </a:rPr>
              <a:t>安定性、特殊狀況下可能之危害反應、應避免之狀況、應避免之物質、危害分解物。</a:t>
            </a:r>
          </a:p>
          <a:p>
            <a:r>
              <a:rPr lang="zh-TW" altLang="en-US" dirty="0">
                <a:latin typeface="Times New Roman" pitchFamily="18" charset="0"/>
                <a:cs typeface="Times New Roman" pitchFamily="18" charset="0"/>
              </a:rPr>
              <a:t>例如，二溴乙烷在有鋁、鋅、鎂金屬粉末的環境中，會起劇烈的反應；氰化氫與酸或鹼都會產生聚合反應，因此需避免氰化氫與酸或鹼性物質接觸。</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30</a:t>
            </a:fld>
            <a:endParaRPr lang="zh-TW" altLang="en-US" dirty="0"/>
          </a:p>
        </p:txBody>
      </p:sp>
    </p:spTree>
    <p:extLst>
      <p:ext uri="{BB962C8B-B14F-4D97-AF65-F5344CB8AC3E}">
        <p14:creationId xmlns:p14="http://schemas.microsoft.com/office/powerpoint/2010/main" val="2236631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八、暴露預防措施</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個人防護</a:t>
            </a:r>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預防措施通常包含：工程控制、控制參數</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八小時日時量平均容許濃度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短時間時量平均容許濃度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最高容許濃度、生物指標</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、個人防護設備</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呼吸防護、手部防護、眼睛防護、皮膚及身體防護</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衛生措施。簡易的工程控制方法：例如通風，此為預防化學物質瀰漫而污染工作場所的機械控制方法，常用的有局部排氣通風或一般稀釋通風。欲減少暴露於危險的環境之中，最根本的方法為改用危害性較低的製程或化學品。</a:t>
            </a:r>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所謂「八小時日時量平均容許濃度」係指我國「勞工作業場所容許暴露標準」中附表一所列示、未註有「高」字之空氣中有害物容許濃度，或為源自美國工業衛生師協會</a:t>
            </a:r>
            <a:r>
              <a:rPr lang="en-US" altLang="zh-TW" dirty="0">
                <a:latin typeface="Times New Roman" pitchFamily="18" charset="0"/>
                <a:cs typeface="Times New Roman" pitchFamily="18" charset="0"/>
              </a:rPr>
              <a:t>(American Conference of Government Industrial Hygienists, ACGIH)</a:t>
            </a:r>
            <a:r>
              <a:rPr lang="zh-TW" altLang="en-US" dirty="0">
                <a:latin typeface="Times New Roman" pitchFamily="18" charset="0"/>
                <a:cs typeface="Times New Roman" pitchFamily="18" charset="0"/>
              </a:rPr>
              <a:t>所制訂之暴露濃度恕限值 </a:t>
            </a:r>
            <a:r>
              <a:rPr lang="en-US" altLang="zh-TW" dirty="0">
                <a:latin typeface="Times New Roman" pitchFamily="18" charset="0"/>
                <a:cs typeface="Times New Roman" pitchFamily="18" charset="0"/>
              </a:rPr>
              <a:t>(TLV)</a:t>
            </a:r>
            <a:r>
              <a:rPr lang="zh-TW" altLang="en-US" dirty="0">
                <a:latin typeface="Times New Roman" pitchFamily="18" charset="0"/>
                <a:cs typeface="Times New Roman" pitchFamily="18" charset="0"/>
              </a:rPr>
              <a:t>。在此濃度下，若勞工每週上班</a:t>
            </a:r>
            <a:r>
              <a:rPr lang="en-US" altLang="zh-TW" dirty="0">
                <a:latin typeface="Times New Roman" pitchFamily="18" charset="0"/>
                <a:cs typeface="Times New Roman" pitchFamily="18" charset="0"/>
              </a:rPr>
              <a:t>5</a:t>
            </a:r>
            <a:r>
              <a:rPr lang="zh-TW" altLang="en-US" dirty="0">
                <a:latin typeface="Times New Roman" pitchFamily="18" charset="0"/>
                <a:cs typeface="Times New Roman" pitchFamily="18" charset="0"/>
              </a:rPr>
              <a:t>天、每天工作</a:t>
            </a:r>
            <a:r>
              <a:rPr lang="en-US" altLang="zh-TW" dirty="0">
                <a:latin typeface="Times New Roman" pitchFamily="18" charset="0"/>
                <a:cs typeface="Times New Roman" pitchFamily="18" charset="0"/>
              </a:rPr>
              <a:t>8</a:t>
            </a:r>
            <a:r>
              <a:rPr lang="zh-TW" altLang="en-US" dirty="0">
                <a:latin typeface="Times New Roman" pitchFamily="18" charset="0"/>
                <a:cs typeface="Times New Roman" pitchFamily="18" charset="0"/>
              </a:rPr>
              <a:t>小時，暴露不會對勞工造成不良影響。若無特別註明，則所謂之容許濃度係指其工作時間內之平均容許濃度值，亦即時量平均容許濃度 </a:t>
            </a:r>
            <a:r>
              <a:rPr lang="en-US" altLang="zh-TW" dirty="0">
                <a:latin typeface="Times New Roman" pitchFamily="18" charset="0"/>
                <a:cs typeface="Times New Roman" pitchFamily="18" charset="0"/>
              </a:rPr>
              <a:t>(Time-Weighted Average, TWA)</a:t>
            </a:r>
            <a:r>
              <a:rPr lang="zh-TW" altLang="en-US" dirty="0">
                <a:latin typeface="Times New Roman" pitchFamily="18" charset="0"/>
                <a:cs typeface="Times New Roman" pitchFamily="18" charset="0"/>
              </a:rPr>
              <a:t>。</a:t>
            </a:r>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「短時間時量平均容許濃度」又稱「短期吸入限值」或「短期暴露限值 </a:t>
            </a:r>
            <a:r>
              <a:rPr lang="en-US" altLang="zh-TW" dirty="0">
                <a:latin typeface="Times New Roman" pitchFamily="18" charset="0"/>
                <a:cs typeface="Times New Roman" pitchFamily="18" charset="0"/>
              </a:rPr>
              <a:t>(Short Time Exposure Level,</a:t>
            </a:r>
            <a:r>
              <a:rPr lang="zh-TW" altLang="en-US" baseline="0" dirty="0">
                <a:latin typeface="Times New Roman" pitchFamily="18" charset="0"/>
                <a:cs typeface="Times New Roman" pitchFamily="18" charset="0"/>
              </a:rPr>
              <a:t> </a:t>
            </a:r>
            <a:r>
              <a:rPr lang="en-US" altLang="zh-TW" dirty="0">
                <a:latin typeface="Times New Roman" pitchFamily="18" charset="0"/>
                <a:cs typeface="Times New Roman" pitchFamily="18" charset="0"/>
              </a:rPr>
              <a:t>STEL)</a:t>
            </a:r>
            <a:r>
              <a:rPr lang="zh-TW" altLang="en-US" dirty="0">
                <a:latin typeface="Times New Roman" pitchFamily="18" charset="0"/>
                <a:cs typeface="Times New Roman" pitchFamily="18" charset="0"/>
              </a:rPr>
              <a:t>」。其意義為工作者連續暴露</a:t>
            </a:r>
            <a:r>
              <a:rPr lang="en-US" altLang="zh-TW" dirty="0">
                <a:latin typeface="Times New Roman" pitchFamily="18" charset="0"/>
                <a:cs typeface="Times New Roman" pitchFamily="18" charset="0"/>
              </a:rPr>
              <a:t>15</a:t>
            </a:r>
            <a:r>
              <a:rPr lang="zh-TW" altLang="en-US" dirty="0">
                <a:latin typeface="Times New Roman" pitchFamily="18" charset="0"/>
                <a:cs typeface="Times New Roman" pitchFamily="18" charset="0"/>
              </a:rPr>
              <a:t>分鐘，而不致引起痛苦或不可恢復之慢性症狀之最大濃度；惟 其暴露條件為每天不可超過</a:t>
            </a:r>
            <a:r>
              <a:rPr lang="en-US" altLang="zh-TW" dirty="0">
                <a:latin typeface="Times New Roman" pitchFamily="18" charset="0"/>
                <a:cs typeface="Times New Roman" pitchFamily="18" charset="0"/>
              </a:rPr>
              <a:t>4</a:t>
            </a:r>
            <a:r>
              <a:rPr lang="zh-TW" altLang="en-US" dirty="0">
                <a:latin typeface="Times New Roman" pitchFamily="18" charset="0"/>
                <a:cs typeface="Times New Roman" pitchFamily="18" charset="0"/>
              </a:rPr>
              <a:t>次，及每次暴露至少間隔</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小時以上。在無任何保護之下，若化學物質意外洩漏時，可將此值視為人員之最大容許暴露值。</a:t>
            </a:r>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「最高容許濃度</a:t>
            </a:r>
            <a:r>
              <a:rPr lang="en-US" altLang="zh-TW" dirty="0">
                <a:latin typeface="Times New Roman" pitchFamily="18" charset="0"/>
                <a:cs typeface="Times New Roman" pitchFamily="18" charset="0"/>
              </a:rPr>
              <a:t>(Ceiling)</a:t>
            </a:r>
            <a:r>
              <a:rPr lang="zh-TW" altLang="en-US" dirty="0">
                <a:latin typeface="Times New Roman" pitchFamily="18" charset="0"/>
                <a:cs typeface="Times New Roman" pitchFamily="18" charset="0"/>
              </a:rPr>
              <a:t>」為在工作時間內，絕對不准接觸之污染物濃度值。</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九、物理及化學性質</a:t>
            </a:r>
          </a:p>
          <a:p>
            <a:r>
              <a:rPr lang="zh-TW" altLang="en-US" dirty="0">
                <a:latin typeface="Times New Roman" pitchFamily="18" charset="0"/>
                <a:cs typeface="Times New Roman" pitchFamily="18" charset="0"/>
              </a:rPr>
              <a:t>物質狀態、形狀、顏色、氣味、</a:t>
            </a:r>
            <a:r>
              <a:rPr lang="en-US" altLang="zh-TW" dirty="0">
                <a:latin typeface="Times New Roman" pitchFamily="18" charset="0"/>
                <a:cs typeface="Times New Roman" pitchFamily="18" charset="0"/>
              </a:rPr>
              <a:t>pH</a:t>
            </a:r>
            <a:r>
              <a:rPr lang="zh-TW" altLang="en-US" dirty="0">
                <a:latin typeface="Times New Roman" pitchFamily="18" charset="0"/>
                <a:cs typeface="Times New Roman" pitchFamily="18" charset="0"/>
              </a:rPr>
              <a:t>值、沸點</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沸點範圍、分解溫度、閃火點 、自燃溫度、爆炸界限、蒸氣壓、蒸氣密度、密度、溶解度。</a:t>
            </a:r>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例如：若事業廢棄物之</a:t>
            </a:r>
            <a:r>
              <a:rPr lang="en-US" altLang="zh-TW" dirty="0">
                <a:latin typeface="Times New Roman" pitchFamily="18" charset="0"/>
                <a:cs typeface="Times New Roman" pitchFamily="18" charset="0"/>
              </a:rPr>
              <a:t>pH</a:t>
            </a:r>
            <a:r>
              <a:rPr lang="zh-TW" altLang="en-US" dirty="0">
                <a:latin typeface="Times New Roman" pitchFamily="18" charset="0"/>
                <a:cs typeface="Times New Roman" pitchFamily="18" charset="0"/>
              </a:rPr>
              <a:t>值小於</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等於</a:t>
            </a:r>
            <a:r>
              <a:rPr lang="en-US" altLang="zh-TW" dirty="0">
                <a:latin typeface="Times New Roman" pitchFamily="18" charset="0"/>
                <a:cs typeface="Times New Roman" pitchFamily="18" charset="0"/>
              </a:rPr>
              <a:t>2.0</a:t>
            </a:r>
            <a:r>
              <a:rPr lang="zh-TW" altLang="en-US" dirty="0">
                <a:latin typeface="Times New Roman" pitchFamily="18" charset="0"/>
                <a:cs typeface="Times New Roman" pitchFamily="18" charset="0"/>
              </a:rPr>
              <a:t>，或大於</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等於</a:t>
            </a:r>
            <a:r>
              <a:rPr lang="en-US" altLang="zh-TW" dirty="0">
                <a:latin typeface="Times New Roman" pitchFamily="18" charset="0"/>
                <a:cs typeface="Times New Roman" pitchFamily="18" charset="0"/>
              </a:rPr>
              <a:t>12.5</a:t>
            </a:r>
            <a:r>
              <a:rPr lang="zh-TW" altLang="en-US" dirty="0">
                <a:latin typeface="Times New Roman" pitchFamily="18" charset="0"/>
                <a:cs typeface="Times New Roman" pitchFamily="18" charset="0"/>
              </a:rPr>
              <a:t>，則為腐蝕性有害事業廢棄物。若化學物質之蒸氣密度小於</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，則表示蒸氣會傾向於上浮於空氣中；大於</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者，會往下沈降或累積於低凹地區。所以，上述資訊可作為瞭解氣體洩漏後擴散方向或趨勢之依據。此值亦可作為安裝氣體監測器位置之參考。若密度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比重</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小於</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，且水中溶解度較低者，則會傾向浮於水上。亦即當發生火災時，若以水作為滅火劑，則此外洩的物質可能會飄浮於水上而四處流竄，造成更大的災害，故需特別小心。</a:t>
            </a:r>
          </a:p>
          <a:p>
            <a:endParaRPr lang="zh-TW" altLang="en-US"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閃火點</a:t>
            </a:r>
            <a:r>
              <a:rPr lang="en-US" altLang="zh-TW" dirty="0">
                <a:latin typeface="Times New Roman" pitchFamily="18" charset="0"/>
                <a:cs typeface="Times New Roman" pitchFamily="18" charset="0"/>
              </a:rPr>
              <a:t>(Flash Point)</a:t>
            </a:r>
            <a:r>
              <a:rPr lang="zh-TW" altLang="en-US" dirty="0">
                <a:latin typeface="Times New Roman" pitchFamily="18" charset="0"/>
                <a:cs typeface="Times New Roman" pitchFamily="18" charset="0"/>
              </a:rPr>
              <a:t>之定義為「在特定試驗條件下，校正到 </a:t>
            </a:r>
            <a:r>
              <a:rPr lang="en-US" altLang="zh-TW" dirty="0">
                <a:latin typeface="Times New Roman" pitchFamily="18" charset="0"/>
                <a:cs typeface="Times New Roman" pitchFamily="18" charset="0"/>
              </a:rPr>
              <a:t>760 mm Hg </a:t>
            </a:r>
            <a:r>
              <a:rPr lang="zh-TW" altLang="en-US" dirty="0">
                <a:latin typeface="Times New Roman" pitchFamily="18" charset="0"/>
                <a:cs typeface="Times New Roman" pitchFamily="18" charset="0"/>
              </a:rPr>
              <a:t>大氣壓力下，引進試驗火燄可點燃樣品蒸氣之最低溫度」。 通常，開杯溫度值會比閉杯溫度值高約</a:t>
            </a:r>
            <a:r>
              <a:rPr lang="en-US" altLang="zh-TW" dirty="0">
                <a:latin typeface="Times New Roman" pitchFamily="18" charset="0"/>
                <a:cs typeface="Times New Roman" pitchFamily="18" charset="0"/>
              </a:rPr>
              <a:t>5℃</a:t>
            </a:r>
            <a:r>
              <a:rPr lang="zh-TW" altLang="en-US" dirty="0">
                <a:latin typeface="Times New Roman" pitchFamily="18" charset="0"/>
                <a:cs typeface="Times New Roman" pitchFamily="18" charset="0"/>
              </a:rPr>
              <a:t>到</a:t>
            </a:r>
            <a:r>
              <a:rPr lang="en-US" altLang="zh-TW" dirty="0">
                <a:latin typeface="Times New Roman" pitchFamily="18" charset="0"/>
                <a:cs typeface="Times New Roman" pitchFamily="18" charset="0"/>
              </a:rPr>
              <a:t>10℃</a:t>
            </a:r>
            <a:r>
              <a:rPr lang="zh-TW" altLang="en-US" dirty="0">
                <a:latin typeface="Times New Roman" pitchFamily="18" charset="0"/>
                <a:cs typeface="Times New Roman" pitchFamily="18" charset="0"/>
              </a:rPr>
              <a:t>。一般而言，易燃性物質的閃火點都相當低，甚至可能低於攝氏零度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例如丙烯晴及苯之閃火點即分別僅為</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及</a:t>
            </a:r>
            <a:r>
              <a:rPr lang="en-US" altLang="zh-TW" dirty="0">
                <a:latin typeface="Times New Roman" pitchFamily="18" charset="0"/>
                <a:cs typeface="Times New Roman" pitchFamily="18" charset="0"/>
              </a:rPr>
              <a:t>-11℃)</a:t>
            </a:r>
            <a:r>
              <a:rPr lang="zh-TW" altLang="en-US" dirty="0">
                <a:latin typeface="Times New Roman" pitchFamily="18" charset="0"/>
                <a:cs typeface="Times New Roman" pitchFamily="18" charset="0"/>
              </a:rPr>
              <a:t>。</a:t>
            </a:r>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爆炸界線為可燃性氣體或蒸氣在空氣中接觸火焰會引燃或爆炸的濃度範圍，一般係以氣體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蒸氣在空氣中的百分比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表示；其下限濃度稱為爆炸下限</a:t>
            </a:r>
            <a:r>
              <a:rPr lang="en-US" altLang="zh-TW" dirty="0">
                <a:latin typeface="Times New Roman" pitchFamily="18" charset="0"/>
                <a:cs typeface="Times New Roman" pitchFamily="18" charset="0"/>
              </a:rPr>
              <a:t>(LEL)</a:t>
            </a:r>
            <a:r>
              <a:rPr lang="zh-TW" altLang="en-US" dirty="0">
                <a:latin typeface="Times New Roman" pitchFamily="18" charset="0"/>
                <a:cs typeface="Times New Roman" pitchFamily="18" charset="0"/>
              </a:rPr>
              <a:t>、其上限濃度稱為爆炸上限</a:t>
            </a:r>
            <a:r>
              <a:rPr lang="en-US" altLang="zh-TW" dirty="0">
                <a:latin typeface="Times New Roman" pitchFamily="18" charset="0"/>
                <a:cs typeface="Times New Roman" pitchFamily="18" charset="0"/>
              </a:rPr>
              <a:t>(Upper Explosion Limit, UEL)</a:t>
            </a:r>
            <a:r>
              <a:rPr lang="zh-TW" altLang="en-US" dirty="0">
                <a:latin typeface="Times New Roman" pitchFamily="18" charset="0"/>
                <a:cs typeface="Times New Roman" pitchFamily="18" charset="0"/>
              </a:rPr>
              <a:t>。可燃性氣體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蒸氣在空氣中之百分比濃度，若介於爆炸下限與爆炸上限之間，就是處於“可”爆炸的狀況。例如，環氧乙烷及氰化氫之爆炸下限與爆炸上限分別為</a:t>
            </a:r>
            <a:r>
              <a:rPr lang="en-US" altLang="zh-TW" dirty="0">
                <a:latin typeface="Times New Roman" pitchFamily="18" charset="0"/>
                <a:cs typeface="Times New Roman" pitchFamily="18" charset="0"/>
              </a:rPr>
              <a:t>3-100%</a:t>
            </a:r>
            <a:r>
              <a:rPr lang="zh-TW" altLang="en-US" dirty="0">
                <a:latin typeface="Times New Roman" pitchFamily="18" charset="0"/>
                <a:cs typeface="Times New Roman" pitchFamily="18" charset="0"/>
              </a:rPr>
              <a:t>及</a:t>
            </a:r>
            <a:r>
              <a:rPr lang="en-US" altLang="zh-TW" dirty="0">
                <a:latin typeface="Times New Roman" pitchFamily="18" charset="0"/>
                <a:cs typeface="Times New Roman" pitchFamily="18" charset="0"/>
              </a:rPr>
              <a:t>5.6-40%</a:t>
            </a:r>
            <a:r>
              <a:rPr lang="zh-TW" altLang="en-US" dirty="0">
                <a:latin typeface="Times New Roman" pitchFamily="18" charset="0"/>
                <a:cs typeface="Times New Roman" pitchFamily="18" charset="0"/>
              </a:rPr>
              <a:t>。通常，所見之爆炸濃度範圍是在</a:t>
            </a:r>
            <a:r>
              <a:rPr lang="en-US" altLang="zh-TW" dirty="0">
                <a:latin typeface="Times New Roman" pitchFamily="18" charset="0"/>
                <a:cs typeface="Times New Roman" pitchFamily="18" charset="0"/>
              </a:rPr>
              <a:t>20℃</a:t>
            </a:r>
            <a:r>
              <a:rPr lang="zh-TW" altLang="en-US" dirty="0">
                <a:latin typeface="Times New Roman" pitchFamily="18" charset="0"/>
                <a:cs typeface="Times New Roman" pitchFamily="18" charset="0"/>
              </a:rPr>
              <a:t>時所得之值；若溫度上昇，則限值範圍會上下延伸擴大；溫度下降，則會使限值範圍縮小。在運作場所之中，可利用爆炸下限與爆炸上限作為整體換氣 </a:t>
            </a:r>
            <a:r>
              <a:rPr lang="en-US" altLang="zh-TW" dirty="0">
                <a:latin typeface="Times New Roman" pitchFamily="18" charset="0"/>
                <a:cs typeface="Times New Roman" pitchFamily="18" charset="0"/>
              </a:rPr>
              <a:t>(dilution ventilation) </a:t>
            </a:r>
            <a:r>
              <a:rPr lang="zh-TW" altLang="en-US" dirty="0">
                <a:latin typeface="Times New Roman" pitchFamily="18" charset="0"/>
                <a:cs typeface="Times New Roman" pitchFamily="18" charset="0"/>
              </a:rPr>
              <a:t>設計上的參考值，亦即應將空氣中可燃性氣體的濃度，控制在爆炸下限值的約</a:t>
            </a:r>
            <a:r>
              <a:rPr lang="en-US" altLang="zh-TW" dirty="0">
                <a:latin typeface="Times New Roman" pitchFamily="18" charset="0"/>
                <a:cs typeface="Times New Roman" pitchFamily="18" charset="0"/>
              </a:rPr>
              <a:t>30%</a:t>
            </a:r>
            <a:r>
              <a:rPr lang="zh-TW" altLang="en-US" dirty="0">
                <a:latin typeface="Times New Roman" pitchFamily="18" charset="0"/>
                <a:cs typeface="Times New Roman" pitchFamily="18" charset="0"/>
              </a:rPr>
              <a:t>以下。此濃度下限值，亦是安裝氣體監測器警報作動設定值的重要依據。</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十、安定性及反應性</a:t>
            </a:r>
          </a:p>
          <a:p>
            <a:r>
              <a:rPr lang="zh-TW" altLang="en-US" dirty="0">
                <a:latin typeface="Times New Roman" pitchFamily="18" charset="0"/>
                <a:cs typeface="Times New Roman" pitchFamily="18" charset="0"/>
              </a:rPr>
              <a:t>安定性、特殊狀況下可能之危害反應、應避免之狀況、應避免之物質、危害分解物。</a:t>
            </a:r>
          </a:p>
          <a:p>
            <a:r>
              <a:rPr lang="zh-TW" altLang="en-US" dirty="0">
                <a:latin typeface="Times New Roman" pitchFamily="18" charset="0"/>
                <a:cs typeface="Times New Roman" pitchFamily="18" charset="0"/>
              </a:rPr>
              <a:t>例如，二溴乙烷在有鋁、鋅、鎂金屬粉末的環境中，會起劇烈的反應；氰化氫與酸或鹼都會產生聚合反應，因此需避免氰化氫與酸或鹼性物質接觸。</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31</a:t>
            </a:fld>
            <a:endParaRPr lang="zh-TW" altLang="en-US" dirty="0"/>
          </a:p>
        </p:txBody>
      </p:sp>
    </p:spTree>
    <p:extLst>
      <p:ext uri="{BB962C8B-B14F-4D97-AF65-F5344CB8AC3E}">
        <p14:creationId xmlns:p14="http://schemas.microsoft.com/office/powerpoint/2010/main" val="351772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a:t>20160325 </a:t>
            </a:r>
            <a:r>
              <a:rPr lang="zh-TW" altLang="en-US" dirty="0"/>
              <a:t>教學目標</a:t>
            </a:r>
          </a:p>
          <a:p>
            <a:r>
              <a:rPr lang="zh-TW" altLang="en-US" dirty="0"/>
              <a:t>了解校園安全衛生教育之重要性及意外事故發生之可能嚴重性</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a:t>
            </a:fld>
            <a:endParaRPr lang="zh-TW" altLang="en-US" dirty="0"/>
          </a:p>
        </p:txBody>
      </p:sp>
    </p:spTree>
    <p:extLst>
      <p:ext uri="{BB962C8B-B14F-4D97-AF65-F5344CB8AC3E}">
        <p14:creationId xmlns:p14="http://schemas.microsoft.com/office/powerpoint/2010/main" val="2012098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十一、毒性資料</a:t>
            </a:r>
          </a:p>
          <a:p>
            <a:r>
              <a:rPr lang="zh-TW" altLang="en-US" dirty="0">
                <a:latin typeface="Times New Roman" panose="02020603050405020304" pitchFamily="18" charset="0"/>
                <a:cs typeface="Times New Roman" panose="02020603050405020304" pitchFamily="18" charset="0"/>
              </a:rPr>
              <a:t>急毒性、局部效應、致敏感性、慢毒性或長期毒性、特殊效應。一般而言，化學物質進入人體的途徑有吸入、皮膚或眼睛接觸、或吞食等方式。而化學物質對人體的健康危害，可概分為急性或慢性，兩者可能不儘相同。急性是為短期</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例如幾天之內</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的大量暴露；慢性則指長期</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例如幾個月或數年以上</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的少量暴露。急、慢毒性可以參考該物質之</a:t>
            </a:r>
            <a:r>
              <a:rPr lang="en-US" altLang="zh-TW" dirty="0">
                <a:latin typeface="Times New Roman" panose="02020603050405020304" pitchFamily="18" charset="0"/>
                <a:cs typeface="Times New Roman" panose="02020603050405020304" pitchFamily="18" charset="0"/>
              </a:rPr>
              <a:t>LD</a:t>
            </a:r>
            <a:r>
              <a:rPr lang="en-US" altLang="zh-TW" baseline="-25000" dirty="0">
                <a:latin typeface="Times New Roman" panose="02020603050405020304" pitchFamily="18" charset="0"/>
                <a:cs typeface="Times New Roman" panose="02020603050405020304" pitchFamily="18" charset="0"/>
              </a:rPr>
              <a:t>50</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或 </a:t>
            </a:r>
            <a:r>
              <a:rPr lang="en-US" altLang="zh-TW" dirty="0">
                <a:latin typeface="Times New Roman" panose="02020603050405020304" pitchFamily="18" charset="0"/>
                <a:cs typeface="Times New Roman" panose="02020603050405020304" pitchFamily="18" charset="0"/>
              </a:rPr>
              <a:t>LC</a:t>
            </a:r>
            <a:r>
              <a:rPr lang="en-US" altLang="zh-TW" baseline="-25000" dirty="0">
                <a:latin typeface="Times New Roman" panose="02020603050405020304" pitchFamily="18" charset="0"/>
                <a:cs typeface="Times New Roman" panose="02020603050405020304" pitchFamily="18" charset="0"/>
              </a:rPr>
              <a:t>50</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動物半致死量「</a:t>
            </a:r>
            <a:r>
              <a:rPr lang="en-US" altLang="zh-TW" dirty="0">
                <a:latin typeface="Times New Roman" panose="02020603050405020304" pitchFamily="18" charset="0"/>
                <a:cs typeface="Times New Roman" panose="02020603050405020304" pitchFamily="18" charset="0"/>
              </a:rPr>
              <a:t>LD</a:t>
            </a:r>
            <a:r>
              <a:rPr lang="en-US" altLang="zh-TW" baseline="-25000" dirty="0">
                <a:latin typeface="Times New Roman" panose="02020603050405020304" pitchFamily="18" charset="0"/>
                <a:cs typeface="Times New Roman" panose="02020603050405020304" pitchFamily="18" charset="0"/>
              </a:rPr>
              <a:t>50</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測試動物、吸收途徑</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」為“</a:t>
            </a:r>
            <a:r>
              <a:rPr lang="en-US" altLang="zh-TW" dirty="0">
                <a:latin typeface="Times New Roman" panose="02020603050405020304" pitchFamily="18" charset="0"/>
                <a:cs typeface="Times New Roman" panose="02020603050405020304" pitchFamily="18" charset="0"/>
              </a:rPr>
              <a:t>Lethal Dose 50%”</a:t>
            </a:r>
            <a:r>
              <a:rPr lang="zh-TW" altLang="en-US" dirty="0">
                <a:latin typeface="Times New Roman" panose="02020603050405020304" pitchFamily="18" charset="0"/>
                <a:cs typeface="Times New Roman" panose="02020603050405020304" pitchFamily="18" charset="0"/>
              </a:rPr>
              <a:t>之縮寫，是指在某一特定時間內使受試族群</a:t>
            </a:r>
            <a:r>
              <a:rPr lang="en-US" altLang="zh-TW" dirty="0">
                <a:latin typeface="Times New Roman" panose="02020603050405020304" pitchFamily="18" charset="0"/>
                <a:cs typeface="Times New Roman" panose="02020603050405020304" pitchFamily="18" charset="0"/>
              </a:rPr>
              <a:t>50%</a:t>
            </a:r>
            <a:r>
              <a:rPr lang="zh-TW" altLang="en-US" dirty="0">
                <a:latin typeface="Times New Roman" panose="02020603050405020304" pitchFamily="18" charset="0"/>
                <a:cs typeface="Times New Roman" panose="02020603050405020304" pitchFamily="18" charset="0"/>
              </a:rPr>
              <a:t>死亡之攝入或皮膚接觸劑量，其單位為“克</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公斤體重”。</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動物半致死濃度「</a:t>
            </a:r>
            <a:r>
              <a:rPr lang="en-US" altLang="zh-TW" dirty="0">
                <a:latin typeface="Times New Roman" panose="02020603050405020304" pitchFamily="18" charset="0"/>
                <a:cs typeface="Times New Roman" panose="02020603050405020304" pitchFamily="18" charset="0"/>
              </a:rPr>
              <a:t>LC</a:t>
            </a:r>
            <a:r>
              <a:rPr lang="en-US" altLang="zh-TW" baseline="-25000" dirty="0">
                <a:latin typeface="Times New Roman" panose="02020603050405020304" pitchFamily="18" charset="0"/>
                <a:cs typeface="Times New Roman" panose="02020603050405020304" pitchFamily="18" charset="0"/>
              </a:rPr>
              <a:t>50</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測試動物、吸收途徑</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」為“</a:t>
            </a:r>
            <a:r>
              <a:rPr lang="en-US" altLang="zh-TW" dirty="0">
                <a:latin typeface="Times New Roman" panose="02020603050405020304" pitchFamily="18" charset="0"/>
                <a:cs typeface="Times New Roman" panose="02020603050405020304" pitchFamily="18" charset="0"/>
              </a:rPr>
              <a:t>Lethal Concentration 50%”</a:t>
            </a:r>
            <a:r>
              <a:rPr lang="zh-TW" altLang="en-US" dirty="0">
                <a:latin typeface="Times New Roman" panose="02020603050405020304" pitchFamily="18" charset="0"/>
                <a:cs typeface="Times New Roman" panose="02020603050405020304" pitchFamily="18" charset="0"/>
              </a:rPr>
              <a:t>之縮寫，是指在某一特定時間內使受試族群</a:t>
            </a:r>
            <a:r>
              <a:rPr lang="en-US" altLang="zh-TW" dirty="0">
                <a:latin typeface="Times New Roman" panose="02020603050405020304" pitchFamily="18" charset="0"/>
                <a:cs typeface="Times New Roman" panose="02020603050405020304" pitchFamily="18" charset="0"/>
              </a:rPr>
              <a:t>50%</a:t>
            </a:r>
            <a:r>
              <a:rPr lang="zh-TW" altLang="en-US" dirty="0">
                <a:latin typeface="Times New Roman" panose="02020603050405020304" pitchFamily="18" charset="0"/>
                <a:cs typeface="Times New Roman" panose="02020603050405020304" pitchFamily="18" charset="0"/>
              </a:rPr>
              <a:t>死亡之 吸入濃度。</a:t>
            </a:r>
          </a:p>
          <a:p>
            <a:endParaRPr lang="zh-TW" altLang="en-US"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十二、生態資料</a:t>
            </a:r>
          </a:p>
          <a:p>
            <a:r>
              <a:rPr lang="zh-TW" altLang="en-US" dirty="0">
                <a:latin typeface="Times New Roman" panose="02020603050405020304" pitchFamily="18" charset="0"/>
                <a:cs typeface="Times New Roman" panose="02020603050405020304" pitchFamily="18" charset="0"/>
              </a:rPr>
              <a:t>可能之環境影響</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環境流佈。主要說明毒化物對環境之影響，內容將述及毒化物釋放至土壤、水中、大氣時，可能的降解情形與時間等資料，例如蒸發、水解、分解、反應等，及分解速率、半衰期等。</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十三、廢棄處置方法</a:t>
            </a:r>
          </a:p>
          <a:p>
            <a:r>
              <a:rPr lang="zh-TW" altLang="en-US" dirty="0">
                <a:latin typeface="Times New Roman" panose="02020603050405020304" pitchFamily="18" charset="0"/>
                <a:cs typeface="Times New Roman" panose="02020603050405020304" pitchFamily="18" charset="0"/>
              </a:rPr>
              <a:t>在安全資料表中所記載的廢棄處置方法，通常不會包含該化學物質所有的廢棄處理步驟及危害預防方法。一般來說，表示方法及內容均甚為簡單。</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32</a:t>
            </a:fld>
            <a:endParaRPr lang="zh-TW" altLang="en-US" dirty="0"/>
          </a:p>
        </p:txBody>
      </p:sp>
    </p:spTree>
    <p:extLst>
      <p:ext uri="{BB962C8B-B14F-4D97-AF65-F5344CB8AC3E}">
        <p14:creationId xmlns:p14="http://schemas.microsoft.com/office/powerpoint/2010/main" val="2802807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十一、毒性資料</a:t>
            </a:r>
          </a:p>
          <a:p>
            <a:r>
              <a:rPr lang="zh-TW" altLang="en-US" dirty="0">
                <a:latin typeface="Times New Roman" panose="02020603050405020304" pitchFamily="18" charset="0"/>
                <a:cs typeface="Times New Roman" panose="02020603050405020304" pitchFamily="18" charset="0"/>
              </a:rPr>
              <a:t>急毒性、局部效應、致敏感性、慢毒性或長期毒性、特殊效應。一般而言，化學物質進入人體的途徑有吸入、皮膚或眼睛接觸、或吞食等方式。而化學物質對人體的健康危害，可概分為急性或慢性，兩者可能不儘相同。急性是為短期</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例如幾天之內</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的大量暴露；慢性則指長期</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例如幾個月或數年以上</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的少量暴露。急、慢毒性可以參考該物質之</a:t>
            </a:r>
            <a:r>
              <a:rPr lang="en-US" altLang="zh-TW" dirty="0">
                <a:latin typeface="Times New Roman" panose="02020603050405020304" pitchFamily="18" charset="0"/>
                <a:cs typeface="Times New Roman" panose="02020603050405020304" pitchFamily="18" charset="0"/>
              </a:rPr>
              <a:t>LD</a:t>
            </a:r>
            <a:r>
              <a:rPr lang="en-US" altLang="zh-TW" baseline="-25000" dirty="0">
                <a:latin typeface="Times New Roman" panose="02020603050405020304" pitchFamily="18" charset="0"/>
                <a:cs typeface="Times New Roman" panose="02020603050405020304" pitchFamily="18" charset="0"/>
              </a:rPr>
              <a:t>50</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或 </a:t>
            </a:r>
            <a:r>
              <a:rPr lang="en-US" altLang="zh-TW" dirty="0">
                <a:latin typeface="Times New Roman" panose="02020603050405020304" pitchFamily="18" charset="0"/>
                <a:cs typeface="Times New Roman" panose="02020603050405020304" pitchFamily="18" charset="0"/>
              </a:rPr>
              <a:t>LC</a:t>
            </a:r>
            <a:r>
              <a:rPr lang="en-US" altLang="zh-TW" baseline="-25000" dirty="0">
                <a:latin typeface="Times New Roman" panose="02020603050405020304" pitchFamily="18" charset="0"/>
                <a:cs typeface="Times New Roman" panose="02020603050405020304" pitchFamily="18" charset="0"/>
              </a:rPr>
              <a:t>50</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動物半致死量「</a:t>
            </a:r>
            <a:r>
              <a:rPr lang="en-US" altLang="zh-TW" dirty="0">
                <a:latin typeface="Times New Roman" panose="02020603050405020304" pitchFamily="18" charset="0"/>
                <a:cs typeface="Times New Roman" panose="02020603050405020304" pitchFamily="18" charset="0"/>
              </a:rPr>
              <a:t>LD</a:t>
            </a:r>
            <a:r>
              <a:rPr lang="en-US" altLang="zh-TW" baseline="-25000" dirty="0">
                <a:latin typeface="Times New Roman" panose="02020603050405020304" pitchFamily="18" charset="0"/>
                <a:cs typeface="Times New Roman" panose="02020603050405020304" pitchFamily="18" charset="0"/>
              </a:rPr>
              <a:t>50</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測試動物、吸收途徑</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」為“</a:t>
            </a:r>
            <a:r>
              <a:rPr lang="en-US" altLang="zh-TW" dirty="0">
                <a:latin typeface="Times New Roman" panose="02020603050405020304" pitchFamily="18" charset="0"/>
                <a:cs typeface="Times New Roman" panose="02020603050405020304" pitchFamily="18" charset="0"/>
              </a:rPr>
              <a:t>Lethal Dose 50%”</a:t>
            </a:r>
            <a:r>
              <a:rPr lang="zh-TW" altLang="en-US" dirty="0">
                <a:latin typeface="Times New Roman" panose="02020603050405020304" pitchFamily="18" charset="0"/>
                <a:cs typeface="Times New Roman" panose="02020603050405020304" pitchFamily="18" charset="0"/>
              </a:rPr>
              <a:t>之縮寫，是指在某一特定時間內使受試族群</a:t>
            </a:r>
            <a:r>
              <a:rPr lang="en-US" altLang="zh-TW" dirty="0">
                <a:latin typeface="Times New Roman" panose="02020603050405020304" pitchFamily="18" charset="0"/>
                <a:cs typeface="Times New Roman" panose="02020603050405020304" pitchFamily="18" charset="0"/>
              </a:rPr>
              <a:t>50%</a:t>
            </a:r>
            <a:r>
              <a:rPr lang="zh-TW" altLang="en-US" dirty="0">
                <a:latin typeface="Times New Roman" panose="02020603050405020304" pitchFamily="18" charset="0"/>
                <a:cs typeface="Times New Roman" panose="02020603050405020304" pitchFamily="18" charset="0"/>
              </a:rPr>
              <a:t>死亡之攝入或皮膚接觸劑量，其單位為“克</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公斤體重”。</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動物半致死濃度「</a:t>
            </a:r>
            <a:r>
              <a:rPr lang="en-US" altLang="zh-TW" dirty="0">
                <a:latin typeface="Times New Roman" panose="02020603050405020304" pitchFamily="18" charset="0"/>
                <a:cs typeface="Times New Roman" panose="02020603050405020304" pitchFamily="18" charset="0"/>
              </a:rPr>
              <a:t>LC</a:t>
            </a:r>
            <a:r>
              <a:rPr lang="en-US" altLang="zh-TW" baseline="-25000" dirty="0">
                <a:latin typeface="Times New Roman" panose="02020603050405020304" pitchFamily="18" charset="0"/>
                <a:cs typeface="Times New Roman" panose="02020603050405020304" pitchFamily="18" charset="0"/>
              </a:rPr>
              <a:t>50</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測試動物、吸收途徑</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」為“</a:t>
            </a:r>
            <a:r>
              <a:rPr lang="en-US" altLang="zh-TW" dirty="0">
                <a:latin typeface="Times New Roman" panose="02020603050405020304" pitchFamily="18" charset="0"/>
                <a:cs typeface="Times New Roman" panose="02020603050405020304" pitchFamily="18" charset="0"/>
              </a:rPr>
              <a:t>Lethal Concentration 50%”</a:t>
            </a:r>
            <a:r>
              <a:rPr lang="zh-TW" altLang="en-US" dirty="0">
                <a:latin typeface="Times New Roman" panose="02020603050405020304" pitchFamily="18" charset="0"/>
                <a:cs typeface="Times New Roman" panose="02020603050405020304" pitchFamily="18" charset="0"/>
              </a:rPr>
              <a:t>之縮寫，是指在某一特定時間內使受試族群</a:t>
            </a:r>
            <a:r>
              <a:rPr lang="en-US" altLang="zh-TW" dirty="0">
                <a:latin typeface="Times New Roman" panose="02020603050405020304" pitchFamily="18" charset="0"/>
                <a:cs typeface="Times New Roman" panose="02020603050405020304" pitchFamily="18" charset="0"/>
              </a:rPr>
              <a:t>50%</a:t>
            </a:r>
            <a:r>
              <a:rPr lang="zh-TW" altLang="en-US" dirty="0">
                <a:latin typeface="Times New Roman" panose="02020603050405020304" pitchFamily="18" charset="0"/>
                <a:cs typeface="Times New Roman" panose="02020603050405020304" pitchFamily="18" charset="0"/>
              </a:rPr>
              <a:t>死亡之 吸入濃度。</a:t>
            </a:r>
          </a:p>
          <a:p>
            <a:endParaRPr lang="zh-TW" altLang="en-US"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十二、生態資料</a:t>
            </a:r>
          </a:p>
          <a:p>
            <a:r>
              <a:rPr lang="zh-TW" altLang="en-US" dirty="0">
                <a:latin typeface="Times New Roman" panose="02020603050405020304" pitchFamily="18" charset="0"/>
                <a:cs typeface="Times New Roman" panose="02020603050405020304" pitchFamily="18" charset="0"/>
              </a:rPr>
              <a:t>可能之環境影響</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環境流佈。主要說明毒化物對環境之影響，內容將述及毒化物釋放至土壤、水中、大氣時，可能的降解情形與時間等資料，例如蒸發、水解、分解、反應等，及分解速率、半衰期等。</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十三、廢棄處置方法</a:t>
            </a:r>
          </a:p>
          <a:p>
            <a:r>
              <a:rPr lang="zh-TW" altLang="en-US" dirty="0">
                <a:latin typeface="Times New Roman" panose="02020603050405020304" pitchFamily="18" charset="0"/>
                <a:cs typeface="Times New Roman" panose="02020603050405020304" pitchFamily="18" charset="0"/>
              </a:rPr>
              <a:t>在安全資料表中所記載的廢棄處置方法，通常不會包含該化學物質所有的廢棄處理步驟及危害預防方法。一般來說，表示方法及內容均甚為簡單。</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33</a:t>
            </a:fld>
            <a:endParaRPr lang="zh-TW" altLang="en-US" dirty="0"/>
          </a:p>
        </p:txBody>
      </p:sp>
    </p:spTree>
    <p:extLst>
      <p:ext uri="{BB962C8B-B14F-4D97-AF65-F5344CB8AC3E}">
        <p14:creationId xmlns:p14="http://schemas.microsoft.com/office/powerpoint/2010/main" val="3176153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十一、毒性資料</a:t>
            </a:r>
          </a:p>
          <a:p>
            <a:r>
              <a:rPr lang="zh-TW" altLang="en-US" dirty="0">
                <a:latin typeface="Times New Roman" panose="02020603050405020304" pitchFamily="18" charset="0"/>
                <a:cs typeface="Times New Roman" panose="02020603050405020304" pitchFamily="18" charset="0"/>
              </a:rPr>
              <a:t>急毒性、局部效應、致敏感性、慢毒性或長期毒性、特殊效應。一般而言，化學物質進入人體的途徑有吸入、皮膚或眼睛接觸、或吞食等方式。而化學物質對人體的健康危害，可概分為急性或慢性，兩者可能不儘相同。急性是為短期</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例如幾天之內</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的大量暴露；慢性則指長期</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例如幾個月或數年以上</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的少量暴露。急、慢毒性可以參考該物質之</a:t>
            </a:r>
            <a:r>
              <a:rPr lang="en-US" altLang="zh-TW" dirty="0">
                <a:latin typeface="Times New Roman" panose="02020603050405020304" pitchFamily="18" charset="0"/>
                <a:cs typeface="Times New Roman" panose="02020603050405020304" pitchFamily="18" charset="0"/>
              </a:rPr>
              <a:t>LD</a:t>
            </a:r>
            <a:r>
              <a:rPr lang="en-US" altLang="zh-TW" baseline="-25000" dirty="0">
                <a:latin typeface="Times New Roman" panose="02020603050405020304" pitchFamily="18" charset="0"/>
                <a:cs typeface="Times New Roman" panose="02020603050405020304" pitchFamily="18" charset="0"/>
              </a:rPr>
              <a:t>50</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或 </a:t>
            </a:r>
            <a:r>
              <a:rPr lang="en-US" altLang="zh-TW" dirty="0">
                <a:latin typeface="Times New Roman" panose="02020603050405020304" pitchFamily="18" charset="0"/>
                <a:cs typeface="Times New Roman" panose="02020603050405020304" pitchFamily="18" charset="0"/>
              </a:rPr>
              <a:t>LC</a:t>
            </a:r>
            <a:r>
              <a:rPr lang="en-US" altLang="zh-TW" baseline="-25000" dirty="0">
                <a:latin typeface="Times New Roman" panose="02020603050405020304" pitchFamily="18" charset="0"/>
                <a:cs typeface="Times New Roman" panose="02020603050405020304" pitchFamily="18" charset="0"/>
              </a:rPr>
              <a:t>50</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動物半致死量「</a:t>
            </a:r>
            <a:r>
              <a:rPr lang="en-US" altLang="zh-TW" dirty="0">
                <a:latin typeface="Times New Roman" panose="02020603050405020304" pitchFamily="18" charset="0"/>
                <a:cs typeface="Times New Roman" panose="02020603050405020304" pitchFamily="18" charset="0"/>
              </a:rPr>
              <a:t>LD</a:t>
            </a:r>
            <a:r>
              <a:rPr lang="en-US" altLang="zh-TW" baseline="-25000" dirty="0">
                <a:latin typeface="Times New Roman" panose="02020603050405020304" pitchFamily="18" charset="0"/>
                <a:cs typeface="Times New Roman" panose="02020603050405020304" pitchFamily="18" charset="0"/>
              </a:rPr>
              <a:t>50</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測試動物、吸收途徑</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」為“</a:t>
            </a:r>
            <a:r>
              <a:rPr lang="en-US" altLang="zh-TW" dirty="0">
                <a:latin typeface="Times New Roman" panose="02020603050405020304" pitchFamily="18" charset="0"/>
                <a:cs typeface="Times New Roman" panose="02020603050405020304" pitchFamily="18" charset="0"/>
              </a:rPr>
              <a:t>Lethal Dose 50%”</a:t>
            </a:r>
            <a:r>
              <a:rPr lang="zh-TW" altLang="en-US" dirty="0">
                <a:latin typeface="Times New Roman" panose="02020603050405020304" pitchFamily="18" charset="0"/>
                <a:cs typeface="Times New Roman" panose="02020603050405020304" pitchFamily="18" charset="0"/>
              </a:rPr>
              <a:t>之縮寫，是指在某一特定時間內使受試族群</a:t>
            </a:r>
            <a:r>
              <a:rPr lang="en-US" altLang="zh-TW" dirty="0">
                <a:latin typeface="Times New Roman" panose="02020603050405020304" pitchFamily="18" charset="0"/>
                <a:cs typeface="Times New Roman" panose="02020603050405020304" pitchFamily="18" charset="0"/>
              </a:rPr>
              <a:t>50%</a:t>
            </a:r>
            <a:r>
              <a:rPr lang="zh-TW" altLang="en-US" dirty="0">
                <a:latin typeface="Times New Roman" panose="02020603050405020304" pitchFamily="18" charset="0"/>
                <a:cs typeface="Times New Roman" panose="02020603050405020304" pitchFamily="18" charset="0"/>
              </a:rPr>
              <a:t>死亡之攝入或皮膚接觸劑量，其單位為“克</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公斤體重”。</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動物半致死濃度「</a:t>
            </a:r>
            <a:r>
              <a:rPr lang="en-US" altLang="zh-TW" dirty="0">
                <a:latin typeface="Times New Roman" panose="02020603050405020304" pitchFamily="18" charset="0"/>
                <a:cs typeface="Times New Roman" panose="02020603050405020304" pitchFamily="18" charset="0"/>
              </a:rPr>
              <a:t>LC</a:t>
            </a:r>
            <a:r>
              <a:rPr lang="en-US" altLang="zh-TW" baseline="-25000" dirty="0">
                <a:latin typeface="Times New Roman" panose="02020603050405020304" pitchFamily="18" charset="0"/>
                <a:cs typeface="Times New Roman" panose="02020603050405020304" pitchFamily="18" charset="0"/>
              </a:rPr>
              <a:t>50</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測試動物、吸收途徑</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」為“</a:t>
            </a:r>
            <a:r>
              <a:rPr lang="en-US" altLang="zh-TW" dirty="0">
                <a:latin typeface="Times New Roman" panose="02020603050405020304" pitchFamily="18" charset="0"/>
                <a:cs typeface="Times New Roman" panose="02020603050405020304" pitchFamily="18" charset="0"/>
              </a:rPr>
              <a:t>Lethal Concentration 50%”</a:t>
            </a:r>
            <a:r>
              <a:rPr lang="zh-TW" altLang="en-US" dirty="0">
                <a:latin typeface="Times New Roman" panose="02020603050405020304" pitchFamily="18" charset="0"/>
                <a:cs typeface="Times New Roman" panose="02020603050405020304" pitchFamily="18" charset="0"/>
              </a:rPr>
              <a:t>之縮寫，是指在某一特定時間內使受試族群</a:t>
            </a:r>
            <a:r>
              <a:rPr lang="en-US" altLang="zh-TW" dirty="0">
                <a:latin typeface="Times New Roman" panose="02020603050405020304" pitchFamily="18" charset="0"/>
                <a:cs typeface="Times New Roman" panose="02020603050405020304" pitchFamily="18" charset="0"/>
              </a:rPr>
              <a:t>50%</a:t>
            </a:r>
            <a:r>
              <a:rPr lang="zh-TW" altLang="en-US" dirty="0">
                <a:latin typeface="Times New Roman" panose="02020603050405020304" pitchFamily="18" charset="0"/>
                <a:cs typeface="Times New Roman" panose="02020603050405020304" pitchFamily="18" charset="0"/>
              </a:rPr>
              <a:t>死亡之 吸入濃度。</a:t>
            </a:r>
          </a:p>
          <a:p>
            <a:endParaRPr lang="zh-TW" altLang="en-US"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十二、生態資料</a:t>
            </a:r>
          </a:p>
          <a:p>
            <a:r>
              <a:rPr lang="zh-TW" altLang="en-US" dirty="0">
                <a:latin typeface="Times New Roman" panose="02020603050405020304" pitchFamily="18" charset="0"/>
                <a:cs typeface="Times New Roman" panose="02020603050405020304" pitchFamily="18" charset="0"/>
              </a:rPr>
              <a:t>可能之環境影響</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環境流佈。主要說明毒化物對環境之影響，內容將述及毒化物釋放至土壤、水中、大氣時，可能的降解情形與時間等資料，例如蒸發、水解、分解、反應等，及分解速率、半衰期等。</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十三、廢棄處置方法</a:t>
            </a:r>
          </a:p>
          <a:p>
            <a:r>
              <a:rPr lang="zh-TW" altLang="en-US" dirty="0">
                <a:latin typeface="Times New Roman" panose="02020603050405020304" pitchFamily="18" charset="0"/>
                <a:cs typeface="Times New Roman" panose="02020603050405020304" pitchFamily="18" charset="0"/>
              </a:rPr>
              <a:t>在安全資料表中所記載的廢棄處置方法，通常不會包含該化學物質所有的廢棄處理步驟及危害預防方法。一般來說，表示方法及內容均甚為簡單。</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34</a:t>
            </a:fld>
            <a:endParaRPr lang="zh-TW" altLang="en-US" dirty="0"/>
          </a:p>
        </p:txBody>
      </p:sp>
    </p:spTree>
    <p:extLst>
      <p:ext uri="{BB962C8B-B14F-4D97-AF65-F5344CB8AC3E}">
        <p14:creationId xmlns:p14="http://schemas.microsoft.com/office/powerpoint/2010/main" val="1065885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十四、運送資料</a:t>
            </a:r>
          </a:p>
          <a:p>
            <a:r>
              <a:rPr lang="zh-TW" altLang="en-US" dirty="0">
                <a:latin typeface="Times New Roman" panose="02020603050405020304" pitchFamily="18" charset="0"/>
                <a:cs typeface="Times New Roman" panose="02020603050405020304" pitchFamily="18" charset="0"/>
              </a:rPr>
              <a:t>國際運送規定、聯合國編號、國內運送規定、特殊運送方法及注意事項。</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一般而言，國際運送規定會列出美國交通部、國際航運組織、國際海運組織等單位，對此毒化物之運送規定</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編號</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或分級。而國內運送規定則會列出「道路交通安全規則」、「船舶危險品裝載規則」、「台灣鐵路局危險品裝卸運輸施行細則」等我國相關規定。「聯合國編號 </a:t>
            </a:r>
            <a:r>
              <a:rPr lang="en-US" altLang="zh-TW" dirty="0">
                <a:latin typeface="Times New Roman" panose="02020603050405020304" pitchFamily="18" charset="0"/>
                <a:cs typeface="Times New Roman" panose="02020603050405020304" pitchFamily="18" charset="0"/>
              </a:rPr>
              <a:t>(UN No.)</a:t>
            </a:r>
            <a:r>
              <a:rPr lang="zh-TW" altLang="en-US" dirty="0">
                <a:latin typeface="Times New Roman" panose="02020603050405020304" pitchFamily="18" charset="0"/>
                <a:cs typeface="Times New Roman" panose="02020603050405020304" pitchFamily="18" charset="0"/>
              </a:rPr>
              <a:t>」為國際海運組織對物質所定之號碼，例如苯胺</a:t>
            </a:r>
            <a:r>
              <a:rPr lang="en-US" altLang="zh-TW" dirty="0">
                <a:latin typeface="Times New Roman" panose="02020603050405020304" pitchFamily="18" charset="0"/>
                <a:cs typeface="Times New Roman" panose="02020603050405020304" pitchFamily="18" charset="0"/>
              </a:rPr>
              <a:t>(aniline)</a:t>
            </a:r>
            <a:r>
              <a:rPr lang="zh-TW" altLang="en-US" dirty="0">
                <a:latin typeface="Times New Roman" panose="02020603050405020304" pitchFamily="18" charset="0"/>
                <a:cs typeface="Times New Roman" panose="02020603050405020304" pitchFamily="18" charset="0"/>
              </a:rPr>
              <a:t>為</a:t>
            </a:r>
            <a:r>
              <a:rPr lang="en-US" altLang="zh-TW" dirty="0">
                <a:latin typeface="Times New Roman" panose="02020603050405020304" pitchFamily="18" charset="0"/>
                <a:cs typeface="Times New Roman" panose="02020603050405020304" pitchFamily="18" charset="0"/>
              </a:rPr>
              <a:t>1547</a:t>
            </a:r>
            <a:r>
              <a:rPr lang="zh-TW" altLang="en-US" dirty="0">
                <a:latin typeface="Times New Roman" panose="02020603050405020304" pitchFamily="18" charset="0"/>
                <a:cs typeface="Times New Roman" panose="02020603050405020304" pitchFamily="18" charset="0"/>
              </a:rPr>
              <a:t>。通常，每一物質只有一個編號。但亦會因物質之狀態不同，或物質之成份不同，而有兩個不同的編號 。</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十五、法規資料</a:t>
            </a:r>
          </a:p>
          <a:p>
            <a:r>
              <a:rPr lang="zh-TW" altLang="en-US" dirty="0">
                <a:latin typeface="Times New Roman" panose="02020603050405020304" pitchFamily="18" charset="0"/>
                <a:cs typeface="Times New Roman" panose="02020603050405020304" pitchFamily="18" charset="0"/>
              </a:rPr>
              <a:t>列出所適用的國內法規，例如「職業安全衛生設施規則」、「危害性化學品標示及通識規則」、「特定化學物質危害預防標準」、「勞工作業場所容許暴露標準」、「事業廢棄物貯存清除處理方法及設施標準」、「公共危險物品及可燃性高壓氣體設置暨安全管理辦法」等。</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十六、其他資料</a:t>
            </a:r>
          </a:p>
          <a:p>
            <a:r>
              <a:rPr lang="zh-TW" altLang="en-US" dirty="0">
                <a:latin typeface="Times New Roman" panose="02020603050405020304" pitchFamily="18" charset="0"/>
                <a:cs typeface="Times New Roman" panose="02020603050405020304" pitchFamily="18" charset="0"/>
              </a:rPr>
              <a:t>參考文獻、製表單位</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名稱、地址</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電話</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、製表人</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職稱、姓名</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簽章</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、製表日期、備註。此處會列出編製此安全資料表時，所參考的文獻及出處，例如「</a:t>
            </a:r>
            <a:r>
              <a:rPr lang="en-US" altLang="zh-TW" dirty="0">
                <a:latin typeface="Times New Roman" panose="02020603050405020304" pitchFamily="18" charset="0"/>
                <a:cs typeface="Times New Roman" panose="02020603050405020304" pitchFamily="18" charset="0"/>
              </a:rPr>
              <a:t>HAZARDTEXT</a:t>
            </a:r>
            <a:r>
              <a:rPr lang="zh-TW" altLang="en-US" dirty="0">
                <a:latin typeface="Times New Roman" panose="02020603050405020304" pitchFamily="18" charset="0"/>
                <a:cs typeface="Times New Roman" panose="02020603050405020304" pitchFamily="18" charset="0"/>
              </a:rPr>
              <a:t>資料庫」、「</a:t>
            </a:r>
            <a:r>
              <a:rPr lang="en-US" altLang="zh-TW" dirty="0">
                <a:latin typeface="Times New Roman" panose="02020603050405020304" pitchFamily="18" charset="0"/>
                <a:cs typeface="Times New Roman" panose="02020603050405020304" pitchFamily="18" charset="0"/>
              </a:rPr>
              <a:t>RTECS</a:t>
            </a:r>
            <a:r>
              <a:rPr lang="zh-TW" altLang="en-US" dirty="0">
                <a:latin typeface="Times New Roman" panose="02020603050405020304" pitchFamily="18" charset="0"/>
                <a:cs typeface="Times New Roman" panose="02020603050405020304" pitchFamily="18" charset="0"/>
              </a:rPr>
              <a:t>資料庫」、「</a:t>
            </a:r>
            <a:r>
              <a:rPr lang="en-US" altLang="zh-TW" dirty="0">
                <a:latin typeface="Times New Roman" panose="02020603050405020304" pitchFamily="18" charset="0"/>
                <a:cs typeface="Times New Roman" panose="02020603050405020304" pitchFamily="18" charset="0"/>
              </a:rPr>
              <a:t>HSDB</a:t>
            </a:r>
            <a:r>
              <a:rPr lang="zh-TW" altLang="en-US" dirty="0">
                <a:latin typeface="Times New Roman" panose="02020603050405020304" pitchFamily="18" charset="0"/>
                <a:cs typeface="Times New Roman" panose="02020603050405020304" pitchFamily="18" charset="0"/>
              </a:rPr>
              <a:t>資料庫」、「危害化學物質中文資料庫」等，使用者可以進一步查閱這些參考文獻，以獲得更多或更新的資訊。安全資料表至少每三年需更新一次。運作人或該物質之使用者由製造商或供應商獲得安全資料表時，應留意製表日期是否已屆滿三年，如已逾期，則應聯絡製表單位更新該安全資料表。</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35</a:t>
            </a:fld>
            <a:endParaRPr lang="zh-TW" altLang="en-US" dirty="0"/>
          </a:p>
        </p:txBody>
      </p:sp>
    </p:spTree>
    <p:extLst>
      <p:ext uri="{BB962C8B-B14F-4D97-AF65-F5344CB8AC3E}">
        <p14:creationId xmlns:p14="http://schemas.microsoft.com/office/powerpoint/2010/main" val="2802807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了解化學物安全資料表內容</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十四、運送資料</a:t>
            </a:r>
          </a:p>
          <a:p>
            <a:r>
              <a:rPr lang="zh-TW" altLang="en-US" dirty="0">
                <a:latin typeface="Times New Roman" panose="02020603050405020304" pitchFamily="18" charset="0"/>
                <a:cs typeface="Times New Roman" panose="02020603050405020304" pitchFamily="18" charset="0"/>
              </a:rPr>
              <a:t>國際運送規定、聯合國編號、國內運送規定、特殊運送方法及注意事項。</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一般而言，國際運送規定會列出美國交通部、國際航運組織、國際海運組織等單位，對此毒化物之運送規定</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編號</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或分級。而國內運送規定則會列出「道路交通安全規則」、「船舶危險品裝載規則」、「台灣鐵路局危險品裝卸運輸施行細則」等我國相關規定。「聯合國編號 </a:t>
            </a:r>
            <a:r>
              <a:rPr lang="en-US" altLang="zh-TW" dirty="0">
                <a:latin typeface="Times New Roman" panose="02020603050405020304" pitchFamily="18" charset="0"/>
                <a:cs typeface="Times New Roman" panose="02020603050405020304" pitchFamily="18" charset="0"/>
              </a:rPr>
              <a:t>(UN No.)</a:t>
            </a:r>
            <a:r>
              <a:rPr lang="zh-TW" altLang="en-US" dirty="0">
                <a:latin typeface="Times New Roman" panose="02020603050405020304" pitchFamily="18" charset="0"/>
                <a:cs typeface="Times New Roman" panose="02020603050405020304" pitchFamily="18" charset="0"/>
              </a:rPr>
              <a:t>」為國際海運組織對物質所定之號碼，例如苯胺</a:t>
            </a:r>
            <a:r>
              <a:rPr lang="en-US" altLang="zh-TW" dirty="0">
                <a:latin typeface="Times New Roman" panose="02020603050405020304" pitchFamily="18" charset="0"/>
                <a:cs typeface="Times New Roman" panose="02020603050405020304" pitchFamily="18" charset="0"/>
              </a:rPr>
              <a:t>(aniline)</a:t>
            </a:r>
            <a:r>
              <a:rPr lang="zh-TW" altLang="en-US" dirty="0">
                <a:latin typeface="Times New Roman" panose="02020603050405020304" pitchFamily="18" charset="0"/>
                <a:cs typeface="Times New Roman" panose="02020603050405020304" pitchFamily="18" charset="0"/>
              </a:rPr>
              <a:t>為</a:t>
            </a:r>
            <a:r>
              <a:rPr lang="en-US" altLang="zh-TW" dirty="0">
                <a:latin typeface="Times New Roman" panose="02020603050405020304" pitchFamily="18" charset="0"/>
                <a:cs typeface="Times New Roman" panose="02020603050405020304" pitchFamily="18" charset="0"/>
              </a:rPr>
              <a:t>1547</a:t>
            </a:r>
            <a:r>
              <a:rPr lang="zh-TW" altLang="en-US" dirty="0">
                <a:latin typeface="Times New Roman" panose="02020603050405020304" pitchFamily="18" charset="0"/>
                <a:cs typeface="Times New Roman" panose="02020603050405020304" pitchFamily="18" charset="0"/>
              </a:rPr>
              <a:t>。通常，每一物質只有一個編號。但亦會因物質之狀態不同，或物質之成份不同，而有兩個不同的編號 。</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十五、法規資料</a:t>
            </a:r>
          </a:p>
          <a:p>
            <a:r>
              <a:rPr lang="zh-TW" altLang="en-US" dirty="0">
                <a:latin typeface="Times New Roman" panose="02020603050405020304" pitchFamily="18" charset="0"/>
                <a:cs typeface="Times New Roman" panose="02020603050405020304" pitchFamily="18" charset="0"/>
              </a:rPr>
              <a:t>列出所適用的國內法規，例如「職業安全衛生設施規則」、「危害性化學品標示及通識規則」、「特定化學物質危害預防標準」、「勞工作業場所容許暴露標準」、「事業廢棄物貯存清除處理方法及設施標準」、「公共危險物品及可燃性高壓氣體設置暨安全管理辦法」等。</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十六、其他資料</a:t>
            </a:r>
          </a:p>
          <a:p>
            <a:r>
              <a:rPr lang="zh-TW" altLang="en-US" dirty="0">
                <a:latin typeface="Times New Roman" panose="02020603050405020304" pitchFamily="18" charset="0"/>
                <a:cs typeface="Times New Roman" panose="02020603050405020304" pitchFamily="18" charset="0"/>
              </a:rPr>
              <a:t>參考文獻、製表單位</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名稱、地址</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電話</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、製表人</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職稱、姓名</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簽章</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、製表日期、備註。此處會列出編製此安全資料表時，所參考的文獻及出處，例如「</a:t>
            </a:r>
            <a:r>
              <a:rPr lang="en-US" altLang="zh-TW" dirty="0">
                <a:latin typeface="Times New Roman" panose="02020603050405020304" pitchFamily="18" charset="0"/>
                <a:cs typeface="Times New Roman" panose="02020603050405020304" pitchFamily="18" charset="0"/>
              </a:rPr>
              <a:t>HAZARDTEXT</a:t>
            </a:r>
            <a:r>
              <a:rPr lang="zh-TW" altLang="en-US" dirty="0">
                <a:latin typeface="Times New Roman" panose="02020603050405020304" pitchFamily="18" charset="0"/>
                <a:cs typeface="Times New Roman" panose="02020603050405020304" pitchFamily="18" charset="0"/>
              </a:rPr>
              <a:t>資料庫」、「</a:t>
            </a:r>
            <a:r>
              <a:rPr lang="en-US" altLang="zh-TW" dirty="0">
                <a:latin typeface="Times New Roman" panose="02020603050405020304" pitchFamily="18" charset="0"/>
                <a:cs typeface="Times New Roman" panose="02020603050405020304" pitchFamily="18" charset="0"/>
              </a:rPr>
              <a:t>RTECS</a:t>
            </a:r>
            <a:r>
              <a:rPr lang="zh-TW" altLang="en-US" dirty="0">
                <a:latin typeface="Times New Roman" panose="02020603050405020304" pitchFamily="18" charset="0"/>
                <a:cs typeface="Times New Roman" panose="02020603050405020304" pitchFamily="18" charset="0"/>
              </a:rPr>
              <a:t>資料庫」、「</a:t>
            </a:r>
            <a:r>
              <a:rPr lang="en-US" altLang="zh-TW" dirty="0">
                <a:latin typeface="Times New Roman" panose="02020603050405020304" pitchFamily="18" charset="0"/>
                <a:cs typeface="Times New Roman" panose="02020603050405020304" pitchFamily="18" charset="0"/>
              </a:rPr>
              <a:t>HSDB</a:t>
            </a:r>
            <a:r>
              <a:rPr lang="zh-TW" altLang="en-US" dirty="0">
                <a:latin typeface="Times New Roman" panose="02020603050405020304" pitchFamily="18" charset="0"/>
                <a:cs typeface="Times New Roman" panose="02020603050405020304" pitchFamily="18" charset="0"/>
              </a:rPr>
              <a:t>資料庫」、「危害化學物質中文資料庫」等，使用者可以進一步查閱這些參考文獻，以獲得更多或更新的資訊。安全資料表至少每三年需更新一次。運作人或該物質之使用者由製造商或供應商獲得安全資料表時，應留意製表日期是否已屆滿三年，如已逾期，則應聯絡製表單位更新該安全資料表。</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36</a:t>
            </a:fld>
            <a:endParaRPr lang="zh-TW" altLang="en-US" dirty="0"/>
          </a:p>
        </p:txBody>
      </p:sp>
    </p:spTree>
    <p:extLst>
      <p:ext uri="{BB962C8B-B14F-4D97-AF65-F5344CB8AC3E}">
        <p14:creationId xmlns:p14="http://schemas.microsoft.com/office/powerpoint/2010/main" val="728340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了解個人防護具之分類與應用</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37</a:t>
            </a:fld>
            <a:endParaRPr lang="zh-TW" altLang="en-US" dirty="0"/>
          </a:p>
        </p:txBody>
      </p:sp>
    </p:spTree>
    <p:extLst>
      <p:ext uri="{BB962C8B-B14F-4D97-AF65-F5344CB8AC3E}">
        <p14:creationId xmlns:p14="http://schemas.microsoft.com/office/powerpoint/2010/main" val="3410655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了解危害評估與控制以及「個人防護具」使用時機</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圖為污染物在逸散的過程中，為了防止人員受到暴露所能夠進行的手段與方法，一般可分別從污染源、輸送路徑、以及接受者等三方面著手，並藉著工程控制、行政管理、教育訓練以及個人防護具的使用等方式來達到危害預防的目的。針對污染源的控制方法可包括：替代、製程變更、包圍、隔離、加溼、局部排氣與維護管理等方式；如不能在污染源改善，則在輸送路徑方面則可藉由清掃、整體換氣、增加輸送距離、監視與維護管理等方式來控制。最後透過人員可執行的危害預防方法包括教育訓練、輪班、包圍、個人監測系統、以及維護管理等；個人防護具的使用則是接受者</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工作者防護之最後防線。所以，使用者一旦決定使用個人防護具去預防傷害時，應妥為依預防之目的慎選個人防護具與正確使用，才能有效。</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為了避免作業人員產生傷害或發生疾病，對於作業環境中所存在之安全上或衛生上的危害風險都必須加以消除或控制。而對於控制方法的選用上一般是以就源者控制為優先考量。</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a:t>
            </a:r>
            <a:r>
              <a:rPr lang="zh-TW" altLang="en-US" baseline="0"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危害預防方法的優先順序：工程控制 </a:t>
            </a:r>
            <a:r>
              <a:rPr lang="en-US" altLang="zh-TW" dirty="0">
                <a:latin typeface="Times New Roman" panose="02020603050405020304" pitchFamily="18" charset="0"/>
                <a:cs typeface="Times New Roman" panose="02020603050405020304" pitchFamily="18" charset="0"/>
              </a:rPr>
              <a:t>&gt; </a:t>
            </a:r>
            <a:r>
              <a:rPr lang="zh-TW" altLang="en-US" dirty="0">
                <a:latin typeface="Times New Roman" panose="02020603050405020304" pitchFamily="18" charset="0"/>
                <a:cs typeface="Times New Roman" panose="02020603050405020304" pitchFamily="18" charset="0"/>
              </a:rPr>
              <a:t>行政管理 </a:t>
            </a:r>
            <a:r>
              <a:rPr lang="en-US" altLang="zh-TW" dirty="0">
                <a:latin typeface="Times New Roman" panose="02020603050405020304" pitchFamily="18" charset="0"/>
                <a:cs typeface="Times New Roman" panose="02020603050405020304" pitchFamily="18" charset="0"/>
              </a:rPr>
              <a:t>&gt; </a:t>
            </a:r>
            <a:r>
              <a:rPr lang="zh-TW" altLang="en-US" dirty="0">
                <a:latin typeface="Times New Roman" panose="02020603050405020304" pitchFamily="18" charset="0"/>
                <a:cs typeface="Times New Roman" panose="02020603050405020304" pitchFamily="18" charset="0"/>
              </a:rPr>
              <a:t>個人防護具。</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儘管個人防護具通常是危害預防的最後一道防線，但是從另一個觀點而言，一旦該道防線失效，將立即造成人員暴露在危害之中。因此，在使用個人防護具時，需要擬定完善的使用計畫，且務必確實執行該計劃。</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參考說明</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1. </a:t>
            </a:r>
            <a:r>
              <a:rPr lang="zh-TW" altLang="en-US" dirty="0">
                <a:latin typeface="Times New Roman" panose="02020603050405020304" pitchFamily="18" charset="0"/>
                <a:cs typeface="Times New Roman" panose="02020603050405020304" pitchFamily="18" charset="0"/>
              </a:rPr>
              <a:t>工程控制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 </a:t>
            </a:r>
            <a:r>
              <a:rPr lang="zh-TW" altLang="en-US" dirty="0">
                <a:latin typeface="Times New Roman" panose="02020603050405020304" pitchFamily="18" charset="0"/>
                <a:cs typeface="Times New Roman" panose="02020603050405020304" pitchFamily="18" charset="0"/>
              </a:rPr>
              <a:t>取代：低毒原料取代高毒原料；低危險製程代替高危險製程 。例如：許多年前在化學工廠與實驗室，”苯”是一種被廣泛使用的原料與溶劑，但自從發現苯具有致白血病的危險性後，人們改以毒性較低的物質，例如甲苯，來取代苯。</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b. </a:t>
            </a:r>
            <a:r>
              <a:rPr lang="zh-TW" altLang="en-US" dirty="0">
                <a:latin typeface="Times New Roman" panose="02020603050405020304" pitchFamily="18" charset="0"/>
                <a:cs typeface="Times New Roman" panose="02020603050405020304" pitchFamily="18" charset="0"/>
              </a:rPr>
              <a:t>減量：以較少原料進行生產。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c. </a:t>
            </a:r>
            <a:r>
              <a:rPr lang="zh-TW" altLang="en-US" dirty="0">
                <a:latin typeface="Times New Roman" panose="02020603050405020304" pitchFamily="18" charset="0"/>
                <a:cs typeface="Times New Roman" panose="02020603050405020304" pitchFamily="18" charset="0"/>
              </a:rPr>
              <a:t>隔離：將產生危害的設備、製程或人員隔離。</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d. </a:t>
            </a:r>
            <a:r>
              <a:rPr lang="zh-TW" altLang="en-US" dirty="0">
                <a:latin typeface="Times New Roman" panose="02020603050405020304" pitchFamily="18" charset="0"/>
                <a:cs typeface="Times New Roman" panose="02020603050405020304" pitchFamily="18" charset="0"/>
              </a:rPr>
              <a:t>通風：局部排氣</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例如化學實驗室的化學氣櫃、生物實驗室的生物安全櫃</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或整體換氣。</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2. </a:t>
            </a:r>
            <a:r>
              <a:rPr lang="zh-TW" altLang="en-US" dirty="0">
                <a:latin typeface="Times New Roman" panose="02020603050405020304" pitchFamily="18" charset="0"/>
                <a:cs typeface="Times New Roman" panose="02020603050405020304" pitchFamily="18" charset="0"/>
              </a:rPr>
              <a:t>行政管理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 </a:t>
            </a:r>
            <a:r>
              <a:rPr lang="zh-TW" altLang="en-US" dirty="0">
                <a:latin typeface="Times New Roman" panose="02020603050405020304" pitchFamily="18" charset="0"/>
                <a:cs typeface="Times New Roman" panose="02020603050405020304" pitchFamily="18" charset="0"/>
              </a:rPr>
              <a:t>教育訓練。</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b. </a:t>
            </a:r>
            <a:r>
              <a:rPr lang="zh-TW" altLang="en-US" dirty="0">
                <a:latin typeface="Times New Roman" panose="02020603050405020304" pitchFamily="18" charset="0"/>
                <a:cs typeface="Times New Roman" panose="02020603050405020304" pitchFamily="18" charset="0"/>
              </a:rPr>
              <a:t>個人衛生。</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c. </a:t>
            </a:r>
            <a:r>
              <a:rPr lang="zh-TW" altLang="en-US" dirty="0">
                <a:latin typeface="Times New Roman" panose="02020603050405020304" pitchFamily="18" charset="0"/>
                <a:cs typeface="Times New Roman" panose="02020603050405020304" pitchFamily="18" charset="0"/>
              </a:rPr>
              <a:t>廠房整潔。</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d. </a:t>
            </a:r>
            <a:r>
              <a:rPr lang="zh-TW" altLang="en-US" dirty="0">
                <a:latin typeface="Times New Roman" panose="02020603050405020304" pitchFamily="18" charset="0"/>
                <a:cs typeface="Times New Roman" panose="02020603050405020304" pitchFamily="18" charset="0"/>
              </a:rPr>
              <a:t>物料標籤。</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3. </a:t>
            </a:r>
            <a:r>
              <a:rPr lang="zh-TW" altLang="en-US" dirty="0">
                <a:latin typeface="Times New Roman" panose="02020603050405020304" pitchFamily="18" charset="0"/>
                <a:cs typeface="Times New Roman" panose="02020603050405020304" pitchFamily="18" charset="0"/>
              </a:rPr>
              <a:t>個人防護具（最後一道防線）</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個人防護具是最後一道防線的原因。</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38</a:t>
            </a:fld>
            <a:endParaRPr lang="zh-TW" altLang="en-US" dirty="0"/>
          </a:p>
        </p:txBody>
      </p:sp>
    </p:spTree>
    <p:extLst>
      <p:ext uri="{BB962C8B-B14F-4D97-AF65-F5344CB8AC3E}">
        <p14:creationId xmlns:p14="http://schemas.microsoft.com/office/powerpoint/2010/main" val="1101364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了解危害評估與控制選項中「個人防護具」之使用時機</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39</a:t>
            </a:fld>
            <a:endParaRPr lang="zh-TW" altLang="en-US" dirty="0"/>
          </a:p>
        </p:txBody>
      </p:sp>
    </p:spTree>
    <p:extLst>
      <p:ext uri="{BB962C8B-B14F-4D97-AF65-F5344CB8AC3E}">
        <p14:creationId xmlns:p14="http://schemas.microsoft.com/office/powerpoint/2010/main" val="3657697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了解個人防護具種類</a:t>
            </a:r>
            <a:endParaRPr lang="en-US" altLang="zh-TW" dirty="0"/>
          </a:p>
          <a:p>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個人防護具種類包括頭部防護具、眼部與臉部防護具、聽力防護具、呼吸防護具、手部防護具、足部防護具、以及全身防護衣</a:t>
            </a:r>
            <a:r>
              <a:rPr lang="zh-TW" altLang="en-US" dirty="0">
                <a:latin typeface="標楷體" panose="03000509000000000000" pitchFamily="65" charset="-120"/>
                <a:cs typeface="Times New Roman" panose="02020603050405020304" pitchFamily="18" charset="0"/>
              </a:rPr>
              <a:t>；並非只有口罩與手套</a:t>
            </a:r>
            <a:r>
              <a:rPr lang="zh-TW" altLang="en-US" dirty="0">
                <a:latin typeface="Times New Roman" panose="02020603050405020304" pitchFamily="18" charset="0"/>
                <a:cs typeface="Times New Roman" panose="02020603050405020304" pitchFamily="18" charset="0"/>
              </a:rPr>
              <a:t>。</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40</a:t>
            </a:fld>
            <a:endParaRPr lang="zh-TW" altLang="en-US" dirty="0"/>
          </a:p>
        </p:txBody>
      </p:sp>
    </p:spTree>
    <p:extLst>
      <p:ext uri="{BB962C8B-B14F-4D97-AF65-F5344CB8AC3E}">
        <p14:creationId xmlns:p14="http://schemas.microsoft.com/office/powerpoint/2010/main" val="3216966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了解頭部防護具</a:t>
            </a:r>
            <a:r>
              <a:rPr lang="zh-TW" altLang="en-US" dirty="0">
                <a:latin typeface="Times New Roman" pitchFamily="18" charset="0"/>
                <a:cs typeface="Times New Roman" pitchFamily="18" charset="0"/>
              </a:rPr>
              <a:t>之使用目的與選用時之注意事項</a:t>
            </a:r>
          </a:p>
          <a:p>
            <a:endParaRPr lang="en-US" altLang="zh-TW" dirty="0"/>
          </a:p>
          <a:p>
            <a:r>
              <a:rPr lang="zh-TW" altLang="en-US" dirty="0"/>
              <a:t>安全帽　　</a:t>
            </a:r>
          </a:p>
          <a:p>
            <a:r>
              <a:rPr lang="zh-TW" altLang="en-US" dirty="0"/>
              <a:t>為減少頭部因在工作時遭飛落物或墜落產生之衝擊或刺傷，工作時需全程穿戴使用安全帽</a:t>
            </a:r>
            <a:r>
              <a:rPr lang="zh-TW" altLang="en-US" dirty="0">
                <a:latin typeface="標楷體" panose="03000509000000000000" pitchFamily="65" charset="-120"/>
              </a:rPr>
              <a:t>，以</a:t>
            </a:r>
            <a:r>
              <a:rPr lang="zh-TW" altLang="en-US" dirty="0"/>
              <a:t>減少意外發生時傷害之嚴重性。安全帽依據使用者需求或製造商設計可以有各種款式及顏色，但是不論何種款式獲顏色皆須通過商品檢驗</a:t>
            </a:r>
            <a:r>
              <a:rPr lang="zh-TW" altLang="en-US" dirty="0">
                <a:latin typeface="標楷體" panose="03000509000000000000" pitchFamily="65" charset="-120"/>
              </a:rPr>
              <a:t>，</a:t>
            </a:r>
            <a:r>
              <a:rPr lang="zh-TW" altLang="en-US" dirty="0"/>
              <a:t>領有合格標籤才可正式對外販售。 </a:t>
            </a:r>
            <a:endParaRPr lang="en-US" altLang="zh-TW" dirty="0"/>
          </a:p>
          <a:p>
            <a:endParaRPr lang="en-US" altLang="zh-TW" dirty="0"/>
          </a:p>
          <a:p>
            <a:r>
              <a:rPr lang="zh-TW" altLang="en-US" dirty="0"/>
              <a:t>選用時之注意事項</a:t>
            </a:r>
          </a:p>
          <a:p>
            <a:r>
              <a:rPr lang="zh-TW" altLang="en-US" dirty="0"/>
              <a:t>帽殼因是塑膠製品，過久會老化變脆</a:t>
            </a:r>
            <a:r>
              <a:rPr lang="zh-TW" altLang="en-US" dirty="0">
                <a:latin typeface="標楷體" panose="03000509000000000000" pitchFamily="65" charset="-120"/>
              </a:rPr>
              <a:t>，所以</a:t>
            </a:r>
            <a:r>
              <a:rPr lang="zh-TW" altLang="en-US" dirty="0"/>
              <a:t>應注意製造日期。帽殼要無泡、無裂痕、針孔及凸出物。應依工作場所產生墜落、衝擊或電氣危害之風險，選擇適用並符合國家標準之工地用或電氣安全帽</a:t>
            </a:r>
            <a:r>
              <a:rPr lang="zh-TW" altLang="en-US" dirty="0">
                <a:latin typeface="標楷體" panose="03000509000000000000" pitchFamily="65" charset="-120"/>
              </a:rPr>
              <a:t>。另外應選擇</a:t>
            </a:r>
            <a:r>
              <a:rPr lang="zh-TW" altLang="en-US" dirty="0"/>
              <a:t>適合自己頭型與大小、質量輕之安全帽；帽殼前緣輪廓應不影響眼鏡或護目鏡之佩帶。如因日曬而擬使帽殼內溫度較低，可選用淺色之帽殼，甚或有通風孔。有電氣危害之場所，不可使用有金屬附件與通風孔之安全帽。</a:t>
            </a:r>
          </a:p>
          <a:p>
            <a:endParaRPr lang="en-US" altLang="zh-TW" dirty="0"/>
          </a:p>
          <a:p>
            <a:r>
              <a:rPr lang="zh-TW" altLang="en-US" dirty="0"/>
              <a:t>使用時應注意事項</a:t>
            </a:r>
          </a:p>
          <a:p>
            <a:r>
              <a:rPr lang="zh-TW" altLang="en-US" dirty="0"/>
              <a:t>使用前先檢點</a:t>
            </a:r>
            <a:r>
              <a:rPr lang="zh-TW" altLang="en-US" dirty="0">
                <a:latin typeface="標楷體" panose="03000509000000000000" pitchFamily="65" charset="-120"/>
              </a:rPr>
              <a:t>：</a:t>
            </a:r>
            <a:r>
              <a:rPr lang="zh-TW" altLang="en-US" dirty="0"/>
              <a:t>帽殼是否有損傷、裂隙；帽殼與束具是否穩固；戴好安全帽後一定要扣緊頤帶；休息時不坐在帽殼或將安全帽繫在腰帶（易受刺小心之外力衝擊）。</a:t>
            </a:r>
          </a:p>
          <a:p>
            <a:endParaRPr lang="en-US" altLang="zh-TW" dirty="0"/>
          </a:p>
          <a:p>
            <a:r>
              <a:rPr lang="zh-TW" altLang="en-US" dirty="0"/>
              <a:t>保養</a:t>
            </a:r>
          </a:p>
          <a:p>
            <a:r>
              <a:rPr lang="zh-TW" altLang="en-US" dirty="0"/>
              <a:t>隨時以水清潔帽殼、束具與頤帶；放在無紫外線照射之陰暗處，以減少塑膠之老化。不能修改吸能裝置（如變更束具材料）。 </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41</a:t>
            </a:fld>
            <a:endParaRPr lang="zh-TW" altLang="en-US" dirty="0"/>
          </a:p>
        </p:txBody>
      </p:sp>
    </p:spTree>
    <p:extLst>
      <p:ext uri="{BB962C8B-B14F-4D97-AF65-F5344CB8AC3E}">
        <p14:creationId xmlns:p14="http://schemas.microsoft.com/office/powerpoint/2010/main" val="257776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Times New Roman" panose="02020603050405020304" pitchFamily="18" charset="0"/>
                <a:cs typeface="Times New Roman" panose="02020603050405020304" pitchFamily="18" charset="0"/>
              </a:rPr>
              <a:t>20160325 </a:t>
            </a:r>
            <a:r>
              <a:rPr lang="zh-TW" altLang="en-US" dirty="0">
                <a:latin typeface="Times New Roman" panose="02020603050405020304" pitchFamily="18" charset="0"/>
                <a:cs typeface="Times New Roman" panose="02020603050405020304" pitchFamily="18" charset="0"/>
              </a:rPr>
              <a:t>教學目標</a:t>
            </a:r>
          </a:p>
          <a:p>
            <a:r>
              <a:rPr lang="zh-TW" altLang="en-US" dirty="0">
                <a:latin typeface="Times New Roman" panose="02020603050405020304" pitchFamily="18" charset="0"/>
                <a:cs typeface="Times New Roman" panose="02020603050405020304" pitchFamily="18" charset="0"/>
              </a:rPr>
              <a:t>了解並分析災害發生之原因</a:t>
            </a: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此災害案例之防災對策：</a:t>
            </a:r>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1.</a:t>
            </a:r>
            <a:r>
              <a:rPr lang="zh-TW" altLang="en-US" dirty="0">
                <a:latin typeface="Times New Roman" panose="02020603050405020304" pitchFamily="18" charset="0"/>
                <a:cs typeface="Times New Roman" panose="02020603050405020304" pitchFamily="18" charset="0"/>
              </a:rPr>
              <a:t> 於進行化學相關實驗時，人員不可離開。</a:t>
            </a:r>
          </a:p>
          <a:p>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 訂定各實驗室操作注意事項及工作守則。</a:t>
            </a:r>
          </a:p>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 加強學生實驗室安全衛生教育訓練。</a:t>
            </a:r>
          </a:p>
          <a:p>
            <a:r>
              <a:rPr lang="en-US" altLang="zh-TW" dirty="0">
                <a:latin typeface="Times New Roman" panose="02020603050405020304" pitchFamily="18" charset="0"/>
                <a:cs typeface="Times New Roman" panose="02020603050405020304" pitchFamily="18" charset="0"/>
              </a:rPr>
              <a:t>4.</a:t>
            </a:r>
            <a:r>
              <a:rPr lang="zh-TW" altLang="en-US" dirty="0">
                <a:latin typeface="Times New Roman" panose="02020603050405020304" pitchFamily="18" charset="0"/>
                <a:cs typeface="Times New Roman" panose="02020603050405020304" pitchFamily="18" charset="0"/>
              </a:rPr>
              <a:t> 儀器設備於操作前應實施自動檢查。</a:t>
            </a:r>
          </a:p>
          <a:p>
            <a:r>
              <a:rPr lang="en-US" altLang="zh-TW" dirty="0">
                <a:latin typeface="Times New Roman" panose="02020603050405020304" pitchFamily="18" charset="0"/>
                <a:cs typeface="Times New Roman" panose="02020603050405020304" pitchFamily="18" charset="0"/>
              </a:rPr>
              <a:t>5.</a:t>
            </a:r>
            <a:r>
              <a:rPr lang="zh-TW" altLang="en-US" dirty="0">
                <a:latin typeface="Times New Roman" panose="02020603050405020304" pitchFamily="18" charset="0"/>
                <a:cs typeface="Times New Roman" panose="02020603050405020304" pitchFamily="18" charset="0"/>
              </a:rPr>
              <a:t> 對學校有類似實驗室（進行蒸餾或分餾實驗）之儀器應全面檢查。</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a:t>
            </a:fld>
            <a:endParaRPr lang="zh-TW" altLang="en-US" dirty="0"/>
          </a:p>
        </p:txBody>
      </p:sp>
    </p:spTree>
    <p:extLst>
      <p:ext uri="{BB962C8B-B14F-4D97-AF65-F5344CB8AC3E}">
        <p14:creationId xmlns:p14="http://schemas.microsoft.com/office/powerpoint/2010/main" val="3510083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a:t>
            </a:r>
            <a:r>
              <a:rPr lang="zh-TW" altLang="en-US" dirty="0">
                <a:latin typeface="Times New Roman" pitchFamily="18" charset="0"/>
                <a:cs typeface="Times New Roman" pitchFamily="18" charset="0"/>
              </a:rPr>
              <a:t>臉部與眼部防護具之使用目的與種類</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臉部與眼部防護具</a:t>
            </a:r>
          </a:p>
          <a:p>
            <a:r>
              <a:rPr lang="zh-TW" altLang="en-US" dirty="0">
                <a:latin typeface="Times New Roman" pitchFamily="18" charset="0"/>
                <a:cs typeface="Times New Roman" pitchFamily="18" charset="0"/>
              </a:rPr>
              <a:t>以在工作場所而言，防護眼睛主要為防止飛來物之強化玻璃透鏡、硬質塑膠透鏡及防止輻射之遮光眼鏡。在工作場所亦有為禦防火花、金屬屑等</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如電銲</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，與保護眼睛結合，保護顏臉的面具。</a:t>
            </a:r>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臉部與眼部防護具種類</a:t>
            </a:r>
            <a:endParaRPr lang="en-US" altLang="zh-TW"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itchFamily="18" charset="0"/>
                <a:cs typeface="Times New Roman" pitchFamily="18" charset="0"/>
              </a:rPr>
              <a:t>強化玻璃透鏡</a:t>
            </a:r>
            <a:r>
              <a:rPr lang="en-US" altLang="zh-TW" dirty="0">
                <a:latin typeface="Times New Roman" pitchFamily="18" charset="0"/>
                <a:cs typeface="Times New Roman" pitchFamily="18" charset="0"/>
              </a:rPr>
              <a:t>(CNS 7176</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Z2033)</a:t>
            </a:r>
            <a:r>
              <a:rPr lang="zh-TW" altLang="en-US" dirty="0">
                <a:latin typeface="Times New Roman" pitchFamily="18" charset="0"/>
                <a:cs typeface="Times New Roman" pitchFamily="18" charset="0"/>
              </a:rPr>
              <a:t>、硬質塑膠透鏡</a:t>
            </a:r>
            <a:r>
              <a:rPr lang="en-US" altLang="zh-TW" dirty="0">
                <a:latin typeface="Times New Roman" pitchFamily="18" charset="0"/>
                <a:cs typeface="Times New Roman" pitchFamily="18" charset="0"/>
              </a:rPr>
              <a:t>(CNS 7177</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Z2034)</a:t>
            </a:r>
            <a:r>
              <a:rPr lang="zh-TW" altLang="en-US" dirty="0">
                <a:latin typeface="Times New Roman" pitchFamily="18" charset="0"/>
                <a:cs typeface="Times New Roman" pitchFamily="18" charset="0"/>
              </a:rPr>
              <a:t>、安全面罩</a:t>
            </a:r>
            <a:r>
              <a:rPr lang="en-US" altLang="zh-TW" dirty="0">
                <a:latin typeface="Times New Roman" pitchFamily="18" charset="0"/>
                <a:cs typeface="Times New Roman" pitchFamily="18" charset="0"/>
              </a:rPr>
              <a:t>(CNS 3504</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Z2019)</a:t>
            </a:r>
            <a:r>
              <a:rPr lang="zh-TW" altLang="en-US" dirty="0">
                <a:latin typeface="Times New Roman" pitchFamily="18" charset="0"/>
                <a:cs typeface="Times New Roman" pitchFamily="18" charset="0"/>
              </a:rPr>
              <a:t>等，主要在防護眼不受飛來物之傷害；安全面具一般佩帶在安全帽上，兼具防護較大顆粒飛來物</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如防止砂粒火花、金屬屑等</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的功能。</a:t>
            </a:r>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輻射防護眼鏡</a:t>
            </a:r>
            <a:r>
              <a:rPr lang="en-US" altLang="zh-TW" dirty="0">
                <a:latin typeface="Times New Roman" pitchFamily="18" charset="0"/>
                <a:cs typeface="Times New Roman" pitchFamily="18" charset="0"/>
              </a:rPr>
              <a:t>(CNS 7174</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Z2031)</a:t>
            </a:r>
            <a:r>
              <a:rPr lang="zh-TW" altLang="en-US" dirty="0">
                <a:latin typeface="Times New Roman" pitchFamily="18" charset="0"/>
                <a:cs typeface="Times New Roman" pitchFamily="18" charset="0"/>
              </a:rPr>
              <a:t>、熔接用防護面具</a:t>
            </a:r>
            <a:r>
              <a:rPr lang="en-US" altLang="zh-TW" dirty="0">
                <a:latin typeface="Times New Roman" pitchFamily="18" charset="0"/>
                <a:cs typeface="Times New Roman" pitchFamily="18" charset="0"/>
              </a:rPr>
              <a:t>(CNS 7175</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Z2032)</a:t>
            </a:r>
            <a:r>
              <a:rPr lang="zh-TW" altLang="en-US" dirty="0">
                <a:latin typeface="Times New Roman" pitchFamily="18" charset="0"/>
                <a:cs typeface="Times New Roman" pitchFamily="18" charset="0"/>
              </a:rPr>
              <a:t>兩者皆具有輻射防護之功能，惟後者兼具防護顏臉不受飛來物傷害之功能。</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42</a:t>
            </a:fld>
            <a:endParaRPr lang="zh-TW" altLang="en-US" dirty="0"/>
          </a:p>
        </p:txBody>
      </p:sp>
    </p:spTree>
    <p:extLst>
      <p:ext uri="{BB962C8B-B14F-4D97-AF65-F5344CB8AC3E}">
        <p14:creationId xmlns:p14="http://schemas.microsoft.com/office/powerpoint/2010/main" val="2577760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a:t>
            </a:r>
            <a:r>
              <a:rPr lang="zh-TW" altLang="en-US" dirty="0">
                <a:latin typeface="Times New Roman" pitchFamily="18" charset="0"/>
                <a:cs typeface="Times New Roman" pitchFamily="18" charset="0"/>
              </a:rPr>
              <a:t>臉部與眼部防護具選用時之注意事項</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43</a:t>
            </a:fld>
            <a:endParaRPr lang="zh-TW" altLang="en-US" dirty="0"/>
          </a:p>
        </p:txBody>
      </p:sp>
    </p:spTree>
    <p:extLst>
      <p:ext uri="{BB962C8B-B14F-4D97-AF65-F5344CB8AC3E}">
        <p14:creationId xmlns:p14="http://schemas.microsoft.com/office/powerpoint/2010/main" val="203019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a:t>
            </a:r>
            <a:r>
              <a:rPr lang="zh-TW" altLang="en-US" dirty="0">
                <a:latin typeface="Times New Roman" pitchFamily="18" charset="0"/>
                <a:cs typeface="Times New Roman" pitchFamily="18" charset="0"/>
              </a:rPr>
              <a:t>臉部與眼部防護具選用時之注意事項</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44</a:t>
            </a:fld>
            <a:endParaRPr lang="zh-TW" altLang="en-US" dirty="0"/>
          </a:p>
        </p:txBody>
      </p:sp>
    </p:spTree>
    <p:extLst>
      <p:ext uri="{BB962C8B-B14F-4D97-AF65-F5344CB8AC3E}">
        <p14:creationId xmlns:p14="http://schemas.microsoft.com/office/powerpoint/2010/main" val="8521871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了解聽力防護具</a:t>
            </a:r>
            <a:r>
              <a:rPr lang="zh-TW" altLang="en-US" dirty="0">
                <a:latin typeface="Times New Roman" pitchFamily="18" charset="0"/>
                <a:cs typeface="Times New Roman" pitchFamily="18" charset="0"/>
              </a:rPr>
              <a:t>之使用目的與種類</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45</a:t>
            </a:fld>
            <a:endParaRPr lang="zh-TW" altLang="en-US" dirty="0"/>
          </a:p>
        </p:txBody>
      </p:sp>
    </p:spTree>
    <p:extLst>
      <p:ext uri="{BB962C8B-B14F-4D97-AF65-F5344CB8AC3E}">
        <p14:creationId xmlns:p14="http://schemas.microsoft.com/office/powerpoint/2010/main" val="3304402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了解聽力防護具</a:t>
            </a:r>
            <a:r>
              <a:rPr lang="zh-TW" altLang="en-US" dirty="0">
                <a:latin typeface="Times New Roman" pitchFamily="18" charset="0"/>
                <a:cs typeface="Times New Roman" pitchFamily="18" charset="0"/>
              </a:rPr>
              <a:t>之使用目的與種類</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46</a:t>
            </a:fld>
            <a:endParaRPr lang="zh-TW" altLang="en-US" dirty="0"/>
          </a:p>
        </p:txBody>
      </p:sp>
    </p:spTree>
    <p:extLst>
      <p:ext uri="{BB962C8B-B14F-4D97-AF65-F5344CB8AC3E}">
        <p14:creationId xmlns:p14="http://schemas.microsoft.com/office/powerpoint/2010/main" val="3516899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了解聽力防護具中耳罩與耳塞</a:t>
            </a:r>
            <a:r>
              <a:rPr lang="zh-TW" altLang="en-US" dirty="0">
                <a:latin typeface="Times New Roman" pitchFamily="18" charset="0"/>
                <a:cs typeface="Times New Roman" pitchFamily="18" charset="0"/>
              </a:rPr>
              <a:t>之功能差異</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rPr>
              <a:t>耳罩因其體積大，不易遺失也易於管理者查核佩帶情形。但對戴眼鏡者會影響其保護。</a:t>
            </a:r>
            <a:endParaRPr lang="en-US" altLang="zh-TW" dirty="0">
              <a:latin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rPr>
              <a:t>而耳塞因插入外耳道，易因不清潔而造成外耳道感染；同時配戴不易，因講話使其鬆脫，影響功能。</a:t>
            </a:r>
            <a:r>
              <a:rPr lang="zh-TW" altLang="en-US" dirty="0"/>
              <a:t> </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47</a:t>
            </a:fld>
            <a:endParaRPr lang="zh-TW" altLang="en-US" dirty="0"/>
          </a:p>
        </p:txBody>
      </p:sp>
    </p:spTree>
    <p:extLst>
      <p:ext uri="{BB962C8B-B14F-4D97-AF65-F5344CB8AC3E}">
        <p14:creationId xmlns:p14="http://schemas.microsoft.com/office/powerpoint/2010/main" val="1488295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了解聽力防護具中耳塞</a:t>
            </a:r>
            <a:r>
              <a:rPr lang="zh-TW" altLang="en-US" dirty="0">
                <a:latin typeface="Times New Roman" pitchFamily="18" charset="0"/>
                <a:cs typeface="Times New Roman" pitchFamily="18" charset="0"/>
              </a:rPr>
              <a:t>之佩戴方式</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48</a:t>
            </a:fld>
            <a:endParaRPr lang="zh-TW" altLang="en-US" dirty="0"/>
          </a:p>
        </p:txBody>
      </p:sp>
    </p:spTree>
    <p:extLst>
      <p:ext uri="{BB962C8B-B14F-4D97-AF65-F5344CB8AC3E}">
        <p14:creationId xmlns:p14="http://schemas.microsoft.com/office/powerpoint/2010/main" val="12012035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了解聽力防護具中耳塞</a:t>
            </a:r>
            <a:r>
              <a:rPr lang="zh-TW" altLang="en-US" dirty="0">
                <a:latin typeface="Times New Roman" pitchFamily="18" charset="0"/>
                <a:cs typeface="Times New Roman" pitchFamily="18" charset="0"/>
              </a:rPr>
              <a:t>之佩戴方式</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49</a:t>
            </a:fld>
            <a:endParaRPr lang="zh-TW" altLang="en-US" dirty="0"/>
          </a:p>
        </p:txBody>
      </p:sp>
    </p:spTree>
    <p:extLst>
      <p:ext uri="{BB962C8B-B14F-4D97-AF65-F5344CB8AC3E}">
        <p14:creationId xmlns:p14="http://schemas.microsoft.com/office/powerpoint/2010/main" val="1782306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了解手部防護具</a:t>
            </a:r>
            <a:r>
              <a:rPr lang="zh-TW" altLang="en-US" dirty="0">
                <a:latin typeface="Times New Roman" pitchFamily="18" charset="0"/>
                <a:cs typeface="Times New Roman" pitchFamily="18" charset="0"/>
              </a:rPr>
              <a:t>之使用目的與種類</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50</a:t>
            </a:fld>
            <a:endParaRPr lang="zh-TW" altLang="en-US" dirty="0"/>
          </a:p>
        </p:txBody>
      </p:sp>
    </p:spTree>
    <p:extLst>
      <p:ext uri="{BB962C8B-B14F-4D97-AF65-F5344CB8AC3E}">
        <p14:creationId xmlns:p14="http://schemas.microsoft.com/office/powerpoint/2010/main" val="18828496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了解手部防護具</a:t>
            </a:r>
            <a:r>
              <a:rPr lang="zh-TW" altLang="en-US" dirty="0">
                <a:latin typeface="Times New Roman" pitchFamily="18" charset="0"/>
                <a:cs typeface="Times New Roman" pitchFamily="18" charset="0"/>
              </a:rPr>
              <a:t>選用時之注意事項</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51</a:t>
            </a:fld>
            <a:endParaRPr lang="zh-TW" altLang="en-US" dirty="0"/>
          </a:p>
        </p:txBody>
      </p:sp>
    </p:spTree>
    <p:extLst>
      <p:ext uri="{BB962C8B-B14F-4D97-AF65-F5344CB8AC3E}">
        <p14:creationId xmlns:p14="http://schemas.microsoft.com/office/powerpoint/2010/main" val="11480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Times New Roman" panose="02020603050405020304" pitchFamily="18" charset="0"/>
                <a:cs typeface="Times New Roman" panose="02020603050405020304" pitchFamily="18" charset="0"/>
              </a:rPr>
              <a:t>20160325 </a:t>
            </a:r>
            <a:r>
              <a:rPr lang="zh-TW" altLang="en-US" dirty="0">
                <a:latin typeface="Times New Roman" panose="02020603050405020304" pitchFamily="18" charset="0"/>
                <a:cs typeface="Times New Roman" panose="02020603050405020304" pitchFamily="18" charset="0"/>
              </a:rPr>
              <a:t>教學目標</a:t>
            </a:r>
          </a:p>
          <a:p>
            <a:r>
              <a:rPr lang="zh-TW" altLang="en-US" dirty="0">
                <a:latin typeface="Times New Roman" panose="02020603050405020304" pitchFamily="18" charset="0"/>
                <a:cs typeface="Times New Roman" panose="02020603050405020304" pitchFamily="18" charset="0"/>
              </a:rPr>
              <a:t>了解並分析災害發生之原因</a:t>
            </a: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此災害案例之防災對策：</a:t>
            </a:r>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1.</a:t>
            </a:r>
            <a:r>
              <a:rPr lang="zh-TW" altLang="en-US" dirty="0">
                <a:latin typeface="Times New Roman" panose="02020603050405020304" pitchFamily="18" charset="0"/>
                <a:cs typeface="Times New Roman" panose="02020603050405020304" pitchFamily="18" charset="0"/>
              </a:rPr>
              <a:t> 於進行化學相關實驗時，人員不可離開。</a:t>
            </a:r>
          </a:p>
          <a:p>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 訂定各實驗室操作注意事項及工作守則。</a:t>
            </a:r>
          </a:p>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 加強學生實驗室安全衛生教育訓練。</a:t>
            </a:r>
          </a:p>
          <a:p>
            <a:r>
              <a:rPr lang="en-US" altLang="zh-TW" dirty="0">
                <a:latin typeface="Times New Roman" panose="02020603050405020304" pitchFamily="18" charset="0"/>
                <a:cs typeface="Times New Roman" panose="02020603050405020304" pitchFamily="18" charset="0"/>
              </a:rPr>
              <a:t>4.</a:t>
            </a:r>
            <a:r>
              <a:rPr lang="zh-TW" altLang="en-US" dirty="0">
                <a:latin typeface="Times New Roman" panose="02020603050405020304" pitchFamily="18" charset="0"/>
                <a:cs typeface="Times New Roman" panose="02020603050405020304" pitchFamily="18" charset="0"/>
              </a:rPr>
              <a:t> 儀器設備於操作前應實施自動檢查。</a:t>
            </a:r>
          </a:p>
          <a:p>
            <a:r>
              <a:rPr lang="en-US" altLang="zh-TW" dirty="0">
                <a:latin typeface="Times New Roman" panose="02020603050405020304" pitchFamily="18" charset="0"/>
                <a:cs typeface="Times New Roman" panose="02020603050405020304" pitchFamily="18" charset="0"/>
              </a:rPr>
              <a:t>5.</a:t>
            </a:r>
            <a:r>
              <a:rPr lang="zh-TW" altLang="en-US" dirty="0">
                <a:latin typeface="Times New Roman" panose="02020603050405020304" pitchFamily="18" charset="0"/>
                <a:cs typeface="Times New Roman" panose="02020603050405020304" pitchFamily="18" charset="0"/>
              </a:rPr>
              <a:t> 對學校有類似實驗室（進行蒸餾或分餾實驗）之儀器應全面檢查。</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a:t>
            </a:fld>
            <a:endParaRPr lang="zh-TW" altLang="en-US" dirty="0"/>
          </a:p>
        </p:txBody>
      </p:sp>
    </p:spTree>
    <p:extLst>
      <p:ext uri="{BB962C8B-B14F-4D97-AF65-F5344CB8AC3E}">
        <p14:creationId xmlns:p14="http://schemas.microsoft.com/office/powerpoint/2010/main" val="34790123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了解防護衣之</a:t>
            </a:r>
            <a:r>
              <a:rPr lang="zh-TW" altLang="en-US" dirty="0">
                <a:latin typeface="Times New Roman" pitchFamily="18" charset="0"/>
                <a:cs typeface="Times New Roman" pitchFamily="18" charset="0"/>
              </a:rPr>
              <a:t>使用</a:t>
            </a:r>
            <a:r>
              <a:rPr lang="zh-TW" altLang="en-US" dirty="0"/>
              <a:t>目的與類型</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52</a:t>
            </a:fld>
            <a:endParaRPr lang="zh-TW" altLang="en-US" dirty="0"/>
          </a:p>
        </p:txBody>
      </p:sp>
    </p:spTree>
    <p:extLst>
      <p:ext uri="{BB962C8B-B14F-4D97-AF65-F5344CB8AC3E}">
        <p14:creationId xmlns:p14="http://schemas.microsoft.com/office/powerpoint/2010/main" val="2377606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了解防護衣之類型與適用狀況</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A</a:t>
            </a:r>
            <a:r>
              <a:rPr lang="zh-TW" altLang="en-US" dirty="0">
                <a:latin typeface="Times New Roman" panose="02020603050405020304" pitchFamily="18" charset="0"/>
                <a:cs typeface="Times New Roman" panose="02020603050405020304" pitchFamily="18" charset="0"/>
              </a:rPr>
              <a:t>級防護衣：</a:t>
            </a:r>
            <a:endParaRPr lang="en-US" altLang="zh-TW" dirty="0">
              <a:latin typeface="Times New Roman" panose="02020603050405020304" pitchFamily="18" charset="0"/>
              <a:cs typeface="Times New Roman" panose="02020603050405020304" pitchFamily="18" charset="0"/>
            </a:endParaRPr>
          </a:p>
          <a:p>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包括氣密式連身防護衣與正壓全罩自攜式呼吸防護具。</a:t>
            </a:r>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a:cs typeface="Times New Roman"/>
              </a:rPr>
              <a:t>―</a:t>
            </a:r>
            <a:r>
              <a:rPr lang="zh-TW" altLang="en-US" dirty="0">
                <a:latin typeface="Times New Roman"/>
                <a:cs typeface="Times New Roman"/>
              </a:rPr>
              <a:t> </a:t>
            </a:r>
            <a:r>
              <a:rPr lang="zh-TW" altLang="en-US" dirty="0">
                <a:latin typeface="Times New Roman" panose="02020603050405020304" pitchFamily="18" charset="0"/>
                <a:cs typeface="Times New Roman" panose="02020603050405020304" pitchFamily="18" charset="0"/>
              </a:rPr>
              <a:t>適用狀況</a:t>
            </a:r>
            <a:r>
              <a:rPr lang="zh-TW" altLang="en-US" dirty="0">
                <a:latin typeface="標楷體" panose="03000509000000000000" pitchFamily="65" charset="-120"/>
                <a:cs typeface="Times New Roman" panose="02020603050405020304" pitchFamily="18" charset="0"/>
              </a:rPr>
              <a:t>：</a:t>
            </a:r>
            <a:endParaRPr lang="en-US" altLang="zh-TW" dirty="0">
              <a:latin typeface="標楷體" panose="03000509000000000000" pitchFamily="65" charset="-120"/>
              <a:cs typeface="Times New Roman" panose="02020603050405020304" pitchFamily="18" charset="0"/>
            </a:endParaRPr>
          </a:p>
          <a:p>
            <a:pPr marL="228600" indent="-228600">
              <a:buAutoNum type="arabicParenBoth"/>
            </a:pPr>
            <a:r>
              <a:rPr kumimoji="0" lang="zh-TW" altLang="en-US" sz="1200" b="0" i="0" u="none" strike="noStrike" cap="none" normalizeH="0" baseline="0" dirty="0">
                <a:ln>
                  <a:noFill/>
                </a:ln>
                <a:solidFill>
                  <a:schemeClr val="tx1"/>
                </a:solidFill>
                <a:effectLst/>
                <a:latin typeface="Times New Roman" pitchFamily="18" charset="0"/>
                <a:cs typeface="Times New Roman" pitchFamily="18" charset="0"/>
              </a:rPr>
              <a:t>已知有害物質於環境中以高濃度蒸氣、氣體或懸浮微粒型態存在，且初步評估結果為對皮膚、眼睛及呼吸系統需最好防護；危害物可能產生未預期的噴濺、浸泡或其它曝露狀況；已知有害物質對皮膚具有危害性或可能經由皮膚吸收</a:t>
            </a:r>
            <a:r>
              <a:rPr kumimoji="0" lang="zh-TW" altLang="en-US" sz="1200" b="0" i="0" u="none" strike="noStrike" cap="none" normalizeH="0" baseline="0" dirty="0">
                <a:ln>
                  <a:noFill/>
                </a:ln>
                <a:solidFill>
                  <a:schemeClr val="tx1"/>
                </a:solidFill>
                <a:effectLst/>
                <a:latin typeface="標楷體" panose="03000509000000000000" pitchFamily="65" charset="-120"/>
                <a:cs typeface="Times New Roman" pitchFamily="18" charset="0"/>
              </a:rPr>
              <a:t>；</a:t>
            </a:r>
            <a:endParaRPr kumimoji="0" lang="en-US" altLang="zh-TW" sz="1200" b="0" i="0" u="none" strike="noStrike" cap="none" normalizeH="0" baseline="0" dirty="0">
              <a:ln>
                <a:noFill/>
              </a:ln>
              <a:solidFill>
                <a:schemeClr val="tx1"/>
              </a:solidFill>
              <a:effectLst/>
              <a:latin typeface="Times New Roman" pitchFamily="18" charset="0"/>
              <a:cs typeface="Times New Roman" pitchFamily="18" charset="0"/>
            </a:endParaRPr>
          </a:p>
          <a:p>
            <a:pPr marL="228600" indent="-228600">
              <a:buAutoNum type="arabicParenBoth"/>
            </a:pPr>
            <a:r>
              <a:rPr kumimoji="0" lang="zh-TW" altLang="en-US" sz="1200" b="0" i="0" u="none" strike="noStrike" cap="none" normalizeH="0" baseline="0" dirty="0">
                <a:ln>
                  <a:noFill/>
                </a:ln>
                <a:solidFill>
                  <a:schemeClr val="tx1"/>
                </a:solidFill>
                <a:effectLst/>
                <a:latin typeface="Times New Roman" pitchFamily="18" charset="0"/>
                <a:cs typeface="Times New Roman" pitchFamily="18" charset="0"/>
              </a:rPr>
              <a:t>已知對皮膚具高危害性物質存在或可能存在，並可能接觸皮膚</a:t>
            </a:r>
            <a:r>
              <a:rPr kumimoji="0" lang="zh-TW" altLang="en-US" sz="1200" b="0" i="0" u="none" strike="noStrike" cap="none" normalizeH="0" baseline="0" dirty="0">
                <a:ln>
                  <a:noFill/>
                </a:ln>
                <a:solidFill>
                  <a:schemeClr val="tx1"/>
                </a:solidFill>
                <a:effectLst/>
                <a:latin typeface="標楷體" panose="03000509000000000000" pitchFamily="65" charset="-120"/>
                <a:cs typeface="Times New Roman" pitchFamily="18" charset="0"/>
              </a:rPr>
              <a:t>；</a:t>
            </a:r>
            <a:endParaRPr kumimoji="0" lang="en-US" altLang="zh-TW" sz="1200" b="0" i="0" u="none" strike="noStrike" cap="none" normalizeH="0" baseline="0" dirty="0">
              <a:ln>
                <a:noFill/>
              </a:ln>
              <a:solidFill>
                <a:schemeClr val="tx1"/>
              </a:solidFill>
              <a:effectLst/>
              <a:latin typeface="Times New Roman" pitchFamily="18" charset="0"/>
              <a:cs typeface="Times New Roman" pitchFamily="18" charset="0"/>
            </a:endParaRPr>
          </a:p>
          <a:p>
            <a:pPr marL="228600" indent="-228600">
              <a:buAutoNum type="arabicParenBoth"/>
            </a:pPr>
            <a:r>
              <a:rPr kumimoji="0" lang="zh-TW" altLang="en-US" sz="1200" b="0" i="0" u="none" strike="noStrike" cap="none" normalizeH="0" baseline="0" dirty="0">
                <a:ln>
                  <a:noFill/>
                </a:ln>
                <a:solidFill>
                  <a:schemeClr val="tx1"/>
                </a:solidFill>
                <a:effectLst/>
                <a:latin typeface="Times New Roman" pitchFamily="18" charset="0"/>
                <a:cs typeface="Times New Roman" pitchFamily="18" charset="0"/>
              </a:rPr>
              <a:t>通風不良區域</a:t>
            </a:r>
            <a:r>
              <a:rPr kumimoji="0" lang="zh-TW" altLang="en-US" sz="1200" b="0" i="0" u="none" strike="noStrike" cap="none" normalizeH="0" baseline="0" dirty="0">
                <a:ln>
                  <a:noFill/>
                </a:ln>
                <a:solidFill>
                  <a:schemeClr val="tx1"/>
                </a:solidFill>
                <a:effectLst/>
                <a:latin typeface="標楷體" panose="03000509000000000000" pitchFamily="65" charset="-120"/>
                <a:cs typeface="Times New Roman" pitchFamily="18" charset="0"/>
              </a:rPr>
              <a:t>。</a:t>
            </a:r>
            <a:endParaRPr kumimoji="0" lang="zh-TW" altLang="en-US" sz="1200" b="0" i="0" u="none" strike="noStrike" cap="none" normalizeH="0" baseline="0" dirty="0">
              <a:ln>
                <a:noFill/>
              </a:ln>
              <a:solidFill>
                <a:schemeClr val="tx1"/>
              </a:solidFill>
              <a:effectLst/>
              <a:latin typeface="Times New Roman" pitchFamily="18" charset="0"/>
              <a:cs typeface="Times New Roman" pitchFamily="18" charset="0"/>
            </a:endParaRPr>
          </a:p>
          <a:p>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B</a:t>
            </a:r>
            <a:r>
              <a:rPr lang="zh-TW" altLang="en-US" dirty="0">
                <a:latin typeface="Times New Roman" panose="02020603050405020304" pitchFamily="18" charset="0"/>
                <a:cs typeface="Times New Roman" panose="02020603050405020304" pitchFamily="18" charset="0"/>
              </a:rPr>
              <a:t>級防護衣：</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包括非氣密式連身防護衣與正壓全罩自攜式呼吸防護具器。</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a:cs typeface="Times New Roman"/>
              </a:rPr>
              <a:t>―</a:t>
            </a:r>
            <a:r>
              <a:rPr lang="zh-TW" altLang="en-US" dirty="0">
                <a:latin typeface="Times New Roman"/>
                <a:cs typeface="Times New Roman"/>
              </a:rPr>
              <a:t> </a:t>
            </a:r>
            <a:r>
              <a:rPr lang="zh-TW" altLang="en-US" dirty="0">
                <a:latin typeface="Times New Roman" panose="02020603050405020304" pitchFamily="18" charset="0"/>
                <a:cs typeface="Times New Roman" panose="02020603050405020304" pitchFamily="18" charset="0"/>
              </a:rPr>
              <a:t>適用狀況</a:t>
            </a:r>
            <a:r>
              <a:rPr lang="zh-TW" altLang="en-US" dirty="0">
                <a:latin typeface="標楷體" panose="03000509000000000000" pitchFamily="65" charset="-120"/>
                <a:cs typeface="Times New Roman" panose="02020603050405020304" pitchFamily="18" charset="0"/>
              </a:rPr>
              <a:t>：</a:t>
            </a:r>
            <a:endParaRPr lang="en-US" altLang="zh-TW" dirty="0">
              <a:latin typeface="標楷體" panose="03000509000000000000" pitchFamily="65" charset="-120"/>
              <a:cs typeface="Times New Roman" panose="02020603050405020304" pitchFamily="18" charset="0"/>
            </a:endParaRP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zh-TW" altLang="en-US" sz="1200" b="0" i="0" u="none" strike="noStrike" cap="none" normalizeH="0" baseline="0" dirty="0">
                <a:ln>
                  <a:noFill/>
                </a:ln>
                <a:solidFill>
                  <a:schemeClr val="tx1"/>
                </a:solidFill>
                <a:effectLst/>
                <a:latin typeface="Times New Roman" pitchFamily="18" charset="0"/>
                <a:cs typeface="Times New Roman" pitchFamily="18" charset="0"/>
              </a:rPr>
              <a:t>已知有害物的濃度和種類，且初步評估結果為對呼吸系統需要最好防護，皮膚則次之</a:t>
            </a:r>
            <a:r>
              <a:rPr kumimoji="0" lang="zh-TW" altLang="en-US" sz="1200" b="0" i="0" u="none" strike="noStrike" cap="none" normalizeH="0" baseline="0" dirty="0">
                <a:ln>
                  <a:noFill/>
                </a:ln>
                <a:solidFill>
                  <a:schemeClr val="tx1"/>
                </a:solidFill>
                <a:effectLst/>
                <a:latin typeface="標楷體" panose="03000509000000000000" pitchFamily="65" charset="-120"/>
                <a:cs typeface="Times New Roman" pitchFamily="18" charset="0"/>
              </a:rPr>
              <a:t>；</a:t>
            </a:r>
            <a:endParaRPr kumimoji="0" lang="en-US" altLang="zh-TW" sz="1200" b="0" i="0" u="none" strike="noStrike" cap="none" normalizeH="0" baseline="0" dirty="0">
              <a:ln>
                <a:noFill/>
              </a:ln>
              <a:solidFill>
                <a:schemeClr val="tx1"/>
              </a:solidFill>
              <a:effectLst/>
              <a:latin typeface="Times New Roman" pitchFamily="18" charset="0"/>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zh-TW" altLang="en-US" sz="1200" b="0" i="0" u="none" strike="noStrike" cap="none" normalizeH="0" baseline="0" dirty="0">
                <a:ln>
                  <a:noFill/>
                </a:ln>
                <a:solidFill>
                  <a:schemeClr val="tx1"/>
                </a:solidFill>
                <a:effectLst/>
                <a:latin typeface="Times New Roman" pitchFamily="18" charset="0"/>
                <a:cs typeface="Times New Roman" pitchFamily="18" charset="0"/>
              </a:rPr>
              <a:t>空氣中含氧量小於 </a:t>
            </a:r>
            <a:r>
              <a:rPr kumimoji="0" lang="en-US" altLang="zh-TW" sz="1200" b="0" i="0" u="none" strike="noStrike" cap="none" normalizeH="0" baseline="0" dirty="0">
                <a:ln>
                  <a:noFill/>
                </a:ln>
                <a:solidFill>
                  <a:schemeClr val="tx1"/>
                </a:solidFill>
                <a:effectLst/>
                <a:latin typeface="Times New Roman" pitchFamily="18" charset="0"/>
                <a:cs typeface="Times New Roman" pitchFamily="18" charset="0"/>
              </a:rPr>
              <a:t>19.5%</a:t>
            </a:r>
            <a:r>
              <a:rPr kumimoji="0" lang="zh-TW" altLang="en-US" sz="1200" b="0" i="0" u="none" strike="noStrike" cap="none" normalizeH="0" baseline="0" dirty="0">
                <a:ln>
                  <a:noFill/>
                </a:ln>
                <a:solidFill>
                  <a:schemeClr val="tx1"/>
                </a:solidFill>
                <a:effectLst/>
                <a:latin typeface="標楷體" panose="03000509000000000000" pitchFamily="65" charset="-120"/>
                <a:cs typeface="Times New Roman" pitchFamily="18" charset="0"/>
              </a:rPr>
              <a:t>；</a:t>
            </a:r>
            <a:endParaRPr kumimoji="0" lang="en-US" altLang="zh-TW" sz="1200" b="0" i="0" u="none" strike="noStrike" cap="none" normalizeH="0" baseline="0" dirty="0">
              <a:ln>
                <a:noFill/>
              </a:ln>
              <a:solidFill>
                <a:schemeClr val="tx1"/>
              </a:solidFill>
              <a:effectLst/>
              <a:latin typeface="標楷體" panose="03000509000000000000" pitchFamily="65" charset="-120"/>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zh-TW" altLang="en-US" sz="1200" b="0" i="0" u="none" strike="noStrike" cap="none" normalizeH="0" baseline="0" dirty="0">
                <a:ln>
                  <a:noFill/>
                </a:ln>
                <a:solidFill>
                  <a:schemeClr val="tx1"/>
                </a:solidFill>
                <a:effectLst/>
                <a:latin typeface="Times New Roman" pitchFamily="18" charset="0"/>
                <a:cs typeface="Times New Roman" pitchFamily="18" charset="0"/>
              </a:rPr>
              <a:t>由有機氣體監測器讀出有不明蒸氣或氣體存在，但是此蒸氣或氣體對皮膚經判斷不會造成嚴重傷害或經由皮膚吸收</a:t>
            </a:r>
            <a:r>
              <a:rPr kumimoji="0" lang="zh-TW" altLang="en-US" sz="1200" b="0" i="0" u="none" strike="noStrike" cap="none" normalizeH="0" baseline="0" dirty="0">
                <a:ln>
                  <a:noFill/>
                </a:ln>
                <a:solidFill>
                  <a:schemeClr val="tx1"/>
                </a:solidFill>
                <a:effectLst/>
                <a:latin typeface="標楷體" panose="03000509000000000000" pitchFamily="65" charset="-120"/>
                <a:cs typeface="Times New Roman" pitchFamily="18" charset="0"/>
              </a:rPr>
              <a:t>。</a:t>
            </a:r>
            <a:endParaRPr kumimoji="0" lang="zh-TW" altLang="en-US" sz="1200" b="0" i="0" u="none" strike="noStrike" cap="none" normalizeH="0" baseline="0" dirty="0">
              <a:ln>
                <a:noFill/>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C</a:t>
            </a:r>
            <a:r>
              <a:rPr lang="zh-TW" altLang="en-US" dirty="0">
                <a:latin typeface="Times New Roman" panose="02020603050405020304" pitchFamily="18" charset="0"/>
                <a:cs typeface="Times New Roman" panose="02020603050405020304" pitchFamily="18" charset="0"/>
              </a:rPr>
              <a:t>級防護衣：</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非氣密式半包覆型</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覆頭型連身防護衣與全罩式</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半罩式淨氣式呼吸防護具。</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a:cs typeface="Times New Roman"/>
              </a:rPr>
              <a:t>―</a:t>
            </a:r>
            <a:r>
              <a:rPr lang="zh-TW" altLang="en-US" dirty="0">
                <a:latin typeface="Times New Roman"/>
                <a:cs typeface="Times New Roman"/>
              </a:rPr>
              <a:t> </a:t>
            </a:r>
            <a:r>
              <a:rPr lang="zh-TW" altLang="en-US" dirty="0">
                <a:latin typeface="Times New Roman" panose="02020603050405020304" pitchFamily="18" charset="0"/>
                <a:cs typeface="Times New Roman" panose="02020603050405020304" pitchFamily="18" charset="0"/>
              </a:rPr>
              <a:t>適用狀況</a:t>
            </a:r>
            <a:r>
              <a:rPr lang="zh-TW" altLang="en-US" dirty="0">
                <a:latin typeface="標楷體" panose="03000509000000000000" pitchFamily="65" charset="-120"/>
                <a:cs typeface="Times New Roman" panose="02020603050405020304" pitchFamily="18" charset="0"/>
              </a:rPr>
              <a:t>：</a:t>
            </a:r>
            <a:endParaRPr lang="en-US" altLang="zh-TW" dirty="0">
              <a:latin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(1)</a:t>
            </a:r>
            <a:r>
              <a:rPr kumimoji="0" lang="zh-TW" altLang="en-US" sz="1200" b="0" i="0" u="none" strike="noStrike" cap="none" normalizeH="0" baseline="0" dirty="0">
                <a:ln>
                  <a:noFill/>
                </a:ln>
                <a:solidFill>
                  <a:schemeClr val="tx1"/>
                </a:solidFill>
                <a:effectLst/>
                <a:latin typeface="標楷體" panose="03000509000000000000" pitchFamily="65" charset="-120"/>
                <a:cs typeface="Times New Roman" panose="02020603050405020304" pitchFamily="18" charset="0"/>
              </a:rPr>
              <a:t> </a:t>
            </a:r>
            <a:r>
              <a:rPr kumimoji="0" lang="zh-TW" altLang="en-US" sz="1200" b="0" i="0" u="none" strike="noStrike" cap="none" normalizeH="0" baseline="0" dirty="0">
                <a:ln>
                  <a:noFill/>
                </a:ln>
                <a:solidFill>
                  <a:schemeClr val="tx1"/>
                </a:solidFill>
                <a:effectLst/>
                <a:latin typeface="Times New Roman" pitchFamily="18" charset="0"/>
                <a:cs typeface="Times New Roman" pitchFamily="18" charset="0"/>
              </a:rPr>
              <a:t>空氣中有污染物存在，會以液體飛濺或其它方式接觸皮膚，但不會對暴露之皮膚造成傷害或經由皮膚吸收</a:t>
            </a:r>
            <a:r>
              <a:rPr kumimoji="0" lang="zh-TW" altLang="en-US" sz="1200" b="0" i="0" u="none" strike="noStrike" cap="none" normalizeH="0" baseline="0" dirty="0">
                <a:ln>
                  <a:noFill/>
                </a:ln>
                <a:solidFill>
                  <a:schemeClr val="tx1"/>
                </a:solidFill>
                <a:effectLst/>
                <a:latin typeface="標楷體" panose="03000509000000000000" pitchFamily="65" charset="-120"/>
                <a:cs typeface="Times New Roman" pitchFamily="18" charset="0"/>
              </a:rPr>
              <a:t>；</a:t>
            </a:r>
            <a:endParaRPr kumimoji="0" lang="en-US" altLang="zh-TW" sz="1200" b="0" i="0" u="none" strike="noStrike" cap="none" normalizeH="0" baseline="0" dirty="0">
              <a:ln>
                <a:noFill/>
              </a:ln>
              <a:solidFill>
                <a:schemeClr val="tx1"/>
              </a:solidFill>
              <a:effectLst/>
              <a:latin typeface="標楷體" panose="03000509000000000000"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cap="none" normalizeH="0" baseline="0" dirty="0">
                <a:ln>
                  <a:noFill/>
                </a:ln>
                <a:solidFill>
                  <a:schemeClr val="tx1"/>
                </a:solidFill>
                <a:effectLst/>
                <a:latin typeface="標楷體" panose="03000509000000000000" pitchFamily="65" charset="-120"/>
                <a:cs typeface="Times New Roman" pitchFamily="18" charset="0"/>
              </a:rPr>
              <a:t>(2)</a:t>
            </a:r>
            <a:r>
              <a:rPr kumimoji="0" lang="zh-TW" altLang="en-US" sz="1200" b="0" i="0" u="none" strike="noStrike" cap="none" normalizeH="0" baseline="0" dirty="0">
                <a:ln>
                  <a:noFill/>
                </a:ln>
                <a:solidFill>
                  <a:schemeClr val="tx1"/>
                </a:solidFill>
                <a:effectLst/>
                <a:latin typeface="標楷體" panose="03000509000000000000" pitchFamily="65" charset="-120"/>
                <a:cs typeface="Times New Roman" pitchFamily="18" charset="0"/>
              </a:rPr>
              <a:t> </a:t>
            </a:r>
            <a:r>
              <a:rPr kumimoji="0" lang="zh-TW" altLang="en-US" sz="1200" b="0" i="0" u="none" strike="noStrike" cap="none" normalizeH="0" baseline="0" dirty="0">
                <a:ln>
                  <a:noFill/>
                </a:ln>
                <a:solidFill>
                  <a:schemeClr val="tx1"/>
                </a:solidFill>
                <a:effectLst/>
                <a:latin typeface="Times New Roman" pitchFamily="18" charset="0"/>
                <a:cs typeface="Times New Roman" pitchFamily="18" charset="0"/>
              </a:rPr>
              <a:t>已知空氣中污染物濃度、種類，並且可用空氣濾清式口罩達到過濾空氣效果</a:t>
            </a:r>
            <a:r>
              <a:rPr kumimoji="0" lang="zh-TW" altLang="en-US" sz="1200" b="0" i="0" u="none" strike="noStrike" cap="none" normalizeH="0" baseline="0" dirty="0">
                <a:ln>
                  <a:noFill/>
                </a:ln>
                <a:solidFill>
                  <a:schemeClr val="tx1"/>
                </a:solidFill>
                <a:effectLst/>
                <a:latin typeface="標楷體" panose="03000509000000000000" pitchFamily="65" charset="-120"/>
                <a:cs typeface="Times New Roman" pitchFamily="18" charset="0"/>
              </a:rPr>
              <a:t>；</a:t>
            </a:r>
            <a:endParaRPr kumimoji="0" lang="en-US" altLang="zh-TW" sz="1200" b="0" i="0" u="none" strike="noStrike" cap="none" normalizeH="0" baseline="0" dirty="0">
              <a:ln>
                <a:noFill/>
              </a:ln>
              <a:solidFill>
                <a:schemeClr val="tx1"/>
              </a:solidFill>
              <a:effectLst/>
              <a:latin typeface="標楷體" panose="03000509000000000000"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cap="none" normalizeH="0" baseline="0" dirty="0">
                <a:ln>
                  <a:noFill/>
                </a:ln>
                <a:solidFill>
                  <a:schemeClr val="tx1"/>
                </a:solidFill>
                <a:effectLst/>
                <a:latin typeface="標楷體" panose="03000509000000000000" pitchFamily="65" charset="-120"/>
                <a:cs typeface="Times New Roman" pitchFamily="18" charset="0"/>
              </a:rPr>
              <a:t>(3)</a:t>
            </a:r>
            <a:r>
              <a:rPr kumimoji="0" lang="zh-TW" altLang="en-US" sz="1200" b="0" i="0" u="none" strike="noStrike" cap="none" normalizeH="0" baseline="0" dirty="0">
                <a:ln>
                  <a:noFill/>
                </a:ln>
                <a:solidFill>
                  <a:schemeClr val="tx1"/>
                </a:solidFill>
                <a:effectLst/>
                <a:latin typeface="標楷體" panose="03000509000000000000" pitchFamily="65" charset="-120"/>
                <a:cs typeface="Times New Roman" pitchFamily="18" charset="0"/>
              </a:rPr>
              <a:t> </a:t>
            </a:r>
            <a:r>
              <a:rPr kumimoji="0" lang="zh-TW" altLang="en-US" sz="1200" b="0" i="0" u="none" strike="noStrike" cap="none" normalizeH="0" baseline="0" dirty="0">
                <a:ln>
                  <a:noFill/>
                </a:ln>
                <a:solidFill>
                  <a:schemeClr val="tx1"/>
                </a:solidFill>
                <a:effectLst/>
                <a:latin typeface="Times New Roman" pitchFamily="18" charset="0"/>
                <a:cs typeface="Times New Roman" pitchFamily="18" charset="0"/>
              </a:rPr>
              <a:t>其它可適用空氣濾清式口罩的狀況</a:t>
            </a:r>
            <a:r>
              <a:rPr kumimoji="0" lang="zh-TW" altLang="en-US" sz="1200" b="0" i="0" u="none" strike="noStrike" cap="none" normalizeH="0" baseline="0" dirty="0">
                <a:ln>
                  <a:noFill/>
                </a:ln>
                <a:solidFill>
                  <a:schemeClr val="tx1"/>
                </a:solidFill>
                <a:effectLst/>
                <a:latin typeface="標楷體" panose="03000509000000000000" pitchFamily="65" charset="-120"/>
                <a:cs typeface="Times New Roman" pitchFamily="18" charset="0"/>
              </a:rPr>
              <a:t>。</a:t>
            </a:r>
            <a:endParaRPr kumimoji="0" lang="zh-TW" altLang="en-US"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D</a:t>
            </a:r>
            <a:r>
              <a:rPr lang="zh-TW" altLang="en-US" dirty="0">
                <a:latin typeface="Times New Roman" panose="02020603050405020304" pitchFamily="18" charset="0"/>
                <a:cs typeface="Times New Roman" panose="02020603050405020304" pitchFamily="18" charset="0"/>
              </a:rPr>
              <a:t>級防護衣：</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通常無需搭配呼吸防護具。</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a:cs typeface="Times New Roman"/>
              </a:rPr>
              <a:t>―</a:t>
            </a:r>
            <a:r>
              <a:rPr lang="zh-TW" altLang="en-US" dirty="0">
                <a:latin typeface="Times New Roman"/>
                <a:cs typeface="Times New Roman"/>
              </a:rPr>
              <a:t> </a:t>
            </a:r>
            <a:r>
              <a:rPr lang="zh-TW" altLang="en-US" dirty="0">
                <a:latin typeface="Times New Roman" panose="02020603050405020304" pitchFamily="18" charset="0"/>
                <a:cs typeface="Times New Roman" panose="02020603050405020304" pitchFamily="18" charset="0"/>
              </a:rPr>
              <a:t>適用狀況</a:t>
            </a:r>
            <a:r>
              <a:rPr lang="zh-TW" altLang="en-US" dirty="0">
                <a:latin typeface="標楷體" panose="03000509000000000000" pitchFamily="65" charset="-120"/>
                <a:cs typeface="Times New Roman" panose="02020603050405020304" pitchFamily="18" charset="0"/>
              </a:rPr>
              <a:t>：</a:t>
            </a:r>
            <a:endParaRPr lang="en-US" altLang="zh-TW" dirty="0">
              <a:latin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適用於空氣中無污染物</a:t>
            </a:r>
            <a:r>
              <a:rPr lang="zh-TW" altLang="en-US" dirty="0">
                <a:latin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無飛濺、無浸泡、無吸入或接觸之危害。</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53</a:t>
            </a:fld>
            <a:endParaRPr lang="zh-TW" altLang="en-US" dirty="0"/>
          </a:p>
        </p:txBody>
      </p:sp>
    </p:spTree>
    <p:extLst>
      <p:ext uri="{BB962C8B-B14F-4D97-AF65-F5344CB8AC3E}">
        <p14:creationId xmlns:p14="http://schemas.microsoft.com/office/powerpoint/2010/main" val="1354450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了解足部防護具之</a:t>
            </a:r>
            <a:r>
              <a:rPr lang="zh-TW" altLang="en-US" dirty="0">
                <a:latin typeface="Times New Roman" pitchFamily="18" charset="0"/>
                <a:cs typeface="Times New Roman" pitchFamily="18" charset="0"/>
              </a:rPr>
              <a:t>使用</a:t>
            </a:r>
            <a:r>
              <a:rPr lang="zh-TW" altLang="en-US" dirty="0"/>
              <a:t>目的與類型</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54</a:t>
            </a:fld>
            <a:endParaRPr lang="zh-TW" altLang="en-US" dirty="0"/>
          </a:p>
        </p:txBody>
      </p:sp>
    </p:spTree>
    <p:extLst>
      <p:ext uri="{BB962C8B-B14F-4D97-AF65-F5344CB8AC3E}">
        <p14:creationId xmlns:p14="http://schemas.microsoft.com/office/powerpoint/2010/main" val="8686521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了解安全鞋之選用、使用時應注意事項以及保養</a:t>
            </a:r>
          </a:p>
          <a:p>
            <a:pPr algn="just"/>
            <a:endParaRPr lang="en-US" altLang="zh-TW" dirty="0"/>
          </a:p>
          <a:p>
            <a:pPr algn="just"/>
            <a:r>
              <a:rPr lang="zh-TW" altLang="en-US" dirty="0"/>
              <a:t>選用時之注意事項</a:t>
            </a:r>
          </a:p>
          <a:p>
            <a:pPr algn="just"/>
            <a:r>
              <a:rPr lang="zh-TW" altLang="en-US" dirty="0"/>
              <a:t>依製造材料、防護功能及工作場所之特性，安全鞋的種類很多，宜小心依防護功能選用。在防護功能上，皆具有護趾鋼頭以保護腳址，但安全鞋之耐壓扁、耐衝擊程度則可分三級</a:t>
            </a:r>
            <a:r>
              <a:rPr lang="zh-TW" altLang="en-US" dirty="0">
                <a:latin typeface="標楷體" panose="03000509000000000000" pitchFamily="65" charset="-120"/>
              </a:rPr>
              <a:t>。</a:t>
            </a:r>
            <a:r>
              <a:rPr lang="zh-TW" altLang="en-US" dirty="0"/>
              <a:t>耐穿刺不是每種安全鞋皆有。在防靜電安全鞋鞋底要導電，以防靜電累積至著火能量，但鞋底導電性也不能太好，會有佩戴者感電之虞。</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55</a:t>
            </a:fld>
            <a:endParaRPr lang="zh-TW" altLang="en-US" dirty="0"/>
          </a:p>
        </p:txBody>
      </p:sp>
    </p:spTree>
    <p:extLst>
      <p:ext uri="{BB962C8B-B14F-4D97-AF65-F5344CB8AC3E}">
        <p14:creationId xmlns:p14="http://schemas.microsoft.com/office/powerpoint/2010/main" val="28460530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了解呼吸防護具對於呼吸危害因子之防護原理</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56</a:t>
            </a:fld>
            <a:endParaRPr lang="zh-TW" altLang="en-US" dirty="0"/>
          </a:p>
        </p:txBody>
      </p:sp>
    </p:spTree>
    <p:extLst>
      <p:ext uri="{BB962C8B-B14F-4D97-AF65-F5344CB8AC3E}">
        <p14:creationId xmlns:p14="http://schemas.microsoft.com/office/powerpoint/2010/main" val="24494763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了解呼吸系統與基本呼吸生理現象</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57</a:t>
            </a:fld>
            <a:endParaRPr lang="zh-TW" altLang="en-US" dirty="0"/>
          </a:p>
        </p:txBody>
      </p:sp>
    </p:spTree>
    <p:extLst>
      <p:ext uri="{BB962C8B-B14F-4D97-AF65-F5344CB8AC3E}">
        <p14:creationId xmlns:p14="http://schemas.microsoft.com/office/powerpoint/2010/main" val="505173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了解呼吸系統與基本呼吸生理現象</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58</a:t>
            </a:fld>
            <a:endParaRPr lang="zh-TW" altLang="en-US" dirty="0"/>
          </a:p>
        </p:txBody>
      </p:sp>
    </p:spTree>
    <p:extLst>
      <p:ext uri="{BB962C8B-B14F-4D97-AF65-F5344CB8AC3E}">
        <p14:creationId xmlns:p14="http://schemas.microsoft.com/office/powerpoint/2010/main" val="27859974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了解呼吸防護具之運作原理與機制</a:t>
            </a:r>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微粒的捕集包括有擴散（</a:t>
            </a:r>
            <a:r>
              <a:rPr lang="en-US" altLang="zh-TW" dirty="0">
                <a:latin typeface="Times New Roman" pitchFamily="18" charset="0"/>
                <a:cs typeface="Times New Roman" pitchFamily="18" charset="0"/>
              </a:rPr>
              <a:t>diffusion</a:t>
            </a:r>
            <a:r>
              <a:rPr lang="zh-TW" altLang="en-US" dirty="0">
                <a:latin typeface="Times New Roman" pitchFamily="18" charset="0"/>
                <a:cs typeface="Times New Roman" pitchFamily="18" charset="0"/>
              </a:rPr>
              <a:t>）、攔截（</a:t>
            </a:r>
            <a:r>
              <a:rPr lang="en-US" altLang="zh-TW" dirty="0">
                <a:latin typeface="Times New Roman" pitchFamily="18" charset="0"/>
                <a:cs typeface="Times New Roman" pitchFamily="18" charset="0"/>
              </a:rPr>
              <a:t>interception</a:t>
            </a:r>
            <a:r>
              <a:rPr lang="zh-TW" altLang="en-US" dirty="0">
                <a:latin typeface="Times New Roman" pitchFamily="18" charset="0"/>
                <a:cs typeface="Times New Roman" pitchFamily="18" charset="0"/>
              </a:rPr>
              <a:t>）、慣性衝擊（</a:t>
            </a:r>
            <a:r>
              <a:rPr lang="en-US" altLang="zh-TW" dirty="0">
                <a:latin typeface="Times New Roman" pitchFamily="18" charset="0"/>
                <a:cs typeface="Times New Roman" pitchFamily="18" charset="0"/>
              </a:rPr>
              <a:t>inertial impaction</a:t>
            </a:r>
            <a:r>
              <a:rPr lang="zh-TW" altLang="en-US" dirty="0">
                <a:latin typeface="Times New Roman" pitchFamily="18" charset="0"/>
                <a:cs typeface="Times New Roman" pitchFamily="18" charset="0"/>
              </a:rPr>
              <a:t>）、靜電吸引（</a:t>
            </a:r>
            <a:r>
              <a:rPr lang="en-US" altLang="zh-TW" dirty="0">
                <a:latin typeface="Times New Roman" pitchFamily="18" charset="0"/>
                <a:cs typeface="Times New Roman" pitchFamily="18" charset="0"/>
              </a:rPr>
              <a:t>electrostatic attraction</a:t>
            </a:r>
            <a:r>
              <a:rPr lang="zh-TW" altLang="en-US" dirty="0">
                <a:latin typeface="Times New Roman" pitchFamily="18" charset="0"/>
                <a:cs typeface="Times New Roman" pitchFamily="18" charset="0"/>
              </a:rPr>
              <a:t>）以及重力沈降（</a:t>
            </a:r>
            <a:r>
              <a:rPr lang="en-US" altLang="zh-TW" dirty="0">
                <a:latin typeface="Times New Roman" pitchFamily="18" charset="0"/>
                <a:cs typeface="Times New Roman" pitchFamily="18" charset="0"/>
              </a:rPr>
              <a:t>gravitational settling</a:t>
            </a:r>
            <a:r>
              <a:rPr lang="zh-TW" altLang="en-US" dirty="0">
                <a:latin typeface="Times New Roman" pitchFamily="18" charset="0"/>
                <a:cs typeface="Times New Roman" pitchFamily="18" charset="0"/>
              </a:rPr>
              <a:t>）等機制，而各個機制對於不同粒徑微粒的作用有不同的權重。一般來說，擴散及靜電作用力對於粒徑越小的微粒有越重的加權，而相反地，慣性衝擊、攔截作用與重力沈降則是為較大微粒的主要捕集機制。從以上的說明可預知，粒徑較大以及較小的微粒均很容易被捕集，而剩下中間一些相對較不易被收集的微粒粒徑則稱之為最易穿透粒徑（</a:t>
            </a:r>
            <a:r>
              <a:rPr lang="en-US" altLang="zh-TW" dirty="0">
                <a:latin typeface="Times New Roman" pitchFamily="18" charset="0"/>
                <a:cs typeface="Times New Roman" pitchFamily="18" charset="0"/>
              </a:rPr>
              <a:t>the most penetrating size</a:t>
            </a:r>
            <a:r>
              <a:rPr lang="zh-TW" altLang="en-US" dirty="0">
                <a:latin typeface="Times New Roman" pitchFamily="18" charset="0"/>
                <a:cs typeface="Times New Roman" pitchFamily="18" charset="0"/>
              </a:rPr>
              <a:t>）。由過去的經驗與文獻得知，一般纖維性濾材的最易穿透粒徑約略在</a:t>
            </a:r>
            <a:r>
              <a:rPr lang="en-US" altLang="zh-TW" dirty="0">
                <a:latin typeface="Times New Roman" pitchFamily="18" charset="0"/>
                <a:cs typeface="Times New Roman" pitchFamily="18" charset="0"/>
              </a:rPr>
              <a:t>0.1</a:t>
            </a:r>
            <a:r>
              <a:rPr lang="zh-TW" altLang="en-US" dirty="0">
                <a:latin typeface="Times New Roman" pitchFamily="18" charset="0"/>
                <a:cs typeface="Times New Roman" pitchFamily="18" charset="0"/>
              </a:rPr>
              <a:t>–</a:t>
            </a:r>
            <a:r>
              <a:rPr lang="en-US" altLang="zh-TW" dirty="0">
                <a:latin typeface="Times New Roman" pitchFamily="18" charset="0"/>
                <a:cs typeface="Times New Roman" pitchFamily="18" charset="0"/>
              </a:rPr>
              <a:t>0.5 m</a:t>
            </a:r>
            <a:r>
              <a:rPr lang="zh-TW" altLang="en-US" dirty="0">
                <a:latin typeface="Times New Roman" pitchFamily="18" charset="0"/>
                <a:cs typeface="Times New Roman" pitchFamily="18" charset="0"/>
              </a:rPr>
              <a:t>之間。最易穿透粒徑不僅只市代表著濾材效率最差之處，而且在該粒徑附近濾材效率的變化不大，因此在實物上常被用來作為濾材效率高低的參考指標。</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許多因素會影響到最易穿透粒徑的大小，其中包括：纖維的大小、帶電量、充填密度、表面風速等等。對於過濾雖然已經有大量的相關研究，而對於各個過濾機制的作用也具有相當的瞭解，然而，對於各個機制之間的交互作用仍然有未明之處，過去的研究也顯示，理論計算與實際實驗之間的結果確實存在著顯著的差異，也因為如此，截至目前為止「過濾」不僅只是科學、也還是藝術。</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最近幾年在呼吸防護具濾材的使用有了相當大的變化，除了組成濾材的纖維直徑變小之外，其中以帶電纖維濾材（</a:t>
            </a:r>
            <a:r>
              <a:rPr lang="en-US" altLang="zh-TW" dirty="0">
                <a:latin typeface="Times New Roman" pitchFamily="18" charset="0"/>
                <a:cs typeface="Times New Roman" pitchFamily="18" charset="0"/>
              </a:rPr>
              <a:t>electric filters</a:t>
            </a:r>
            <a:r>
              <a:rPr lang="zh-TW" altLang="en-US" dirty="0">
                <a:latin typeface="Times New Roman" pitchFamily="18" charset="0"/>
                <a:cs typeface="Times New Roman" pitchFamily="18" charset="0"/>
              </a:rPr>
              <a:t>）的使用最具代表性。此種濾材相對於不帶電的濾材在相同的纖維直徑、充填密度、厚度等組成條件下，由於多了靜電吸引的作用，因此在相同的空氣阻抗下能顯著地提高其過濾效率，特別是對於小粒徑的微粒</a:t>
            </a:r>
            <a:r>
              <a:rPr lang="zh-TW" altLang="en-US" dirty="0">
                <a:latin typeface="標楷體" panose="03000509000000000000" pitchFamily="65" charset="-120"/>
                <a:cs typeface="Times New Roman" pitchFamily="18" charset="0"/>
              </a:rPr>
              <a:t>。</a:t>
            </a:r>
            <a:r>
              <a:rPr lang="zh-TW" altLang="en-US" dirty="0">
                <a:latin typeface="Times New Roman" pitchFamily="18" charset="0"/>
                <a:cs typeface="Times New Roman" pitchFamily="18" charset="0"/>
              </a:rPr>
              <a:t>但是其最大的缺點是：纖維上的靜電作用力會受到微粒的負載，甚至於溫、濕度條件以及時間等因素的影響而逐漸降低，如此一來，不但是濾材的效率</a:t>
            </a:r>
            <a:r>
              <a:rPr lang="zh-TW" altLang="en-US" dirty="0">
                <a:latin typeface="標楷體" panose="03000509000000000000" pitchFamily="65" charset="-120"/>
                <a:cs typeface="Times New Roman" pitchFamily="18" charset="0"/>
              </a:rPr>
              <a:t>、</a:t>
            </a:r>
            <a:r>
              <a:rPr lang="zh-TW" altLang="en-US" dirty="0">
                <a:latin typeface="Times New Roman" pitchFamily="18" charset="0"/>
                <a:cs typeface="Times New Roman" pitchFamily="18" charset="0"/>
              </a:rPr>
              <a:t>甚至最易穿透粒徑都會隨著濾材帶電量的降低而改變。 </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59</a:t>
            </a:fld>
            <a:endParaRPr lang="zh-TW" altLang="en-US" dirty="0"/>
          </a:p>
        </p:txBody>
      </p:sp>
    </p:spTree>
    <p:extLst>
      <p:ext uri="{BB962C8B-B14F-4D97-AF65-F5344CB8AC3E}">
        <p14:creationId xmlns:p14="http://schemas.microsoft.com/office/powerpoint/2010/main" val="19535164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了解呼吸防護具之運作原理與機制</a:t>
            </a:r>
            <a:endParaRPr lang="en-US" altLang="zh-TW"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利用固體吸附劑</a:t>
            </a:r>
            <a:r>
              <a:rPr lang="en-US" altLang="zh-TW" dirty="0"/>
              <a:t>(</a:t>
            </a:r>
            <a:r>
              <a:rPr lang="zh-TW" altLang="en-US" dirty="0"/>
              <a:t>如活性碳或矽膠</a:t>
            </a:r>
            <a:r>
              <a:rPr lang="en-US" altLang="zh-TW" dirty="0"/>
              <a:t>)</a:t>
            </a:r>
            <a:r>
              <a:rPr lang="zh-TW" altLang="en-US" dirty="0"/>
              <a:t>去除氣狀污染物，通常需考慮使用環境條件及其吸附能力，避免固體吸附劑產生破出失效情形。</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利用纖維過濾材去除粒狀污染物之作用原理，乃是利用濾材以多重摺疊方式充填在容器中以增加其過濾表面積與過濾效能，惟其一般阻抗較大，容易讓佩戴者感到呼吸困難。</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60</a:t>
            </a:fld>
            <a:endParaRPr lang="zh-TW" altLang="en-US" dirty="0"/>
          </a:p>
        </p:txBody>
      </p:sp>
    </p:spTree>
    <p:extLst>
      <p:ext uri="{BB962C8B-B14F-4D97-AF65-F5344CB8AC3E}">
        <p14:creationId xmlns:p14="http://schemas.microsoft.com/office/powerpoint/2010/main" val="36408854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了解呼吸防護具之分類</a:t>
            </a:r>
            <a:endParaRPr lang="en-US" altLang="zh-TW" dirty="0">
              <a:latin typeface="Times New Roman" pitchFamily="18" charset="0"/>
              <a:cs typeface="Times New Roman" pitchFamily="18" charset="0"/>
            </a:endParaRPr>
          </a:p>
          <a:p>
            <a:endParaRPr lang="en-US" altLang="zh-TW" dirty="0"/>
          </a:p>
          <a:p>
            <a:r>
              <a:rPr lang="zh-TW" altLang="en-US" dirty="0"/>
              <a:t>呼吸防護具的分類方式相當眾多，一般可以使用功能、面體形式以及面體內的壓力大小做為分類的基準。呼吸防護具以使用功能分類，可分為空氣淨化型</a:t>
            </a:r>
            <a:r>
              <a:rPr lang="en-US" altLang="zh-TW" dirty="0"/>
              <a:t>(</a:t>
            </a:r>
            <a:r>
              <a:rPr lang="zh-TW" altLang="en-US" dirty="0"/>
              <a:t>過濾式</a:t>
            </a:r>
            <a:r>
              <a:rPr lang="en-US" altLang="zh-TW" dirty="0"/>
              <a:t>)</a:t>
            </a:r>
            <a:r>
              <a:rPr lang="zh-TW" altLang="en-US" dirty="0"/>
              <a:t>及空氣供應型</a:t>
            </a:r>
            <a:r>
              <a:rPr lang="en-US" altLang="zh-TW" dirty="0"/>
              <a:t>(</a:t>
            </a:r>
            <a:r>
              <a:rPr lang="zh-TW" altLang="en-US" dirty="0"/>
              <a:t>供氣式</a:t>
            </a:r>
            <a:r>
              <a:rPr lang="en-US" altLang="zh-TW" dirty="0"/>
              <a:t>)</a:t>
            </a:r>
            <a:r>
              <a:rPr lang="zh-TW" altLang="en-US" dirty="0"/>
              <a:t>與組合併用型三大型式 。</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61</a:t>
            </a:fld>
            <a:endParaRPr lang="zh-TW" altLang="en-US" dirty="0"/>
          </a:p>
        </p:txBody>
      </p:sp>
    </p:spTree>
    <p:extLst>
      <p:ext uri="{BB962C8B-B14F-4D97-AF65-F5344CB8AC3E}">
        <p14:creationId xmlns:p14="http://schemas.microsoft.com/office/powerpoint/2010/main" val="290280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了解物理性危害因子</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a:t>
            </a:fld>
            <a:endParaRPr lang="zh-TW" altLang="en-US" dirty="0"/>
          </a:p>
        </p:txBody>
      </p:sp>
    </p:spTree>
    <p:extLst>
      <p:ext uri="{BB962C8B-B14F-4D97-AF65-F5344CB8AC3E}">
        <p14:creationId xmlns:p14="http://schemas.microsoft.com/office/powerpoint/2010/main" val="1950650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了解呼吸防護具之分類</a:t>
            </a:r>
            <a:endParaRPr lang="en-US" altLang="zh-TW" dirty="0">
              <a:latin typeface="Times New Roman" pitchFamily="18" charset="0"/>
              <a:cs typeface="Times New Roman" pitchFamily="18" charset="0"/>
            </a:endParaRPr>
          </a:p>
          <a:p>
            <a:endParaRPr lang="en-US" altLang="zh-TW" dirty="0"/>
          </a:p>
          <a:p>
            <a:r>
              <a:rPr lang="zh-TW" altLang="en-US" dirty="0"/>
              <a:t>緊密接合式呼吸防護具可依所覆蓋的範圍區分為：</a:t>
            </a:r>
          </a:p>
          <a:p>
            <a:endParaRPr lang="en-US" altLang="zh-TW" dirty="0"/>
          </a:p>
          <a:p>
            <a:r>
              <a:rPr lang="zh-TW" altLang="en-US" dirty="0"/>
              <a:t>全面體：可包覆上顎、眼睛、鼻子、嘴巴及下顎。</a:t>
            </a:r>
          </a:p>
          <a:p>
            <a:endParaRPr lang="en-US" altLang="zh-TW" dirty="0"/>
          </a:p>
          <a:p>
            <a:r>
              <a:rPr lang="zh-TW" altLang="en-US" dirty="0"/>
              <a:t>半面體：可包覆鼻子、嘴巴、及下顎。</a:t>
            </a:r>
          </a:p>
          <a:p>
            <a:endParaRPr lang="en-US" altLang="zh-TW" dirty="0"/>
          </a:p>
          <a:p>
            <a:r>
              <a:rPr lang="zh-TW" altLang="en-US" dirty="0"/>
              <a:t>四分之一面體：包覆範圍僅口鼻部。</a:t>
            </a:r>
          </a:p>
          <a:p>
            <a:endParaRPr lang="en-US" altLang="zh-TW" dirty="0"/>
          </a:p>
          <a:p>
            <a:r>
              <a:rPr lang="zh-TW" altLang="en-US" dirty="0"/>
              <a:t>口體式：僅有一銜接空氣呼吸器的硬管用口咬緊以口呼吸。</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62</a:t>
            </a:fld>
            <a:endParaRPr lang="zh-TW" altLang="en-US" dirty="0"/>
          </a:p>
        </p:txBody>
      </p:sp>
    </p:spTree>
    <p:extLst>
      <p:ext uri="{BB962C8B-B14F-4D97-AF65-F5344CB8AC3E}">
        <p14:creationId xmlns:p14="http://schemas.microsoft.com/office/powerpoint/2010/main" val="7399967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了解呼吸防護具之分類</a:t>
            </a:r>
            <a:endParaRPr lang="en-US" altLang="zh-TW" dirty="0">
              <a:latin typeface="Times New Roman" pitchFamily="18" charset="0"/>
              <a:cs typeface="Times New Roman" pitchFamily="18" charset="0"/>
            </a:endParaRPr>
          </a:p>
          <a:p>
            <a:pPr>
              <a:spcBef>
                <a:spcPct val="0"/>
              </a:spcBef>
            </a:pPr>
            <a:endParaRPr lang="en-US" altLang="zh-TW" dirty="0">
              <a:latin typeface="Times New Roman" pitchFamily="18" charset="0"/>
              <a:cs typeface="Times New Roman" pitchFamily="18" charset="0"/>
            </a:endParaRPr>
          </a:p>
          <a:p>
            <a:pPr>
              <a:spcBef>
                <a:spcPct val="0"/>
              </a:spcBef>
            </a:pPr>
            <a:r>
              <a:rPr lang="zh-TW" altLang="en-US" dirty="0">
                <a:latin typeface="Times New Roman" pitchFamily="18" charset="0"/>
                <a:cs typeface="Times New Roman" pitchFamily="18" charset="0"/>
              </a:rPr>
              <a:t>過濾式呼吸防護具</a:t>
            </a:r>
          </a:p>
          <a:p>
            <a:pPr marL="171450" indent="-171450">
              <a:spcBef>
                <a:spcPct val="0"/>
              </a:spcBef>
              <a:buFont typeface="Arial" panose="020B0604020202020204" pitchFamily="34" charset="0"/>
              <a:buChar char="•"/>
            </a:pPr>
            <a:r>
              <a:rPr lang="zh-TW" altLang="en-US" dirty="0">
                <a:latin typeface="Times New Roman" pitchFamily="18" charset="0"/>
                <a:cs typeface="Times New Roman" pitchFamily="18" charset="0"/>
              </a:rPr>
              <a:t>防塵口罩、防毒面具：面罩配合不同的濾罐或濾材可應用在不同的暴露場合。僅有粒狀污染物暴露時加裝防塵用濾材；僅有氣狀物暴露時則加裝防毒用濾罐，但需特別注意其適用之氣體類型。如果同時暴露於氣狀與粒狀污染物，須考慮選擇兼用式濾材。</a:t>
            </a:r>
          </a:p>
          <a:p>
            <a:pPr marL="171450" indent="-171450">
              <a:spcBef>
                <a:spcPct val="0"/>
              </a:spcBef>
              <a:buFont typeface="Arial" panose="020B0604020202020204" pitchFamily="34" charset="0"/>
              <a:buChar char="•"/>
            </a:pPr>
            <a:r>
              <a:rPr lang="zh-TW" altLang="en-US" dirty="0">
                <a:latin typeface="Times New Roman" pitchFamily="18" charset="0"/>
                <a:cs typeface="Times New Roman" pitchFamily="18" charset="0"/>
              </a:rPr>
              <a:t>寬鬆式面體依外形可分為頭盔、頭罩、面盾與空氣衣等型式。其中頭盔可保護頭部；頭罩則覆蓋頭、頸與肩部。而空氣衣則包覆全身或上半身。</a:t>
            </a:r>
            <a:endParaRPr lang="en-US" altLang="zh-TW" dirty="0">
              <a:latin typeface="Times New Roman" pitchFamily="18" charset="0"/>
              <a:cs typeface="Times New Roman" pitchFamily="18" charset="0"/>
            </a:endParaRPr>
          </a:p>
          <a:p>
            <a:pPr>
              <a:spcBef>
                <a:spcPct val="0"/>
              </a:spcBef>
            </a:pPr>
            <a:endParaRPr lang="en-US" altLang="zh-TW" dirty="0">
              <a:latin typeface="Times New Roman" pitchFamily="18" charset="0"/>
              <a:cs typeface="Times New Roman" pitchFamily="18" charset="0"/>
            </a:endParaRPr>
          </a:p>
          <a:p>
            <a:pPr>
              <a:spcBef>
                <a:spcPct val="0"/>
              </a:spcBef>
            </a:pPr>
            <a:r>
              <a:rPr lang="zh-TW" altLang="en-US" dirty="0">
                <a:latin typeface="Times New Roman" pitchFamily="18" charset="0"/>
                <a:cs typeface="Times New Roman" pitchFamily="18" charset="0"/>
              </a:rPr>
              <a:t>供氣式呼吸防護具</a:t>
            </a:r>
          </a:p>
          <a:p>
            <a:pPr marL="171450" indent="-171450">
              <a:spcBef>
                <a:spcPct val="0"/>
              </a:spcBef>
              <a:buFont typeface="Arial" panose="020B0604020202020204" pitchFamily="34" charset="0"/>
              <a:buChar char="•"/>
            </a:pPr>
            <a:r>
              <a:rPr lang="zh-TW" altLang="en-US" dirty="0">
                <a:latin typeface="Times New Roman" pitchFamily="18" charset="0"/>
                <a:cs typeface="Times New Roman" pitchFamily="18" charset="0"/>
              </a:rPr>
              <a:t>自攜式呼吸防護具</a:t>
            </a:r>
            <a:r>
              <a:rPr lang="en-US" altLang="zh-TW" dirty="0">
                <a:latin typeface="Times New Roman" pitchFamily="18" charset="0"/>
                <a:cs typeface="Times New Roman" pitchFamily="18" charset="0"/>
              </a:rPr>
              <a:t>(self-contained breathing apparatus, SCBA) </a:t>
            </a:r>
            <a:r>
              <a:rPr lang="zh-TW" altLang="en-US" dirty="0">
                <a:latin typeface="Times New Roman" pitchFamily="18" charset="0"/>
                <a:cs typeface="Times New Roman" pitchFamily="18" charset="0"/>
              </a:rPr>
              <a:t>，必須自行佩戴在個人身上，需特別注意其鋼瓶內氣體壓力及預估其所能提供的連續使用時間。目前也有碳纖維的氣瓶可供選擇以降低佩戴時的身體工作負荷。這類型的呼吸防護具常應用在消防救火、缺氧作業環境及污染物濃度超過立即危害生命健康濃度</a:t>
            </a:r>
            <a:r>
              <a:rPr lang="en-US" altLang="zh-TW" dirty="0">
                <a:latin typeface="Times New Roman" pitchFamily="18" charset="0"/>
                <a:cs typeface="Times New Roman" pitchFamily="18" charset="0"/>
              </a:rPr>
              <a:t>(Immediately Dangerous to Life or Health concentration,</a:t>
            </a:r>
            <a:r>
              <a:rPr lang="en-US" altLang="zh-TW" baseline="0" dirty="0">
                <a:latin typeface="Times New Roman" pitchFamily="18" charset="0"/>
                <a:cs typeface="Times New Roman" pitchFamily="18" charset="0"/>
              </a:rPr>
              <a:t> </a:t>
            </a:r>
            <a:r>
              <a:rPr lang="en-US" altLang="zh-TW" dirty="0">
                <a:latin typeface="Times New Roman" pitchFamily="18" charset="0"/>
                <a:cs typeface="Times New Roman" pitchFamily="18" charset="0"/>
              </a:rPr>
              <a:t>IDLH)</a:t>
            </a:r>
            <a:r>
              <a:rPr lang="zh-TW" altLang="en-US" dirty="0">
                <a:latin typeface="Times New Roman" pitchFamily="18" charset="0"/>
                <a:cs typeface="Times New Roman" pitchFamily="18" charset="0"/>
              </a:rPr>
              <a:t>之暴露環境。</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63</a:t>
            </a:fld>
            <a:endParaRPr lang="zh-TW" altLang="en-US" dirty="0"/>
          </a:p>
        </p:txBody>
      </p:sp>
    </p:spTree>
    <p:extLst>
      <p:ext uri="{BB962C8B-B14F-4D97-AF65-F5344CB8AC3E}">
        <p14:creationId xmlns:p14="http://schemas.microsoft.com/office/powerpoint/2010/main" val="7776844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了解環境危害等級與其防護具選擇分類</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64</a:t>
            </a:fld>
            <a:endParaRPr lang="zh-TW" altLang="en-US" dirty="0"/>
          </a:p>
        </p:txBody>
      </p:sp>
    </p:spTree>
    <p:extLst>
      <p:ext uri="{BB962C8B-B14F-4D97-AF65-F5344CB8AC3E}">
        <p14:creationId xmlns:p14="http://schemas.microsoft.com/office/powerpoint/2010/main" val="26954065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了解環境危害等級與其防護具選擇分類</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65</a:t>
            </a:fld>
            <a:endParaRPr lang="zh-TW" altLang="en-US" dirty="0"/>
          </a:p>
        </p:txBody>
      </p:sp>
    </p:spTree>
    <p:extLst>
      <p:ext uri="{BB962C8B-B14F-4D97-AF65-F5344CB8AC3E}">
        <p14:creationId xmlns:p14="http://schemas.microsoft.com/office/powerpoint/2010/main" val="20960645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了解環境危害等級與其防護具選擇分類</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66</a:t>
            </a:fld>
            <a:endParaRPr lang="zh-TW" altLang="en-US" dirty="0"/>
          </a:p>
        </p:txBody>
      </p:sp>
    </p:spTree>
    <p:extLst>
      <p:ext uri="{BB962C8B-B14F-4D97-AF65-F5344CB8AC3E}">
        <p14:creationId xmlns:p14="http://schemas.microsoft.com/office/powerpoint/2010/main" val="10486677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了解環境危害等級與其防護具選擇分類</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67</a:t>
            </a:fld>
            <a:endParaRPr lang="zh-TW" altLang="en-US" dirty="0"/>
          </a:p>
        </p:txBody>
      </p:sp>
    </p:spTree>
    <p:extLst>
      <p:ext uri="{BB962C8B-B14F-4D97-AF65-F5344CB8AC3E}">
        <p14:creationId xmlns:p14="http://schemas.microsoft.com/office/powerpoint/2010/main" val="11931416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了解環境危害等級與其防護具選擇分類</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68</a:t>
            </a:fld>
            <a:endParaRPr lang="zh-TW" altLang="en-US" dirty="0"/>
          </a:p>
        </p:txBody>
      </p:sp>
    </p:spTree>
    <p:extLst>
      <p:ext uri="{BB962C8B-B14F-4D97-AF65-F5344CB8AC3E}">
        <p14:creationId xmlns:p14="http://schemas.microsoft.com/office/powerpoint/2010/main" val="27594485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了解環境危害等級與其防護具選擇分類</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69</a:t>
            </a:fld>
            <a:endParaRPr lang="zh-TW" altLang="en-US" dirty="0"/>
          </a:p>
        </p:txBody>
      </p:sp>
    </p:spTree>
    <p:extLst>
      <p:ext uri="{BB962C8B-B14F-4D97-AF65-F5344CB8AC3E}">
        <p14:creationId xmlns:p14="http://schemas.microsoft.com/office/powerpoint/2010/main" val="18310924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了解環境危害等級與其防護具選擇分類</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70</a:t>
            </a:fld>
            <a:endParaRPr lang="zh-TW" altLang="en-US" dirty="0"/>
          </a:p>
        </p:txBody>
      </p:sp>
    </p:spTree>
    <p:extLst>
      <p:ext uri="{BB962C8B-B14F-4D97-AF65-F5344CB8AC3E}">
        <p14:creationId xmlns:p14="http://schemas.microsoft.com/office/powerpoint/2010/main" val="31776194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了解環境危害等級與其防護具選擇分類</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71</a:t>
            </a:fld>
            <a:endParaRPr lang="zh-TW" altLang="en-US" dirty="0"/>
          </a:p>
        </p:txBody>
      </p:sp>
    </p:spTree>
    <p:extLst>
      <p:ext uri="{BB962C8B-B14F-4D97-AF65-F5344CB8AC3E}">
        <p14:creationId xmlns:p14="http://schemas.microsoft.com/office/powerpoint/2010/main" val="412772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了解物理性危害因子</a:t>
            </a:r>
            <a:r>
              <a:rPr lang="en-US" altLang="zh-TW" dirty="0"/>
              <a:t>-</a:t>
            </a:r>
            <a:r>
              <a:rPr lang="zh-TW" altLang="en-US" dirty="0"/>
              <a:t>噪音</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a:t>
            </a:fld>
            <a:endParaRPr lang="zh-TW" altLang="en-US" dirty="0"/>
          </a:p>
        </p:txBody>
      </p:sp>
    </p:spTree>
    <p:extLst>
      <p:ext uri="{BB962C8B-B14F-4D97-AF65-F5344CB8AC3E}">
        <p14:creationId xmlns:p14="http://schemas.microsoft.com/office/powerpoint/2010/main" val="12138975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了解環境危害等級與其防護具選擇分類</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72</a:t>
            </a:fld>
            <a:endParaRPr lang="zh-TW" altLang="en-US" dirty="0"/>
          </a:p>
        </p:txBody>
      </p:sp>
    </p:spTree>
    <p:extLst>
      <p:ext uri="{BB962C8B-B14F-4D97-AF65-F5344CB8AC3E}">
        <p14:creationId xmlns:p14="http://schemas.microsoft.com/office/powerpoint/2010/main" val="11753839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了解火災與爆炸之危險性以及危險物分類</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73</a:t>
            </a:fld>
            <a:endParaRPr lang="zh-TW" altLang="en-US" dirty="0"/>
          </a:p>
        </p:txBody>
      </p:sp>
    </p:spTree>
    <p:extLst>
      <p:ext uri="{BB962C8B-B14F-4D97-AF65-F5344CB8AC3E}">
        <p14:creationId xmlns:p14="http://schemas.microsoft.com/office/powerpoint/2010/main" val="25066593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了解火災與爆炸之成因</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74</a:t>
            </a:fld>
            <a:endParaRPr lang="zh-TW" altLang="en-US" dirty="0"/>
          </a:p>
        </p:txBody>
      </p:sp>
    </p:spTree>
    <p:extLst>
      <p:ext uri="{BB962C8B-B14F-4D97-AF65-F5344CB8AC3E}">
        <p14:creationId xmlns:p14="http://schemas.microsoft.com/office/powerpoint/2010/main" val="37421777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D568BD80-E30F-4948-BE6A-150A29941940}" type="slidenum">
              <a:rPr lang="zh-TW" altLang="en-US">
                <a:ea typeface="標楷體" panose="03000509000000000000" pitchFamily="65" charset="-120"/>
              </a:rPr>
              <a:pPr algn="r"/>
              <a:t>75</a:t>
            </a:fld>
            <a:endParaRPr lang="en-US" altLang="zh-TW" dirty="0">
              <a:ea typeface="標楷體" panose="03000509000000000000" pitchFamily="65" charset="-12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900" dirty="0"/>
              <a:t>20160325 </a:t>
            </a:r>
            <a:r>
              <a:rPr lang="zh-TW" altLang="en-US" sz="9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dirty="0"/>
              <a:t>了解火災三要素</a:t>
            </a:r>
            <a:endParaRPr lang="en-US" altLang="zh-TW" sz="9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900" dirty="0">
              <a:latin typeface="Tahoma" pitchFamily="34" charset="0"/>
            </a:endParaRPr>
          </a:p>
          <a:p>
            <a:pPr>
              <a:lnSpc>
                <a:spcPct val="110000"/>
              </a:lnSpc>
              <a:spcBef>
                <a:spcPct val="10000"/>
              </a:spcBef>
              <a:spcAft>
                <a:spcPct val="10000"/>
              </a:spcAft>
            </a:pPr>
            <a:r>
              <a:rPr lang="zh-TW" altLang="en-US" sz="900" dirty="0">
                <a:latin typeface="Tahoma" pitchFamily="34" charset="0"/>
              </a:rPr>
              <a:t>資料來源：</a:t>
            </a:r>
            <a:r>
              <a:rPr lang="en-US" altLang="zh-TW" sz="900" dirty="0">
                <a:latin typeface="Tahoma" pitchFamily="34" charset="0"/>
              </a:rPr>
              <a:t>http://www1.cpshs.hcc.edu.tw/information/lab/safe/new_page_14.htm</a:t>
            </a:r>
          </a:p>
          <a:p>
            <a:pPr>
              <a:lnSpc>
                <a:spcPct val="110000"/>
              </a:lnSpc>
              <a:spcBef>
                <a:spcPct val="10000"/>
              </a:spcBef>
              <a:spcAft>
                <a:spcPct val="10000"/>
              </a:spcAft>
            </a:pPr>
            <a:r>
              <a:rPr lang="en-US" altLang="zh-TW" sz="900" dirty="0">
                <a:latin typeface="Tahoma" pitchFamily="34" charset="0"/>
              </a:rPr>
              <a:t>http://210.59.2.4/ezcatfiles/cust/img/img/32/0018.pdf</a:t>
            </a:r>
          </a:p>
          <a:p>
            <a:pPr>
              <a:lnSpc>
                <a:spcPct val="110000"/>
              </a:lnSpc>
              <a:spcBef>
                <a:spcPct val="10000"/>
              </a:spcBef>
              <a:spcAft>
                <a:spcPct val="10000"/>
              </a:spcAft>
            </a:pPr>
            <a:r>
              <a:rPr lang="en-US" altLang="zh-TW" sz="900" dirty="0">
                <a:latin typeface="Tahoma" pitchFamily="34" charset="0"/>
              </a:rPr>
              <a:t>https://zh.wikipedia.org/wiki/%E7%81%AB%E4%B8%89%E8%A7%92</a:t>
            </a:r>
          </a:p>
        </p:txBody>
      </p:sp>
    </p:spTree>
    <p:extLst>
      <p:ext uri="{BB962C8B-B14F-4D97-AF65-F5344CB8AC3E}">
        <p14:creationId xmlns:p14="http://schemas.microsoft.com/office/powerpoint/2010/main" val="8255405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了解火災之種類與相對應可使用之滅火器</a:t>
            </a:r>
            <a:endParaRPr lang="en-US" altLang="zh-TW" sz="1200" dirty="0"/>
          </a:p>
          <a:p>
            <a:endParaRPr lang="en-US" altLang="zh-TW" dirty="0"/>
          </a:p>
          <a:p>
            <a:r>
              <a:rPr lang="en-US" altLang="zh-TW" dirty="0"/>
              <a:t>A</a:t>
            </a:r>
            <a:r>
              <a:rPr lang="zh-TW" altLang="en-US" dirty="0"/>
              <a:t>類火災</a:t>
            </a:r>
            <a:r>
              <a:rPr lang="en-US" altLang="zh-TW" dirty="0"/>
              <a:t>(</a:t>
            </a:r>
            <a:r>
              <a:rPr lang="zh-TW" altLang="en-US" dirty="0"/>
              <a:t>普通火災</a:t>
            </a:r>
            <a:r>
              <a:rPr lang="en-US" altLang="zh-TW" dirty="0"/>
              <a:t>)</a:t>
            </a:r>
          </a:p>
          <a:p>
            <a:r>
              <a:rPr lang="zh-TW" altLang="en-US" dirty="0"/>
              <a:t>普通可燃物如木製品、紙纖維、棉、布、合成脂樹脂、橡膠、塑膠等發生之火災。通常建築物之火災即屬此類。</a:t>
            </a:r>
            <a:endParaRPr lang="en-US" altLang="zh-TW" dirty="0"/>
          </a:p>
          <a:p>
            <a:r>
              <a:rPr lang="zh-TW" altLang="en-US" dirty="0"/>
              <a:t>可以藉水或含水溶液的冷卻作用使燃燒物溫度降低，以致達成滅火效果。</a:t>
            </a:r>
            <a:endParaRPr lang="en-US" altLang="zh-TW" dirty="0"/>
          </a:p>
          <a:p>
            <a:endParaRPr lang="en-US" altLang="zh-TW" dirty="0"/>
          </a:p>
          <a:p>
            <a:r>
              <a:rPr lang="en-US" altLang="zh-TW" dirty="0"/>
              <a:t>B</a:t>
            </a:r>
            <a:r>
              <a:rPr lang="zh-TW" altLang="en-US" dirty="0"/>
              <a:t>類火災</a:t>
            </a:r>
            <a:r>
              <a:rPr lang="en-US" altLang="zh-TW" dirty="0"/>
              <a:t>(</a:t>
            </a:r>
            <a:r>
              <a:rPr lang="zh-TW" altLang="en-US" dirty="0"/>
              <a:t>油類火災</a:t>
            </a:r>
            <a:r>
              <a:rPr lang="en-US" altLang="zh-TW" dirty="0"/>
              <a:t>)</a:t>
            </a:r>
          </a:p>
          <a:p>
            <a:r>
              <a:rPr lang="zh-TW" altLang="en-US" dirty="0"/>
              <a:t>可燃物液體如石油、或可燃性氣體如乙烷氣、乙炔氣、或可燃性油脂如塗料等發生之火災。</a:t>
            </a:r>
            <a:endParaRPr lang="en-US" altLang="zh-TW" dirty="0"/>
          </a:p>
          <a:p>
            <a:r>
              <a:rPr lang="zh-TW" altLang="en-US" dirty="0"/>
              <a:t>最有效的是以掩蓋法隔離氧氣，使之窒熄。此外如移開可燃物或降低溫度亦可以達到滅火效果。</a:t>
            </a:r>
            <a:endParaRPr lang="en-US" altLang="zh-TW" dirty="0"/>
          </a:p>
          <a:p>
            <a:endParaRPr lang="zh-TW" altLang="en-US" dirty="0"/>
          </a:p>
          <a:p>
            <a:r>
              <a:rPr lang="en-US" altLang="zh-TW" dirty="0"/>
              <a:t>C</a:t>
            </a:r>
            <a:r>
              <a:rPr lang="zh-TW" altLang="en-US" dirty="0"/>
              <a:t>類火災</a:t>
            </a:r>
            <a:r>
              <a:rPr lang="en-US" altLang="zh-TW" dirty="0"/>
              <a:t>(</a:t>
            </a:r>
            <a:r>
              <a:rPr lang="zh-TW" altLang="en-US" dirty="0"/>
              <a:t>電氣火災</a:t>
            </a:r>
            <a:r>
              <a:rPr lang="en-US" altLang="zh-TW" dirty="0"/>
              <a:t>)</a:t>
            </a:r>
          </a:p>
          <a:p>
            <a:r>
              <a:rPr lang="zh-TW" altLang="en-US" dirty="0"/>
              <a:t>涉及通電中之電氣設備，如電器、變壓器、電線、配電盤等引起之火災。</a:t>
            </a:r>
            <a:endParaRPr lang="en-US" altLang="zh-TW" dirty="0"/>
          </a:p>
          <a:p>
            <a:r>
              <a:rPr lang="zh-TW" altLang="en-US" dirty="0"/>
              <a:t>有時可用不導電的滅火劑控制火勢，但如能截斷電源再視情況依Ａ或Ｂ類火災處理，較為妥當。</a:t>
            </a:r>
            <a:endParaRPr lang="en-US" altLang="zh-TW" dirty="0"/>
          </a:p>
          <a:p>
            <a:endParaRPr lang="zh-TW" altLang="en-US" dirty="0"/>
          </a:p>
          <a:p>
            <a:r>
              <a:rPr lang="en-US" altLang="zh-TW" dirty="0"/>
              <a:t>D</a:t>
            </a:r>
            <a:r>
              <a:rPr lang="zh-TW" altLang="en-US" dirty="0"/>
              <a:t>類火災</a:t>
            </a:r>
            <a:r>
              <a:rPr lang="en-US" altLang="zh-TW" dirty="0"/>
              <a:t>(</a:t>
            </a:r>
            <a:r>
              <a:rPr lang="zh-TW" altLang="en-US" dirty="0"/>
              <a:t>化學火災</a:t>
            </a:r>
            <a:r>
              <a:rPr lang="zh-TW" altLang="en-US" dirty="0">
                <a:latin typeface="標楷體" panose="03000509000000000000" pitchFamily="65" charset="-120"/>
              </a:rPr>
              <a:t>、特殊火災、或</a:t>
            </a:r>
            <a:r>
              <a:rPr lang="zh-TW" altLang="en-US" dirty="0"/>
              <a:t>金屬火災</a:t>
            </a:r>
            <a:r>
              <a:rPr lang="en-US" altLang="zh-TW" dirty="0"/>
              <a:t>)</a:t>
            </a:r>
          </a:p>
          <a:p>
            <a:r>
              <a:rPr lang="zh-TW" altLang="en-US" dirty="0"/>
              <a:t>例如活性金屬如鎂、鉀、鋰、鋯、鈦等或其他禁水性物質燃燒引起之火災。</a:t>
            </a:r>
            <a:endParaRPr lang="en-US" altLang="zh-TW" dirty="0"/>
          </a:p>
          <a:p>
            <a:r>
              <a:rPr lang="zh-TW" altLang="en-US" dirty="0"/>
              <a:t>這些物質燃燒時溫度甚高，只有分別控制這些可燃金屬或禁水性物質的特定滅火劑能有效滅火。</a:t>
            </a:r>
            <a:r>
              <a:rPr lang="en-US" altLang="zh-TW" dirty="0"/>
              <a:t>(</a:t>
            </a:r>
            <a:r>
              <a:rPr lang="zh-TW" altLang="en-US" dirty="0"/>
              <a:t>通常滅火器上會標明適用滅火範圍。</a:t>
            </a:r>
            <a:r>
              <a:rPr lang="en-US" altLang="zh-TW" dirty="0"/>
              <a:t>)</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76</a:t>
            </a:fld>
            <a:endParaRPr lang="zh-TW" altLang="en-US" dirty="0"/>
          </a:p>
        </p:txBody>
      </p:sp>
    </p:spTree>
    <p:extLst>
      <p:ext uri="{BB962C8B-B14F-4D97-AF65-F5344CB8AC3E}">
        <p14:creationId xmlns:p14="http://schemas.microsoft.com/office/powerpoint/2010/main" val="16806624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了解火災之種類與相對應可使用之滅火器</a:t>
            </a:r>
            <a:endParaRPr lang="en-US" altLang="zh-TW" sz="1200" dirty="0"/>
          </a:p>
          <a:p>
            <a:endParaRPr lang="en-US" altLang="zh-TW" dirty="0"/>
          </a:p>
          <a:p>
            <a:r>
              <a:rPr lang="en-US" altLang="zh-TW" dirty="0"/>
              <a:t>A</a:t>
            </a:r>
            <a:r>
              <a:rPr lang="zh-TW" altLang="en-US" dirty="0"/>
              <a:t>類火災</a:t>
            </a:r>
            <a:r>
              <a:rPr lang="en-US" altLang="zh-TW" dirty="0"/>
              <a:t>(</a:t>
            </a:r>
            <a:r>
              <a:rPr lang="zh-TW" altLang="en-US" dirty="0"/>
              <a:t>普通火災</a:t>
            </a:r>
            <a:r>
              <a:rPr lang="en-US" altLang="zh-TW" dirty="0"/>
              <a:t>)</a:t>
            </a:r>
          </a:p>
          <a:p>
            <a:r>
              <a:rPr lang="zh-TW" altLang="en-US" dirty="0"/>
              <a:t>普通可燃物如木製品、紙纖維、棉、布、合成脂樹脂、橡膠、塑膠等發生之火災。通常建築物之火災即屬此類。</a:t>
            </a:r>
            <a:endParaRPr lang="en-US" altLang="zh-TW" dirty="0"/>
          </a:p>
          <a:p>
            <a:r>
              <a:rPr lang="zh-TW" altLang="en-US" dirty="0"/>
              <a:t>可以藉水或含水溶液的冷卻作用使燃燒物溫度降低，以致達成滅火效果。</a:t>
            </a:r>
            <a:endParaRPr lang="en-US" altLang="zh-TW" dirty="0"/>
          </a:p>
          <a:p>
            <a:endParaRPr lang="en-US" altLang="zh-TW" dirty="0"/>
          </a:p>
          <a:p>
            <a:r>
              <a:rPr lang="en-US" altLang="zh-TW" dirty="0"/>
              <a:t>B</a:t>
            </a:r>
            <a:r>
              <a:rPr lang="zh-TW" altLang="en-US" dirty="0"/>
              <a:t>類火災</a:t>
            </a:r>
            <a:r>
              <a:rPr lang="en-US" altLang="zh-TW" dirty="0"/>
              <a:t>(</a:t>
            </a:r>
            <a:r>
              <a:rPr lang="zh-TW" altLang="en-US" dirty="0"/>
              <a:t>油類火災</a:t>
            </a:r>
            <a:r>
              <a:rPr lang="en-US" altLang="zh-TW" dirty="0"/>
              <a:t>)</a:t>
            </a:r>
          </a:p>
          <a:p>
            <a:r>
              <a:rPr lang="zh-TW" altLang="en-US" dirty="0"/>
              <a:t>可燃物液體如石油、或可燃性氣體如乙烷氣、乙炔氣、或可燃性油脂如塗料等發生之火災。</a:t>
            </a:r>
            <a:endParaRPr lang="en-US" altLang="zh-TW" dirty="0"/>
          </a:p>
          <a:p>
            <a:r>
              <a:rPr lang="zh-TW" altLang="en-US" dirty="0"/>
              <a:t>最有效的是以掩蓋法隔離氧氣，使之窒熄。此外如移開可燃物或降低溫度亦可以達到滅火效果。</a:t>
            </a:r>
            <a:endParaRPr lang="en-US" altLang="zh-TW" dirty="0"/>
          </a:p>
          <a:p>
            <a:endParaRPr lang="zh-TW" altLang="en-US" dirty="0"/>
          </a:p>
          <a:p>
            <a:r>
              <a:rPr lang="en-US" altLang="zh-TW" dirty="0"/>
              <a:t>C</a:t>
            </a:r>
            <a:r>
              <a:rPr lang="zh-TW" altLang="en-US" dirty="0"/>
              <a:t>類火災</a:t>
            </a:r>
            <a:r>
              <a:rPr lang="en-US" altLang="zh-TW" dirty="0"/>
              <a:t>(</a:t>
            </a:r>
            <a:r>
              <a:rPr lang="zh-TW" altLang="en-US" dirty="0"/>
              <a:t>電氣火災</a:t>
            </a:r>
            <a:r>
              <a:rPr lang="en-US" altLang="zh-TW" dirty="0"/>
              <a:t>)</a:t>
            </a:r>
          </a:p>
          <a:p>
            <a:r>
              <a:rPr lang="zh-TW" altLang="en-US" dirty="0"/>
              <a:t>涉及通電中之電氣設備，如電器、變壓器、電線、配電盤等引起之火災。</a:t>
            </a:r>
            <a:endParaRPr lang="en-US" altLang="zh-TW" dirty="0"/>
          </a:p>
          <a:p>
            <a:r>
              <a:rPr lang="zh-TW" altLang="en-US" dirty="0"/>
              <a:t>有時可用不導電的滅火劑控制火勢，但如能截斷電源再視情況依Ａ或Ｂ類火災處理，較為妥當。</a:t>
            </a:r>
            <a:endParaRPr lang="en-US" altLang="zh-TW" dirty="0"/>
          </a:p>
          <a:p>
            <a:endParaRPr lang="zh-TW" altLang="en-US" dirty="0"/>
          </a:p>
          <a:p>
            <a:r>
              <a:rPr lang="en-US" altLang="zh-TW" dirty="0"/>
              <a:t>D</a:t>
            </a:r>
            <a:r>
              <a:rPr lang="zh-TW" altLang="en-US" dirty="0"/>
              <a:t>類火災</a:t>
            </a:r>
            <a:r>
              <a:rPr lang="en-US" altLang="zh-TW" dirty="0"/>
              <a:t>(</a:t>
            </a:r>
            <a:r>
              <a:rPr lang="zh-TW" altLang="en-US" dirty="0"/>
              <a:t>化學火災</a:t>
            </a:r>
            <a:r>
              <a:rPr lang="zh-TW" altLang="en-US" dirty="0">
                <a:latin typeface="標楷體" panose="03000509000000000000" pitchFamily="65" charset="-120"/>
              </a:rPr>
              <a:t>、特殊火災、或</a:t>
            </a:r>
            <a:r>
              <a:rPr lang="zh-TW" altLang="en-US" dirty="0"/>
              <a:t>金屬火災</a:t>
            </a:r>
            <a:r>
              <a:rPr lang="en-US" altLang="zh-TW" dirty="0"/>
              <a:t>)</a:t>
            </a:r>
          </a:p>
          <a:p>
            <a:r>
              <a:rPr lang="zh-TW" altLang="en-US" dirty="0"/>
              <a:t>例如活性金屬如鎂、鉀、鋰、鋯、鈦等或其他禁水性物質燃燒引起之火災。</a:t>
            </a:r>
            <a:endParaRPr lang="en-US" altLang="zh-TW" dirty="0"/>
          </a:p>
          <a:p>
            <a:r>
              <a:rPr lang="zh-TW" altLang="en-US" dirty="0"/>
              <a:t>這些物質燃燒時溫度甚高，只有分別控制這些可燃金屬或禁水性物質的特定滅火劑能有效滅火。</a:t>
            </a:r>
            <a:r>
              <a:rPr lang="en-US" altLang="zh-TW" dirty="0"/>
              <a:t>(</a:t>
            </a:r>
            <a:r>
              <a:rPr lang="zh-TW" altLang="en-US" dirty="0"/>
              <a:t>通常滅火器上會標明適用滅火範圍。</a:t>
            </a:r>
            <a:r>
              <a:rPr lang="en-US" altLang="zh-TW" dirty="0"/>
              <a:t>)</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77</a:t>
            </a:fld>
            <a:endParaRPr lang="zh-TW" altLang="en-US" dirty="0"/>
          </a:p>
        </p:txBody>
      </p:sp>
    </p:spTree>
    <p:extLst>
      <p:ext uri="{BB962C8B-B14F-4D97-AF65-F5344CB8AC3E}">
        <p14:creationId xmlns:p14="http://schemas.microsoft.com/office/powerpoint/2010/main" val="10562879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了解爆炸之種類</a:t>
            </a:r>
            <a:endParaRPr lang="en-US" altLang="zh-TW" sz="1200" dirty="0"/>
          </a:p>
          <a:p>
            <a:endParaRPr lang="en-US" altLang="zh-TW" dirty="0"/>
          </a:p>
          <a:p>
            <a:r>
              <a:rPr lang="zh-TW" altLang="en-US" dirty="0"/>
              <a:t>物理性爆炸 </a:t>
            </a:r>
          </a:p>
          <a:p>
            <a:r>
              <a:rPr lang="zh-TW" altLang="en-US" dirty="0"/>
              <a:t>物理性爆炸特徵為爆炸現場通常無燃燒痕跡，並且傷者衣服無大面積燃燒痕跡。 </a:t>
            </a:r>
          </a:p>
          <a:p>
            <a:r>
              <a:rPr lang="zh-TW" altLang="en-US" dirty="0"/>
              <a:t>輪胎爆炸、電線過負載爆炸、火山爆炸、水蒸氣爆炸、突沸</a:t>
            </a:r>
            <a:r>
              <a:rPr lang="en-US" altLang="zh-TW" dirty="0"/>
              <a:t>(</a:t>
            </a:r>
            <a:r>
              <a:rPr lang="zh-TW" altLang="en-US" dirty="0"/>
              <a:t>沸騰液體膨脹蒸氣爆炸</a:t>
            </a:r>
            <a:r>
              <a:rPr lang="en-US" altLang="zh-TW" dirty="0"/>
              <a:t>)</a:t>
            </a:r>
          </a:p>
          <a:p>
            <a:r>
              <a:rPr lang="zh-TW" altLang="en-US" dirty="0"/>
              <a:t>儲槽實施氣體耐壓試驗失敗所發生之爆炸等，皆屬於物理性爆炸。 </a:t>
            </a:r>
            <a:br>
              <a:rPr lang="zh-TW" altLang="en-US" dirty="0"/>
            </a:br>
            <a:endParaRPr lang="zh-TW" altLang="en-US" dirty="0"/>
          </a:p>
          <a:p>
            <a:r>
              <a:rPr lang="zh-TW" altLang="en-US" dirty="0"/>
              <a:t>化學性爆炸 </a:t>
            </a:r>
          </a:p>
          <a:p>
            <a:r>
              <a:rPr lang="zh-TW" altLang="en-US" dirty="0"/>
              <a:t>化學性爆炸特徵為爆炸現場有燃燒之痕跡，且傷者皮膚可能出現大面積灼傷</a:t>
            </a:r>
            <a:r>
              <a:rPr lang="zh-TW" altLang="en-US" dirty="0">
                <a:latin typeface="標楷體" panose="03000509000000000000" pitchFamily="65" charset="-120"/>
              </a:rPr>
              <a:t>；</a:t>
            </a:r>
            <a:r>
              <a:rPr lang="zh-TW" altLang="en-US" dirty="0"/>
              <a:t>這是因為燃燒之化學物質爆炸時燃燒波會於現場人員四周展開，導致大面積皮膚表面灼傷。 </a:t>
            </a:r>
          </a:p>
          <a:p>
            <a:br>
              <a:rPr lang="zh-TW" altLang="en-US" dirty="0"/>
            </a:br>
            <a:r>
              <a:rPr lang="zh-TW" altLang="en-US" dirty="0"/>
              <a:t>氣體爆炸、霧滴爆炸、粉塵爆炸、分解爆炸、聚合爆炸、反應性失控爆炸、可燃性蒸氣爆炸。 </a:t>
            </a:r>
            <a:endParaRPr lang="en-US" altLang="zh-TW" dirty="0"/>
          </a:p>
          <a:p>
            <a:endParaRPr lang="en-US" altLang="zh-TW" dirty="0"/>
          </a:p>
          <a:p>
            <a:r>
              <a:rPr lang="zh-TW" altLang="en-US" dirty="0"/>
              <a:t>物理化學性爆炸 </a:t>
            </a:r>
          </a:p>
          <a:p>
            <a:r>
              <a:rPr lang="zh-TW" altLang="en-US" dirty="0"/>
              <a:t>物理化學性爆炸是同時或依序發生物理及化學性爆炸。</a:t>
            </a:r>
          </a:p>
          <a:p>
            <a:r>
              <a:rPr lang="zh-TW" altLang="en-US" dirty="0"/>
              <a:t>例如：液化氣體因某種因素造成壓力低於其臨界壓力或溫度升高至其臨界溫度以上時，由於無法維持液體狀態而急速蒸發</a:t>
            </a:r>
            <a:r>
              <a:rPr lang="zh-TW" altLang="en-US" dirty="0">
                <a:latin typeface="標楷體" panose="03000509000000000000" pitchFamily="65" charset="-120"/>
              </a:rPr>
              <a:t>，</a:t>
            </a:r>
            <a:r>
              <a:rPr lang="zh-TW" altLang="en-US" dirty="0"/>
              <a:t>體積膨脹造成沸騰液體膨脹蒸氣爆炸</a:t>
            </a:r>
            <a:r>
              <a:rPr lang="en-US" altLang="zh-TW" dirty="0"/>
              <a:t>(</a:t>
            </a:r>
            <a:r>
              <a:rPr lang="en-US" altLang="zh-TW" sz="1200" dirty="0"/>
              <a:t>boiling liquid expanding vapor explosion, </a:t>
            </a:r>
            <a:r>
              <a:rPr lang="en-US" altLang="zh-TW" dirty="0"/>
              <a:t>BLEVE) </a:t>
            </a:r>
            <a:r>
              <a:rPr lang="zh-TW" altLang="en-US" dirty="0">
                <a:latin typeface="標楷體" panose="03000509000000000000" pitchFamily="65" charset="-120"/>
              </a:rPr>
              <a:t>；此部份屬於</a:t>
            </a:r>
            <a:r>
              <a:rPr lang="zh-TW" altLang="en-US" dirty="0"/>
              <a:t>物理性爆炸</a:t>
            </a:r>
            <a:r>
              <a:rPr lang="zh-TW" altLang="en-US" dirty="0">
                <a:latin typeface="標楷體" panose="03000509000000000000" pitchFamily="65" charset="-120"/>
              </a:rPr>
              <a:t>。</a:t>
            </a:r>
            <a:r>
              <a:rPr lang="zh-TW" altLang="en-US" dirty="0"/>
              <a:t>如果此種蒸氣屬於可燃，接觸外部之著火源後，又會發生開放空間之蒸氣雲爆炸</a:t>
            </a:r>
            <a:r>
              <a:rPr lang="en-US" altLang="zh-TW" dirty="0"/>
              <a:t>(unconfined vapor</a:t>
            </a:r>
            <a:r>
              <a:rPr lang="en-US" altLang="zh-TW" baseline="0" dirty="0"/>
              <a:t> cloud explosion, </a:t>
            </a:r>
            <a:r>
              <a:rPr lang="en-US" altLang="zh-TW" dirty="0"/>
              <a:t>UVCE)</a:t>
            </a:r>
            <a:r>
              <a:rPr lang="zh-TW" altLang="en-US" dirty="0"/>
              <a:t>，形成火球，這是化學性爆炸部分</a:t>
            </a:r>
            <a:r>
              <a:rPr lang="zh-TW" altLang="en-US" dirty="0">
                <a:latin typeface="標楷體" panose="03000509000000000000" pitchFamily="65" charset="-120"/>
              </a:rPr>
              <a:t>。上述兩種型態的爆炸</a:t>
            </a:r>
            <a:r>
              <a:rPr lang="zh-TW" altLang="en-US" dirty="0"/>
              <a:t>接續發生，因此稱之為物理化學性爆炸。 </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78</a:t>
            </a:fld>
            <a:endParaRPr lang="zh-TW" altLang="en-US" dirty="0"/>
          </a:p>
        </p:txBody>
      </p:sp>
    </p:spTree>
    <p:extLst>
      <p:ext uri="{BB962C8B-B14F-4D97-AF65-F5344CB8AC3E}">
        <p14:creationId xmlns:p14="http://schemas.microsoft.com/office/powerpoint/2010/main" val="36295306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了解危險物之分類</a:t>
            </a:r>
            <a:endParaRPr lang="en-US" altLang="zh-TW" sz="1200"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79</a:t>
            </a:fld>
            <a:endParaRPr lang="zh-TW" altLang="en-US" dirty="0"/>
          </a:p>
        </p:txBody>
      </p:sp>
    </p:spTree>
    <p:extLst>
      <p:ext uri="{BB962C8B-B14F-4D97-AF65-F5344CB8AC3E}">
        <p14:creationId xmlns:p14="http://schemas.microsoft.com/office/powerpoint/2010/main" val="29690650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了解危險物之分類</a:t>
            </a:r>
            <a:endParaRPr lang="en-US" altLang="zh-TW" sz="1200"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80</a:t>
            </a:fld>
            <a:endParaRPr lang="zh-TW" altLang="en-US" dirty="0"/>
          </a:p>
        </p:txBody>
      </p:sp>
    </p:spTree>
    <p:extLst>
      <p:ext uri="{BB962C8B-B14F-4D97-AF65-F5344CB8AC3E}">
        <p14:creationId xmlns:p14="http://schemas.microsoft.com/office/powerpoint/2010/main" val="2738062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a:t>
            </a:r>
            <a:r>
              <a:rPr lang="zh-TW" altLang="en-US" dirty="0">
                <a:latin typeface="Times New Roman" panose="02020603050405020304" pitchFamily="18" charset="0"/>
                <a:cs typeface="Times New Roman" panose="02020603050405020304" pitchFamily="18" charset="0"/>
              </a:rPr>
              <a:t>火災與爆炸之危險性與危害</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氧氣耗盡</a:t>
            </a:r>
            <a:r>
              <a:rPr lang="en-US" altLang="zh-TW" dirty="0">
                <a:latin typeface="Times New Roman" panose="02020603050405020304" pitchFamily="18" charset="0"/>
                <a:cs typeface="Times New Roman" panose="02020603050405020304" pitchFamily="18" charset="0"/>
              </a:rPr>
              <a:t>(Oxygen depletion)</a:t>
            </a:r>
          </a:p>
          <a:p>
            <a:r>
              <a:rPr lang="zh-TW" altLang="en-US" dirty="0">
                <a:latin typeface="Times New Roman" panose="02020603050405020304" pitchFamily="18" charset="0"/>
                <a:cs typeface="Times New Roman" panose="02020603050405020304" pitchFamily="18" charset="0"/>
              </a:rPr>
              <a:t>火焰燃燒時會耗掉氧氣，當空氣中氧氣濃度小於</a:t>
            </a:r>
            <a:r>
              <a:rPr lang="en-US" altLang="zh-TW" dirty="0">
                <a:latin typeface="Times New Roman" panose="02020603050405020304" pitchFamily="18" charset="0"/>
                <a:cs typeface="Times New Roman" panose="02020603050405020304" pitchFamily="18" charset="0"/>
              </a:rPr>
              <a:t>17%</a:t>
            </a:r>
            <a:r>
              <a:rPr lang="zh-TW" altLang="en-US" dirty="0">
                <a:latin typeface="Times New Roman" panose="02020603050405020304" pitchFamily="18" charset="0"/>
                <a:cs typeface="Times New Roman" panose="02020603050405020304" pitchFamily="18" charset="0"/>
              </a:rPr>
              <a:t>時產生缺氧症狀出現。</a:t>
            </a:r>
          </a:p>
          <a:p>
            <a:r>
              <a:rPr lang="en-US" altLang="zh-TW" dirty="0">
                <a:latin typeface="Times New Roman" panose="02020603050405020304" pitchFamily="18" charset="0"/>
                <a:cs typeface="Times New Roman" panose="02020603050405020304" pitchFamily="18" charset="0"/>
              </a:rPr>
              <a:t>6-8%</a:t>
            </a:r>
            <a:r>
              <a:rPr lang="zh-TW" altLang="en-US" dirty="0">
                <a:latin typeface="Times New Roman" panose="02020603050405020304" pitchFamily="18" charset="0"/>
                <a:cs typeface="Times New Roman" panose="02020603050405020304" pitchFamily="18" charset="0"/>
              </a:rPr>
              <a:t>：呼吸停止，在</a:t>
            </a:r>
            <a:r>
              <a:rPr lang="en-US" altLang="zh-TW" dirty="0">
                <a:latin typeface="Times New Roman" panose="02020603050405020304" pitchFamily="18" charset="0"/>
                <a:cs typeface="Times New Roman" panose="02020603050405020304" pitchFamily="18" charset="0"/>
              </a:rPr>
              <a:t>6~8</a:t>
            </a:r>
            <a:r>
              <a:rPr lang="zh-TW" altLang="en-US" dirty="0">
                <a:latin typeface="Times New Roman" panose="02020603050405020304" pitchFamily="18" charset="0"/>
                <a:cs typeface="Times New Roman" panose="02020603050405020304" pitchFamily="18" charset="0"/>
              </a:rPr>
              <a:t>分鐘內發生窒息 </a:t>
            </a:r>
            <a:r>
              <a:rPr lang="en-US" altLang="zh-TW" dirty="0">
                <a:latin typeface="Times New Roman" panose="02020603050405020304" pitchFamily="18" charset="0"/>
                <a:cs typeface="Times New Roman" panose="02020603050405020304" pitchFamily="18" charset="0"/>
              </a:rPr>
              <a:t>(Asphyxiation)</a:t>
            </a:r>
            <a:r>
              <a:rPr lang="zh-TW" altLang="en-US" dirty="0">
                <a:latin typeface="Times New Roman" panose="02020603050405020304" pitchFamily="18" charset="0"/>
                <a:cs typeface="Times New Roman" panose="02020603050405020304" pitchFamily="18" charset="0"/>
              </a:rPr>
              <a:t>死亡。</a:t>
            </a:r>
            <a:endParaRPr lang="en-US"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毒性氣體</a:t>
            </a:r>
            <a:r>
              <a:rPr lang="en-US" altLang="zh-TW" dirty="0">
                <a:latin typeface="Times New Roman" panose="02020603050405020304" pitchFamily="18" charset="0"/>
                <a:cs typeface="Times New Roman" panose="02020603050405020304" pitchFamily="18" charset="0"/>
              </a:rPr>
              <a:t>(Toxic gases)</a:t>
            </a:r>
          </a:p>
          <a:p>
            <a:r>
              <a:rPr lang="zh-TW" altLang="en-US" dirty="0">
                <a:latin typeface="Times New Roman" panose="02020603050405020304" pitchFamily="18" charset="0"/>
                <a:cs typeface="Times New Roman" panose="02020603050405020304" pitchFamily="18" charset="0"/>
              </a:rPr>
              <a:t>火災發生時</a:t>
            </a:r>
            <a:r>
              <a:rPr lang="zh-TW" altLang="en-US" dirty="0">
                <a:latin typeface="標楷體" panose="03000509000000000000" pitchFamily="65" charset="-120"/>
                <a:cs typeface="Times New Roman" panose="02020603050405020304" pitchFamily="18" charset="0"/>
              </a:rPr>
              <a:t>，若</a:t>
            </a:r>
            <a:r>
              <a:rPr lang="zh-TW" altLang="en-US" dirty="0">
                <a:latin typeface="Times New Roman" panose="02020603050405020304" pitchFamily="18" charset="0"/>
                <a:cs typeface="Times New Roman" panose="02020603050405020304" pitchFamily="18" charset="0"/>
              </a:rPr>
              <a:t>火災現場具有裝潢或放置化學物</a:t>
            </a:r>
            <a:r>
              <a:rPr lang="zh-TW" altLang="en-US" dirty="0">
                <a:latin typeface="標楷體" panose="03000509000000000000" pitchFamily="65" charset="-120"/>
                <a:cs typeface="Times New Roman" panose="02020603050405020304" pitchFamily="18" charset="0"/>
              </a:rPr>
              <a:t>，可能在高溫狀態下造成</a:t>
            </a:r>
            <a:r>
              <a:rPr lang="zh-TW" altLang="en-US" dirty="0">
                <a:latin typeface="Times New Roman" panose="02020603050405020304" pitchFamily="18" charset="0"/>
                <a:cs typeface="Times New Roman" panose="02020603050405020304" pitchFamily="18" charset="0"/>
              </a:rPr>
              <a:t>空氣中出現源自是類物質之毒性氣體。</a:t>
            </a:r>
            <a:endParaRPr lang="en-US" altLang="zh-TW" dirty="0">
              <a:latin typeface="Times New Roman" panose="02020603050405020304" pitchFamily="18" charset="0"/>
              <a:cs typeface="Times New Roman" panose="02020603050405020304" pitchFamily="18" charset="0"/>
            </a:endParaRPr>
          </a:p>
          <a:p>
            <a:r>
              <a:rPr lang="zh-TW" altLang="en-US" dirty="0"/>
              <a:t>二氧化碳</a:t>
            </a:r>
            <a:r>
              <a:rPr lang="en-US" altLang="zh-TW" dirty="0"/>
              <a:t>(CO</a:t>
            </a:r>
            <a:r>
              <a:rPr lang="en-US" altLang="zh-TW" baseline="-25000" dirty="0"/>
              <a:t>2)</a:t>
            </a:r>
            <a:r>
              <a:rPr lang="zh-TW" altLang="en-US" dirty="0"/>
              <a:t> ：其立即危害生命或健康的濃度值</a:t>
            </a:r>
            <a:r>
              <a:rPr lang="en-US" altLang="zh-TW" dirty="0"/>
              <a:t>(IDLH)</a:t>
            </a:r>
            <a:r>
              <a:rPr lang="zh-TW" altLang="en-US" dirty="0"/>
              <a:t>為</a:t>
            </a:r>
            <a:r>
              <a:rPr lang="en-US" altLang="zh-TW" dirty="0"/>
              <a:t>4%</a:t>
            </a:r>
            <a:r>
              <a:rPr lang="zh-TW" altLang="en-US" dirty="0"/>
              <a:t>，如濃度到達</a:t>
            </a:r>
            <a:r>
              <a:rPr lang="en-US" altLang="zh-TW" dirty="0"/>
              <a:t>7.5%</a:t>
            </a:r>
            <a:r>
              <a:rPr lang="zh-TW" altLang="en-US" dirty="0"/>
              <a:t>，會造成心跳增加、頭痛、頭暈、流汗、躁動、失去方向感、視覺扭曲等；濃度超過</a:t>
            </a:r>
            <a:r>
              <a:rPr lang="en-US" altLang="zh-TW" dirty="0"/>
              <a:t>10%</a:t>
            </a:r>
            <a:r>
              <a:rPr lang="zh-TW" altLang="en-US" dirty="0"/>
              <a:t>，造成呼吸困難、聽力喪失、噁心、嘔吐、窒息、流汗、樹分鐘後精神恍惚，</a:t>
            </a:r>
            <a:r>
              <a:rPr lang="en-US" altLang="zh-TW" dirty="0"/>
              <a:t>15</a:t>
            </a:r>
            <a:r>
              <a:rPr lang="zh-TW" altLang="en-US" dirty="0"/>
              <a:t>分鐘內失去知覺；濃度超過</a:t>
            </a:r>
            <a:r>
              <a:rPr lang="en-US" altLang="zh-TW" dirty="0"/>
              <a:t>30%</a:t>
            </a:r>
            <a:r>
              <a:rPr lang="zh-TW" altLang="en-US" dirty="0"/>
              <a:t>，則會造成迅速失去知覺、痙攣。</a:t>
            </a:r>
            <a:endParaRPr lang="en-US" altLang="zh-TW" dirty="0"/>
          </a:p>
          <a:p>
            <a:r>
              <a:rPr lang="zh-TW" altLang="en-US" dirty="0">
                <a:latin typeface="Times New Roman" panose="02020603050405020304" pitchFamily="18" charset="0"/>
                <a:cs typeface="Times New Roman" panose="02020603050405020304" pitchFamily="18" charset="0"/>
              </a:rPr>
              <a:t>資料來源：</a:t>
            </a:r>
            <a:r>
              <a:rPr lang="en-US" altLang="zh-TW" dirty="0">
                <a:latin typeface="Times New Roman" panose="02020603050405020304" pitchFamily="18" charset="0"/>
                <a:cs typeface="Times New Roman" panose="02020603050405020304" pitchFamily="18" charset="0"/>
              </a:rPr>
              <a:t>http://www.homewell.tw/classroom/evn-class/e01-07.htm</a:t>
            </a:r>
          </a:p>
          <a:p>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煙</a:t>
            </a:r>
            <a:r>
              <a:rPr lang="en-US" altLang="zh-TW" dirty="0">
                <a:latin typeface="Times New Roman" panose="02020603050405020304" pitchFamily="18" charset="0"/>
                <a:cs typeface="Times New Roman" panose="02020603050405020304" pitchFamily="18" charset="0"/>
              </a:rPr>
              <a:t>(Smoke)</a:t>
            </a:r>
          </a:p>
          <a:p>
            <a:r>
              <a:rPr lang="zh-TW" altLang="en-US" dirty="0">
                <a:latin typeface="Times New Roman" panose="02020603050405020304" pitchFamily="18" charset="0"/>
                <a:cs typeface="Times New Roman" panose="02020603050405020304" pitchFamily="18" charset="0"/>
              </a:rPr>
              <a:t>煙往往比溫度更早達到令人難以忍受程度。煙霧能降低能見度</a:t>
            </a:r>
            <a:r>
              <a:rPr lang="zh-TW" altLang="en-US" dirty="0">
                <a:latin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進而影響逃生</a:t>
            </a:r>
            <a:r>
              <a:rPr lang="zh-TW" altLang="en-US" dirty="0">
                <a:latin typeface="標楷體" panose="03000509000000000000" pitchFamily="65" charset="-120"/>
                <a:cs typeface="Times New Roman" panose="02020603050405020304" pitchFamily="18" charset="0"/>
              </a:rPr>
              <a:t>，並引起</a:t>
            </a:r>
            <a:r>
              <a:rPr lang="zh-TW" altLang="en-US" dirty="0">
                <a:latin typeface="Times New Roman" panose="02020603050405020304" pitchFamily="18" charset="0"/>
                <a:cs typeface="Times New Roman" panose="02020603050405020304" pitchFamily="18" charset="0"/>
              </a:rPr>
              <a:t>皮膚與呼吸道灼傷。</a:t>
            </a:r>
            <a:endParaRPr lang="en-US"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火焰</a:t>
            </a:r>
            <a:r>
              <a:rPr lang="en-US" altLang="zh-TW" dirty="0">
                <a:latin typeface="Times New Roman" panose="02020603050405020304" pitchFamily="18" charset="0"/>
                <a:cs typeface="Times New Roman" panose="02020603050405020304" pitchFamily="18" charset="0"/>
              </a:rPr>
              <a:t>(Flame)</a:t>
            </a:r>
            <a:r>
              <a:rPr lang="zh-TW" altLang="en-US" dirty="0">
                <a:latin typeface="Times New Roman" panose="02020603050405020304" pitchFamily="18" charset="0"/>
                <a:cs typeface="Times New Roman" panose="02020603050405020304" pitchFamily="18" charset="0"/>
              </a:rPr>
              <a:t>與熱</a:t>
            </a:r>
            <a:r>
              <a:rPr lang="en-US" altLang="zh-TW" dirty="0">
                <a:latin typeface="Times New Roman" panose="02020603050405020304" pitchFamily="18" charset="0"/>
                <a:cs typeface="Times New Roman" panose="02020603050405020304" pitchFamily="18" charset="0"/>
              </a:rPr>
              <a:t>(Heat)</a:t>
            </a:r>
          </a:p>
          <a:p>
            <a:r>
              <a:rPr lang="zh-TW" altLang="en-US" dirty="0">
                <a:latin typeface="Times New Roman" panose="02020603050405020304" pitchFamily="18" charset="0"/>
                <a:cs typeface="Times New Roman" panose="02020603050405020304" pitchFamily="18" charset="0"/>
              </a:rPr>
              <a:t>火焰直接接觸及輻射熱均可引起燒傷。皮膚若維持在溫度</a:t>
            </a:r>
            <a:r>
              <a:rPr lang="en-US" altLang="zh-TW" dirty="0">
                <a:latin typeface="Times New Roman" panose="02020603050405020304" pitchFamily="18" charset="0"/>
                <a:cs typeface="Times New Roman" panose="02020603050405020304" pitchFamily="18" charset="0"/>
              </a:rPr>
              <a:t>66℃</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(150℉)</a:t>
            </a:r>
            <a:r>
              <a:rPr lang="zh-TW" altLang="en-US" dirty="0">
                <a:latin typeface="Times New Roman" panose="02020603050405020304" pitchFamily="18" charset="0"/>
                <a:cs typeface="Times New Roman" panose="02020603050405020304" pitchFamily="18" charset="0"/>
              </a:rPr>
              <a:t>以上或受到輻射熱 </a:t>
            </a:r>
            <a:r>
              <a:rPr lang="en-US" altLang="zh-TW" dirty="0">
                <a:latin typeface="Times New Roman" panose="02020603050405020304" pitchFamily="18" charset="0"/>
                <a:cs typeface="Times New Roman" panose="02020603050405020304" pitchFamily="18" charset="0"/>
              </a:rPr>
              <a:t>3 W/cm</a:t>
            </a:r>
            <a:r>
              <a:rPr lang="en-US" altLang="zh-TW" baseline="30000"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以上，僅須</a:t>
            </a:r>
            <a:r>
              <a:rPr lang="en-US" altLang="zh-TW" dirty="0">
                <a:latin typeface="Times New Roman" panose="02020603050405020304" pitchFamily="18" charset="0"/>
                <a:cs typeface="Times New Roman" panose="02020603050405020304" pitchFamily="18" charset="0"/>
              </a:rPr>
              <a:t>1</a:t>
            </a:r>
            <a:r>
              <a:rPr lang="zh-TW" altLang="en-US" dirty="0">
                <a:latin typeface="Times New Roman" panose="02020603050405020304" pitchFamily="18" charset="0"/>
                <a:cs typeface="Times New Roman" panose="02020603050405020304" pitchFamily="18" charset="0"/>
              </a:rPr>
              <a:t>秒即可造成燒傷。</a:t>
            </a: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高熱</a:t>
            </a:r>
            <a:r>
              <a:rPr lang="en-US" altLang="zh-TW" dirty="0">
                <a:latin typeface="Times New Roman" panose="02020603050405020304" pitchFamily="18" charset="0"/>
                <a:cs typeface="Times New Roman" panose="02020603050405020304" pitchFamily="18" charset="0"/>
              </a:rPr>
              <a:t>(Heat)</a:t>
            </a:r>
            <a:r>
              <a:rPr lang="zh-TW" altLang="en-US" dirty="0">
                <a:latin typeface="Times New Roman" panose="02020603050405020304" pitchFamily="18" charset="0"/>
                <a:cs typeface="Times New Roman" panose="02020603050405020304" pitchFamily="18" charset="0"/>
              </a:rPr>
              <a:t>的人體危害包括呼吸道危害、皮膚燒</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灼</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傷</a:t>
            </a:r>
            <a:r>
              <a:rPr lang="zh-TW" altLang="en-US" dirty="0">
                <a:latin typeface="標楷體" panose="03000509000000000000" pitchFamily="65" charset="-120"/>
                <a:cs typeface="Times New Roman" panose="02020603050405020304" pitchFamily="18" charset="0"/>
              </a:rPr>
              <a:t>；此外</a:t>
            </a:r>
            <a:r>
              <a:rPr lang="zh-TW" altLang="en-US" dirty="0">
                <a:latin typeface="Times New Roman" panose="02020603050405020304" pitchFamily="18" charset="0"/>
                <a:cs typeface="Times New Roman" panose="02020603050405020304" pitchFamily="18" charset="0"/>
              </a:rPr>
              <a:t>熱空氣及氣體能引致燒傷、熱虛脫、脫水及呼吸道閉塞</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水腫</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p>
          <a:p>
            <a:r>
              <a:rPr lang="zh-TW" altLang="en-US" dirty="0">
                <a:latin typeface="Times New Roman" panose="02020603050405020304" pitchFamily="18" charset="0"/>
                <a:cs typeface="Times New Roman" panose="02020603050405020304" pitchFamily="18" charset="0"/>
              </a:rPr>
              <a:t>對於人體呼吸而言，當空氣溫度超過</a:t>
            </a:r>
            <a:r>
              <a:rPr lang="en-US" altLang="zh-TW" dirty="0">
                <a:latin typeface="Times New Roman" panose="02020603050405020304" pitchFamily="18" charset="0"/>
                <a:cs typeface="Times New Roman" panose="02020603050405020304" pitchFamily="18" charset="0"/>
              </a:rPr>
              <a:t>66℃</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(150℉)</a:t>
            </a:r>
            <a:r>
              <a:rPr lang="zh-TW" altLang="en-US" dirty="0">
                <a:latin typeface="Times New Roman" panose="02020603050405020304" pitchFamily="18" charset="0"/>
                <a:cs typeface="Times New Roman" panose="02020603050405020304" pitchFamily="18" charset="0"/>
              </a:rPr>
              <a:t>時便難以忍受，同時超越此臨界值之溫度可能會使消防人員救援及室內人員逃生動作遲緩。</a:t>
            </a:r>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81</a:t>
            </a:fld>
            <a:endParaRPr lang="zh-TW" altLang="en-US" dirty="0"/>
          </a:p>
        </p:txBody>
      </p:sp>
    </p:spTree>
    <p:extLst>
      <p:ext uri="{BB962C8B-B14F-4D97-AF65-F5344CB8AC3E}">
        <p14:creationId xmlns:p14="http://schemas.microsoft.com/office/powerpoint/2010/main" val="290708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了解物理性危害因子</a:t>
            </a:r>
            <a:r>
              <a:rPr lang="en-US" altLang="zh-TW" dirty="0"/>
              <a:t>-</a:t>
            </a:r>
            <a:r>
              <a:rPr lang="zh-TW" altLang="en-US" dirty="0"/>
              <a:t>噪音</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a:t>
            </a:fld>
            <a:endParaRPr lang="zh-TW" altLang="en-US" dirty="0"/>
          </a:p>
        </p:txBody>
      </p:sp>
    </p:spTree>
    <p:extLst>
      <p:ext uri="{BB962C8B-B14F-4D97-AF65-F5344CB8AC3E}">
        <p14:creationId xmlns:p14="http://schemas.microsoft.com/office/powerpoint/2010/main" val="27633436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a:t>
            </a:r>
            <a:r>
              <a:rPr lang="zh-TW" altLang="en-US" dirty="0">
                <a:latin typeface="Times New Roman" panose="02020603050405020304" pitchFamily="18" charset="0"/>
                <a:cs typeface="Times New Roman" panose="02020603050405020304" pitchFamily="18" charset="0"/>
              </a:rPr>
              <a:t>火災與爆炸之危險性與危害</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氧氣耗盡</a:t>
            </a:r>
            <a:r>
              <a:rPr lang="en-US" altLang="zh-TW" dirty="0">
                <a:latin typeface="Times New Roman" panose="02020603050405020304" pitchFamily="18" charset="0"/>
                <a:cs typeface="Times New Roman" panose="02020603050405020304" pitchFamily="18" charset="0"/>
              </a:rPr>
              <a:t>(Oxygen depletion)</a:t>
            </a:r>
          </a:p>
          <a:p>
            <a:r>
              <a:rPr lang="zh-TW" altLang="en-US" dirty="0">
                <a:latin typeface="Times New Roman" panose="02020603050405020304" pitchFamily="18" charset="0"/>
                <a:cs typeface="Times New Roman" panose="02020603050405020304" pitchFamily="18" charset="0"/>
              </a:rPr>
              <a:t>火焰燃燒時會耗掉氧氣，當空氣中氧氣濃度小於</a:t>
            </a:r>
            <a:r>
              <a:rPr lang="en-US" altLang="zh-TW" dirty="0">
                <a:latin typeface="Times New Roman" panose="02020603050405020304" pitchFamily="18" charset="0"/>
                <a:cs typeface="Times New Roman" panose="02020603050405020304" pitchFamily="18" charset="0"/>
              </a:rPr>
              <a:t>17%</a:t>
            </a:r>
            <a:r>
              <a:rPr lang="zh-TW" altLang="en-US" dirty="0">
                <a:latin typeface="Times New Roman" panose="02020603050405020304" pitchFamily="18" charset="0"/>
                <a:cs typeface="Times New Roman" panose="02020603050405020304" pitchFamily="18" charset="0"/>
              </a:rPr>
              <a:t>時產生缺氧症狀出現。</a:t>
            </a:r>
          </a:p>
          <a:p>
            <a:r>
              <a:rPr lang="en-US" altLang="zh-TW" dirty="0">
                <a:latin typeface="Times New Roman" panose="02020603050405020304" pitchFamily="18" charset="0"/>
                <a:cs typeface="Times New Roman" panose="02020603050405020304" pitchFamily="18" charset="0"/>
              </a:rPr>
              <a:t>6-8%</a:t>
            </a:r>
            <a:r>
              <a:rPr lang="zh-TW" altLang="en-US" dirty="0">
                <a:latin typeface="Times New Roman" panose="02020603050405020304" pitchFamily="18" charset="0"/>
                <a:cs typeface="Times New Roman" panose="02020603050405020304" pitchFamily="18" charset="0"/>
              </a:rPr>
              <a:t>：呼吸停止，在</a:t>
            </a:r>
            <a:r>
              <a:rPr lang="en-US" altLang="zh-TW" dirty="0">
                <a:latin typeface="Times New Roman" panose="02020603050405020304" pitchFamily="18" charset="0"/>
                <a:cs typeface="Times New Roman" panose="02020603050405020304" pitchFamily="18" charset="0"/>
              </a:rPr>
              <a:t>6~8</a:t>
            </a:r>
            <a:r>
              <a:rPr lang="zh-TW" altLang="en-US" dirty="0">
                <a:latin typeface="Times New Roman" panose="02020603050405020304" pitchFamily="18" charset="0"/>
                <a:cs typeface="Times New Roman" panose="02020603050405020304" pitchFamily="18" charset="0"/>
              </a:rPr>
              <a:t>分鐘內發生窒息 </a:t>
            </a:r>
            <a:r>
              <a:rPr lang="en-US" altLang="zh-TW" dirty="0">
                <a:latin typeface="Times New Roman" panose="02020603050405020304" pitchFamily="18" charset="0"/>
                <a:cs typeface="Times New Roman" panose="02020603050405020304" pitchFamily="18" charset="0"/>
              </a:rPr>
              <a:t>(Asphyxiation)</a:t>
            </a:r>
            <a:r>
              <a:rPr lang="zh-TW" altLang="en-US" dirty="0">
                <a:latin typeface="Times New Roman" panose="02020603050405020304" pitchFamily="18" charset="0"/>
                <a:cs typeface="Times New Roman" panose="02020603050405020304" pitchFamily="18" charset="0"/>
              </a:rPr>
              <a:t>死亡。</a:t>
            </a:r>
            <a:endParaRPr lang="en-US"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毒性氣體</a:t>
            </a:r>
            <a:r>
              <a:rPr lang="en-US" altLang="zh-TW" dirty="0">
                <a:latin typeface="Times New Roman" panose="02020603050405020304" pitchFamily="18" charset="0"/>
                <a:cs typeface="Times New Roman" panose="02020603050405020304" pitchFamily="18" charset="0"/>
              </a:rPr>
              <a:t>(Toxic gases)</a:t>
            </a:r>
          </a:p>
          <a:p>
            <a:r>
              <a:rPr lang="zh-TW" altLang="en-US" dirty="0">
                <a:latin typeface="Times New Roman" panose="02020603050405020304" pitchFamily="18" charset="0"/>
                <a:cs typeface="Times New Roman" panose="02020603050405020304" pitchFamily="18" charset="0"/>
              </a:rPr>
              <a:t>火災發生時</a:t>
            </a:r>
            <a:r>
              <a:rPr lang="zh-TW" altLang="en-US" dirty="0">
                <a:latin typeface="標楷體" panose="03000509000000000000" pitchFamily="65" charset="-120"/>
                <a:cs typeface="Times New Roman" panose="02020603050405020304" pitchFamily="18" charset="0"/>
              </a:rPr>
              <a:t>，若</a:t>
            </a:r>
            <a:r>
              <a:rPr lang="zh-TW" altLang="en-US" dirty="0">
                <a:latin typeface="Times New Roman" panose="02020603050405020304" pitchFamily="18" charset="0"/>
                <a:cs typeface="Times New Roman" panose="02020603050405020304" pitchFamily="18" charset="0"/>
              </a:rPr>
              <a:t>火災現場具有裝潢或放置化學物</a:t>
            </a:r>
            <a:r>
              <a:rPr lang="zh-TW" altLang="en-US" dirty="0">
                <a:latin typeface="標楷體" panose="03000509000000000000" pitchFamily="65" charset="-120"/>
                <a:cs typeface="Times New Roman" panose="02020603050405020304" pitchFamily="18" charset="0"/>
              </a:rPr>
              <a:t>，可能在高溫狀態下造成</a:t>
            </a:r>
            <a:r>
              <a:rPr lang="zh-TW" altLang="en-US" dirty="0">
                <a:latin typeface="Times New Roman" panose="02020603050405020304" pitchFamily="18" charset="0"/>
                <a:cs typeface="Times New Roman" panose="02020603050405020304" pitchFamily="18" charset="0"/>
              </a:rPr>
              <a:t>空氣中出現源自是類物質之毒性氣體。</a:t>
            </a:r>
            <a:endParaRPr lang="en-US" altLang="zh-TW" dirty="0">
              <a:latin typeface="Times New Roman" panose="02020603050405020304" pitchFamily="18" charset="0"/>
              <a:cs typeface="Times New Roman" panose="02020603050405020304" pitchFamily="18" charset="0"/>
            </a:endParaRPr>
          </a:p>
          <a:p>
            <a:r>
              <a:rPr lang="zh-TW" altLang="en-US" dirty="0"/>
              <a:t>二氧化碳</a:t>
            </a:r>
            <a:r>
              <a:rPr lang="en-US" altLang="zh-TW" dirty="0"/>
              <a:t>(CO</a:t>
            </a:r>
            <a:r>
              <a:rPr lang="en-US" altLang="zh-TW" baseline="-25000" dirty="0"/>
              <a:t>2)</a:t>
            </a:r>
            <a:r>
              <a:rPr lang="zh-TW" altLang="en-US" dirty="0"/>
              <a:t> ：其立即危害生命或健康的濃度值</a:t>
            </a:r>
            <a:r>
              <a:rPr lang="en-US" altLang="zh-TW" dirty="0"/>
              <a:t>(IDLH)</a:t>
            </a:r>
            <a:r>
              <a:rPr lang="zh-TW" altLang="en-US" dirty="0"/>
              <a:t>為</a:t>
            </a:r>
            <a:r>
              <a:rPr lang="en-US" altLang="zh-TW" dirty="0"/>
              <a:t>4%</a:t>
            </a:r>
            <a:r>
              <a:rPr lang="zh-TW" altLang="en-US" dirty="0"/>
              <a:t>，如濃度到達</a:t>
            </a:r>
            <a:r>
              <a:rPr lang="en-US" altLang="zh-TW" dirty="0"/>
              <a:t>7.5%</a:t>
            </a:r>
            <a:r>
              <a:rPr lang="zh-TW" altLang="en-US" dirty="0"/>
              <a:t>，會造成心跳增加、頭痛、頭暈、流汗、躁動、失去方向感、視覺扭曲等；濃度超過</a:t>
            </a:r>
            <a:r>
              <a:rPr lang="en-US" altLang="zh-TW" dirty="0"/>
              <a:t>10%</a:t>
            </a:r>
            <a:r>
              <a:rPr lang="zh-TW" altLang="en-US" dirty="0"/>
              <a:t>，造成呼吸困難、聽力喪失、噁心、嘔吐、窒息、流汗、樹分鐘後精神恍惚，</a:t>
            </a:r>
            <a:r>
              <a:rPr lang="en-US" altLang="zh-TW" dirty="0"/>
              <a:t>15</a:t>
            </a:r>
            <a:r>
              <a:rPr lang="zh-TW" altLang="en-US" dirty="0"/>
              <a:t>分鐘內失去知覺；濃度超過</a:t>
            </a:r>
            <a:r>
              <a:rPr lang="en-US" altLang="zh-TW" dirty="0"/>
              <a:t>30%</a:t>
            </a:r>
            <a:r>
              <a:rPr lang="zh-TW" altLang="en-US" dirty="0"/>
              <a:t>，則會造成迅速失去知覺、痙攣。</a:t>
            </a:r>
            <a:endParaRPr lang="en-US" altLang="zh-TW" dirty="0"/>
          </a:p>
          <a:p>
            <a:r>
              <a:rPr lang="zh-TW" altLang="en-US" dirty="0">
                <a:latin typeface="Times New Roman" panose="02020603050405020304" pitchFamily="18" charset="0"/>
                <a:cs typeface="Times New Roman" panose="02020603050405020304" pitchFamily="18" charset="0"/>
              </a:rPr>
              <a:t>資料來源：</a:t>
            </a:r>
            <a:r>
              <a:rPr lang="en-US" altLang="zh-TW" dirty="0">
                <a:latin typeface="Times New Roman" panose="02020603050405020304" pitchFamily="18" charset="0"/>
                <a:cs typeface="Times New Roman" panose="02020603050405020304" pitchFamily="18" charset="0"/>
              </a:rPr>
              <a:t>http://www.homewell.tw/classroom/evn-class/e01-07.htm</a:t>
            </a:r>
          </a:p>
          <a:p>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煙</a:t>
            </a:r>
            <a:r>
              <a:rPr lang="en-US" altLang="zh-TW" dirty="0">
                <a:latin typeface="Times New Roman" panose="02020603050405020304" pitchFamily="18" charset="0"/>
                <a:cs typeface="Times New Roman" panose="02020603050405020304" pitchFamily="18" charset="0"/>
              </a:rPr>
              <a:t>(Smoke)</a:t>
            </a:r>
          </a:p>
          <a:p>
            <a:r>
              <a:rPr lang="zh-TW" altLang="en-US" dirty="0">
                <a:latin typeface="Times New Roman" panose="02020603050405020304" pitchFamily="18" charset="0"/>
                <a:cs typeface="Times New Roman" panose="02020603050405020304" pitchFamily="18" charset="0"/>
              </a:rPr>
              <a:t>煙往往比溫度更早達到令人難以忍受程度。煙霧能降低能見度</a:t>
            </a:r>
            <a:r>
              <a:rPr lang="zh-TW" altLang="en-US" dirty="0">
                <a:latin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進而影響逃生</a:t>
            </a:r>
            <a:r>
              <a:rPr lang="zh-TW" altLang="en-US" dirty="0">
                <a:latin typeface="標楷體" panose="03000509000000000000" pitchFamily="65" charset="-120"/>
                <a:cs typeface="Times New Roman" panose="02020603050405020304" pitchFamily="18" charset="0"/>
              </a:rPr>
              <a:t>，並引起</a:t>
            </a:r>
            <a:r>
              <a:rPr lang="zh-TW" altLang="en-US" dirty="0">
                <a:latin typeface="Times New Roman" panose="02020603050405020304" pitchFamily="18" charset="0"/>
                <a:cs typeface="Times New Roman" panose="02020603050405020304" pitchFamily="18" charset="0"/>
              </a:rPr>
              <a:t>皮膚與呼吸道灼傷。</a:t>
            </a:r>
            <a:endParaRPr lang="en-US"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火焰</a:t>
            </a:r>
            <a:r>
              <a:rPr lang="en-US" altLang="zh-TW" dirty="0">
                <a:latin typeface="Times New Roman" panose="02020603050405020304" pitchFamily="18" charset="0"/>
                <a:cs typeface="Times New Roman" panose="02020603050405020304" pitchFamily="18" charset="0"/>
              </a:rPr>
              <a:t>(Flame)</a:t>
            </a:r>
            <a:r>
              <a:rPr lang="zh-TW" altLang="en-US" dirty="0">
                <a:latin typeface="Times New Roman" panose="02020603050405020304" pitchFamily="18" charset="0"/>
                <a:cs typeface="Times New Roman" panose="02020603050405020304" pitchFamily="18" charset="0"/>
              </a:rPr>
              <a:t>與熱</a:t>
            </a:r>
            <a:r>
              <a:rPr lang="en-US" altLang="zh-TW" dirty="0">
                <a:latin typeface="Times New Roman" panose="02020603050405020304" pitchFamily="18" charset="0"/>
                <a:cs typeface="Times New Roman" panose="02020603050405020304" pitchFamily="18" charset="0"/>
              </a:rPr>
              <a:t>(Heat)</a:t>
            </a:r>
          </a:p>
          <a:p>
            <a:r>
              <a:rPr lang="zh-TW" altLang="en-US" dirty="0">
                <a:latin typeface="Times New Roman" panose="02020603050405020304" pitchFamily="18" charset="0"/>
                <a:cs typeface="Times New Roman" panose="02020603050405020304" pitchFamily="18" charset="0"/>
              </a:rPr>
              <a:t>火焰直接接觸及輻射熱均可引起燒傷。皮膚若維持在溫度</a:t>
            </a:r>
            <a:r>
              <a:rPr lang="en-US" altLang="zh-TW" dirty="0">
                <a:latin typeface="Times New Roman" panose="02020603050405020304" pitchFamily="18" charset="0"/>
                <a:cs typeface="Times New Roman" panose="02020603050405020304" pitchFamily="18" charset="0"/>
              </a:rPr>
              <a:t>66℃</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(150℉)</a:t>
            </a:r>
            <a:r>
              <a:rPr lang="zh-TW" altLang="en-US" dirty="0">
                <a:latin typeface="Times New Roman" panose="02020603050405020304" pitchFamily="18" charset="0"/>
                <a:cs typeface="Times New Roman" panose="02020603050405020304" pitchFamily="18" charset="0"/>
              </a:rPr>
              <a:t>以上或受到輻射熱 </a:t>
            </a:r>
            <a:r>
              <a:rPr lang="en-US" altLang="zh-TW" dirty="0">
                <a:latin typeface="Times New Roman" panose="02020603050405020304" pitchFamily="18" charset="0"/>
                <a:cs typeface="Times New Roman" panose="02020603050405020304" pitchFamily="18" charset="0"/>
              </a:rPr>
              <a:t>3 W/cm</a:t>
            </a:r>
            <a:r>
              <a:rPr lang="en-US" altLang="zh-TW" baseline="30000"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以上，僅須</a:t>
            </a:r>
            <a:r>
              <a:rPr lang="en-US" altLang="zh-TW" dirty="0">
                <a:latin typeface="Times New Roman" panose="02020603050405020304" pitchFamily="18" charset="0"/>
                <a:cs typeface="Times New Roman" panose="02020603050405020304" pitchFamily="18" charset="0"/>
              </a:rPr>
              <a:t>1</a:t>
            </a:r>
            <a:r>
              <a:rPr lang="zh-TW" altLang="en-US" dirty="0">
                <a:latin typeface="Times New Roman" panose="02020603050405020304" pitchFamily="18" charset="0"/>
                <a:cs typeface="Times New Roman" panose="02020603050405020304" pitchFamily="18" charset="0"/>
              </a:rPr>
              <a:t>秒即可造成燒傷。</a:t>
            </a: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高熱</a:t>
            </a:r>
            <a:r>
              <a:rPr lang="en-US" altLang="zh-TW" dirty="0">
                <a:latin typeface="Times New Roman" panose="02020603050405020304" pitchFamily="18" charset="0"/>
                <a:cs typeface="Times New Roman" panose="02020603050405020304" pitchFamily="18" charset="0"/>
              </a:rPr>
              <a:t>(Heat)</a:t>
            </a:r>
            <a:r>
              <a:rPr lang="zh-TW" altLang="en-US" dirty="0">
                <a:latin typeface="Times New Roman" panose="02020603050405020304" pitchFamily="18" charset="0"/>
                <a:cs typeface="Times New Roman" panose="02020603050405020304" pitchFamily="18" charset="0"/>
              </a:rPr>
              <a:t>的人體危害包括呼吸道危害、皮膚燒</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灼</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傷</a:t>
            </a:r>
            <a:r>
              <a:rPr lang="zh-TW" altLang="en-US" dirty="0">
                <a:latin typeface="標楷體" panose="03000509000000000000" pitchFamily="65" charset="-120"/>
                <a:cs typeface="Times New Roman" panose="02020603050405020304" pitchFamily="18" charset="0"/>
              </a:rPr>
              <a:t>；此外</a:t>
            </a:r>
            <a:r>
              <a:rPr lang="zh-TW" altLang="en-US" dirty="0">
                <a:latin typeface="Times New Roman" panose="02020603050405020304" pitchFamily="18" charset="0"/>
                <a:cs typeface="Times New Roman" panose="02020603050405020304" pitchFamily="18" charset="0"/>
              </a:rPr>
              <a:t>熱空氣及氣體能引致燒傷、熱虛脫、脫水及呼吸道閉塞</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水腫</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p>
          <a:p>
            <a:r>
              <a:rPr lang="zh-TW" altLang="en-US" dirty="0">
                <a:latin typeface="Times New Roman" panose="02020603050405020304" pitchFamily="18" charset="0"/>
                <a:cs typeface="Times New Roman" panose="02020603050405020304" pitchFamily="18" charset="0"/>
              </a:rPr>
              <a:t>對於人體呼吸而言，當空氣溫度超過</a:t>
            </a:r>
            <a:r>
              <a:rPr lang="en-US" altLang="zh-TW" dirty="0">
                <a:latin typeface="Times New Roman" panose="02020603050405020304" pitchFamily="18" charset="0"/>
                <a:cs typeface="Times New Roman" panose="02020603050405020304" pitchFamily="18" charset="0"/>
              </a:rPr>
              <a:t>66℃</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(150℉)</a:t>
            </a:r>
            <a:r>
              <a:rPr lang="zh-TW" altLang="en-US" dirty="0">
                <a:latin typeface="Times New Roman" panose="02020603050405020304" pitchFamily="18" charset="0"/>
                <a:cs typeface="Times New Roman" panose="02020603050405020304" pitchFamily="18" charset="0"/>
              </a:rPr>
              <a:t>時便難以忍受，同時超越此臨界值之溫度可能會使消防人員救援及室內人員逃生動作遲緩。</a:t>
            </a:r>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82</a:t>
            </a:fld>
            <a:endParaRPr lang="zh-TW" altLang="en-US" dirty="0"/>
          </a:p>
        </p:txBody>
      </p:sp>
    </p:spTree>
    <p:extLst>
      <p:ext uri="{BB962C8B-B14F-4D97-AF65-F5344CB8AC3E}">
        <p14:creationId xmlns:p14="http://schemas.microsoft.com/office/powerpoint/2010/main" val="35570031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了解緊急應變系統中之緊急應變計畫、應變階段與組織架構、與</a:t>
            </a:r>
            <a:r>
              <a:rPr lang="zh-TW" altLang="en-US" dirty="0"/>
              <a:t>運作流程</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83</a:t>
            </a:fld>
            <a:endParaRPr lang="zh-TW" altLang="en-US" dirty="0"/>
          </a:p>
        </p:txBody>
      </p:sp>
    </p:spTree>
    <p:extLst>
      <p:ext uri="{BB962C8B-B14F-4D97-AF65-F5344CB8AC3E}">
        <p14:creationId xmlns:p14="http://schemas.microsoft.com/office/powerpoint/2010/main" val="9328702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了解緊急應變之目的</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84</a:t>
            </a:fld>
            <a:endParaRPr lang="zh-TW" altLang="en-US" dirty="0"/>
          </a:p>
        </p:txBody>
      </p:sp>
    </p:spTree>
    <p:extLst>
      <p:ext uri="{BB962C8B-B14F-4D97-AF65-F5344CB8AC3E}">
        <p14:creationId xmlns:p14="http://schemas.microsoft.com/office/powerpoint/2010/main" val="23094440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了解緊急應變之目的</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85</a:t>
            </a:fld>
            <a:endParaRPr lang="zh-TW" altLang="en-US" dirty="0"/>
          </a:p>
        </p:txBody>
      </p:sp>
    </p:spTree>
    <p:extLst>
      <p:ext uri="{BB962C8B-B14F-4D97-AF65-F5344CB8AC3E}">
        <p14:creationId xmlns:p14="http://schemas.microsoft.com/office/powerpoint/2010/main" val="13080974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了解緊急應變中之危害辨識</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86</a:t>
            </a:fld>
            <a:endParaRPr lang="zh-TW" altLang="en-US" dirty="0"/>
          </a:p>
        </p:txBody>
      </p:sp>
    </p:spTree>
    <p:extLst>
      <p:ext uri="{BB962C8B-B14F-4D97-AF65-F5344CB8AC3E}">
        <p14:creationId xmlns:p14="http://schemas.microsoft.com/office/powerpoint/2010/main" val="35345307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了解緊急應變計畫之內容</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87</a:t>
            </a:fld>
            <a:endParaRPr lang="zh-TW" altLang="en-US" dirty="0"/>
          </a:p>
        </p:txBody>
      </p:sp>
    </p:spTree>
    <p:extLst>
      <p:ext uri="{BB962C8B-B14F-4D97-AF65-F5344CB8AC3E}">
        <p14:creationId xmlns:p14="http://schemas.microsoft.com/office/powerpoint/2010/main" val="33897777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了解緊急應變階段與組織架構</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88</a:t>
            </a:fld>
            <a:endParaRPr lang="zh-TW" altLang="en-US" dirty="0"/>
          </a:p>
        </p:txBody>
      </p:sp>
    </p:spTree>
    <p:extLst>
      <p:ext uri="{BB962C8B-B14F-4D97-AF65-F5344CB8AC3E}">
        <p14:creationId xmlns:p14="http://schemas.microsoft.com/office/powerpoint/2010/main" val="31579220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了解緊急應變階段與組織架構</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89</a:t>
            </a:fld>
            <a:endParaRPr lang="zh-TW" altLang="en-US" dirty="0"/>
          </a:p>
        </p:txBody>
      </p:sp>
    </p:spTree>
    <p:extLst>
      <p:ext uri="{BB962C8B-B14F-4D97-AF65-F5344CB8AC3E}">
        <p14:creationId xmlns:p14="http://schemas.microsoft.com/office/powerpoint/2010/main" val="22487444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了解緊急應變階段與組織架構</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對應應變之等級與需求，應變組織架構一般可分為三個階段。以學校之緊急應變組織為例</a:t>
            </a:r>
            <a:r>
              <a:rPr lang="zh-TW" altLang="en-US" dirty="0">
                <a:latin typeface="標楷體" panose="03000509000000000000" pitchFamily="65" charset="-120"/>
                <a:cs typeface="Times New Roman" panose="02020603050405020304" pitchFamily="18" charset="0"/>
              </a:rPr>
              <a:t>：</a:t>
            </a:r>
            <a:endParaRPr lang="en-US" altLang="zh-TW" dirty="0">
              <a:latin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第一階段：實驗室或科系所單位本身即可處理、影響層面較小之狀況</a:t>
            </a:r>
            <a:r>
              <a:rPr lang="zh-TW" altLang="en-US" dirty="0">
                <a:latin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參與人員包括實驗室負責人、科系所人員、或該棟建築或大樓之現場緊急應變小組。</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第二階段：災害已擴大到其他區域，須校內其他人員支援，且可能需要進行疏散者；參與人員需包括校級之緊急應變組織成員。</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第三階段：有重大災害之虞，須校外單位</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如消防隊</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支援，且必須疏散周遭居民者</a:t>
            </a:r>
            <a:r>
              <a:rPr lang="zh-TW" altLang="en-US" dirty="0">
                <a:latin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參與人員需包括地區消防隊、其他政府支援單位</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如衛生及環保單位</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90</a:t>
            </a:fld>
            <a:endParaRPr lang="zh-TW" altLang="en-US" dirty="0"/>
          </a:p>
        </p:txBody>
      </p:sp>
    </p:spTree>
    <p:extLst>
      <p:ext uri="{BB962C8B-B14F-4D97-AF65-F5344CB8AC3E}">
        <p14:creationId xmlns:p14="http://schemas.microsoft.com/office/powerpoint/2010/main" val="32616317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了解緊急應變之運作流程</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91</a:t>
            </a:fld>
            <a:endParaRPr lang="zh-TW" altLang="en-US" dirty="0"/>
          </a:p>
        </p:txBody>
      </p:sp>
    </p:spTree>
    <p:extLst>
      <p:ext uri="{BB962C8B-B14F-4D97-AF65-F5344CB8AC3E}">
        <p14:creationId xmlns:p14="http://schemas.microsoft.com/office/powerpoint/2010/main" val="1389184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20160325 </a:t>
            </a:r>
            <a:r>
              <a:rPr lang="zh-TW" altLang="en-US" dirty="0"/>
              <a:t>教學目標</a:t>
            </a:r>
          </a:p>
          <a:p>
            <a:r>
              <a:rPr lang="zh-TW" altLang="en-US" dirty="0"/>
              <a:t>了解</a:t>
            </a:r>
            <a:r>
              <a:rPr lang="zh-TW" altLang="en-US" sz="1200" dirty="0"/>
              <a:t>噪音暴露對人體的健康危害</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感音性聽力損失係指長期暴露於高噪音環境，造成聽力損失。</a:t>
            </a:r>
          </a:p>
          <a:p>
            <a:r>
              <a:rPr lang="zh-TW" altLang="en-US" dirty="0">
                <a:latin typeface="Times New Roman" panose="02020603050405020304" pitchFamily="18" charset="0"/>
                <a:cs typeface="Times New Roman" panose="02020603050405020304" pitchFamily="18" charset="0"/>
              </a:rPr>
              <a:t>傳音性聽力損失係指因外力或疾病造成耳朵組織受損， 致使聲音無法傳遞，如跳水鼓膜破裂或中耳炎引起三小聽骨損傷等。</a:t>
            </a:r>
          </a:p>
          <a:p>
            <a:r>
              <a:rPr lang="en-US" altLang="zh-TW" dirty="0">
                <a:latin typeface="Times New Roman" panose="02020603050405020304" pitchFamily="18" charset="0"/>
                <a:cs typeface="Times New Roman" panose="02020603050405020304" pitchFamily="18" charset="0"/>
              </a:rPr>
              <a:t>1. </a:t>
            </a:r>
            <a:r>
              <a:rPr lang="zh-TW" altLang="en-US" dirty="0">
                <a:latin typeface="Times New Roman" panose="02020603050405020304" pitchFamily="18" charset="0"/>
                <a:cs typeface="Times New Roman" panose="02020603050405020304" pitchFamily="18" charset="0"/>
              </a:rPr>
              <a:t>暫時性聽力損失係指當聽力損失在離開環境噪音一段時間後可以恢復者。</a:t>
            </a:r>
          </a:p>
          <a:p>
            <a:r>
              <a:rPr lang="en-US" altLang="zh-TW" dirty="0">
                <a:latin typeface="Times New Roman" panose="02020603050405020304" pitchFamily="18" charset="0"/>
                <a:cs typeface="Times New Roman" panose="02020603050405020304" pitchFamily="18" charset="0"/>
              </a:rPr>
              <a:t>2. </a:t>
            </a:r>
            <a:r>
              <a:rPr lang="zh-TW" altLang="en-US" dirty="0">
                <a:latin typeface="Times New Roman" panose="02020603050405020304" pitchFamily="18" charset="0"/>
                <a:cs typeface="Times New Roman" panose="02020603050405020304" pitchFamily="18" charset="0"/>
              </a:rPr>
              <a:t>永久性聽力損失係指若長期處於噪音環境噪音下，毛細胞因長期刺激而無法復原，聽力損失將由暫時性聽力損失轉變成永久性聽力損失。</a:t>
            </a:r>
          </a:p>
          <a:p>
            <a:r>
              <a:rPr lang="en-US" altLang="zh-TW" dirty="0">
                <a:latin typeface="Times New Roman" panose="02020603050405020304" pitchFamily="18" charset="0"/>
                <a:cs typeface="Times New Roman" panose="02020603050405020304" pitchFamily="18" charset="0"/>
              </a:rPr>
              <a:t>3. </a:t>
            </a:r>
            <a:r>
              <a:rPr lang="zh-TW" altLang="en-US" dirty="0">
                <a:latin typeface="Times New Roman" panose="02020603050405020304" pitchFamily="18" charset="0"/>
                <a:cs typeface="Times New Roman" panose="02020603050405020304" pitchFamily="18" charset="0"/>
              </a:rPr>
              <a:t>老年性聽力損失係指隨著年歲的增長，生理自然老化所引起之聽力損失，通常由中高頻開始。</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非聽覺性效應則是指身體其他器官或系統的失調或異常，主要為神經系統。常見的效應包含導致交談溝通障礙、厭煩及工作士氣低落，甚至引起不舒適感。</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噪音除造成聽力損失外，亦可能影響其他生理作用：</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睡眠干擾：使人不易入睡、失眠</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消化系統：腸胃不適、食慾不佳</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心血管循環系統：血壓升高及心跳速率增加</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內分泌系統：腎上腺分泌增加</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呼吸系統：呼吸不順暢</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肌肉骨骼系統：四肢與脊柱的屈肌反應</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其他：驚嚇、疲勞等</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11</a:t>
            </a:fld>
            <a:endParaRPr lang="zh-TW" altLang="en-US" dirty="0"/>
          </a:p>
        </p:txBody>
      </p:sp>
    </p:spTree>
    <p:extLst>
      <p:ext uri="{BB962C8B-B14F-4D97-AF65-F5344CB8AC3E}">
        <p14:creationId xmlns:p14="http://schemas.microsoft.com/office/powerpoint/2010/main" val="16962746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了解基本急救法與緊急狀況之意外處理術</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92</a:t>
            </a:fld>
            <a:endParaRPr lang="zh-TW" altLang="en-US" dirty="0"/>
          </a:p>
        </p:txBody>
      </p:sp>
    </p:spTree>
    <p:extLst>
      <p:ext uri="{BB962C8B-B14F-4D97-AF65-F5344CB8AC3E}">
        <p14:creationId xmlns:p14="http://schemas.microsoft.com/office/powerpoint/2010/main" val="18147947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了解急救時之注意事項</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93</a:t>
            </a:fld>
            <a:endParaRPr lang="zh-TW" altLang="en-US" dirty="0"/>
          </a:p>
        </p:txBody>
      </p:sp>
    </p:spTree>
    <p:extLst>
      <p:ext uri="{BB962C8B-B14F-4D97-AF65-F5344CB8AC3E}">
        <p14:creationId xmlns:p14="http://schemas.microsoft.com/office/powerpoint/2010/main" val="6688141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了解急救時之注意事項</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94</a:t>
            </a:fld>
            <a:endParaRPr lang="zh-TW" altLang="en-US" dirty="0"/>
          </a:p>
        </p:txBody>
      </p:sp>
    </p:spTree>
    <p:extLst>
      <p:ext uri="{BB962C8B-B14F-4D97-AF65-F5344CB8AC3E}">
        <p14:creationId xmlns:p14="http://schemas.microsoft.com/office/powerpoint/2010/main" val="13040662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了解基本急救術中之基本救命術</a:t>
            </a:r>
            <a:endParaRPr lang="en-US" altLang="zh-TW" dirty="0"/>
          </a:p>
          <a:p>
            <a:endParaRPr lang="en-US" altLang="zh-TW" dirty="0"/>
          </a:p>
          <a:p>
            <a:r>
              <a:rPr lang="zh-TW" altLang="en-US" dirty="0"/>
              <a:t>基本救命術</a:t>
            </a:r>
            <a:r>
              <a:rPr lang="en-US" altLang="zh-TW" dirty="0"/>
              <a:t>(Basic Life Support)</a:t>
            </a:r>
            <a:r>
              <a:rPr lang="zh-TW" altLang="en-US" dirty="0"/>
              <a:t>，醫學術語簡稱為</a:t>
            </a:r>
            <a:r>
              <a:rPr lang="en-US" altLang="zh-TW" dirty="0"/>
              <a:t>BLS</a:t>
            </a:r>
            <a:r>
              <a:rPr lang="zh-TW" altLang="en-US" dirty="0"/>
              <a:t>。就是一般民眾所稱的「心肺復甦術</a:t>
            </a:r>
            <a:r>
              <a:rPr lang="en-US" altLang="zh-TW" dirty="0"/>
              <a:t>(Cardio-Pulmonary Resuscitation)</a:t>
            </a:r>
            <a:r>
              <a:rPr lang="zh-TW" altLang="en-US" dirty="0"/>
              <a:t>」，俗稱</a:t>
            </a:r>
            <a:r>
              <a:rPr lang="en-US" altLang="zh-TW" dirty="0"/>
              <a:t>CPR</a:t>
            </a:r>
            <a:r>
              <a:rPr lang="zh-TW" altLang="en-US" dirty="0"/>
              <a:t>。</a:t>
            </a:r>
          </a:p>
          <a:p>
            <a:r>
              <a:rPr lang="en-US" altLang="zh-TW" dirty="0"/>
              <a:t>CPR</a:t>
            </a:r>
            <a:r>
              <a:rPr lang="zh-TW" altLang="en-US" dirty="0"/>
              <a:t>是指對於心肺功能喪失或減退的病患，所採取恢復心肺功能的醫療方式。</a:t>
            </a:r>
          </a:p>
          <a:p>
            <a:r>
              <a:rPr lang="zh-TW" altLang="en-US" dirty="0"/>
              <a:t>所以</a:t>
            </a:r>
            <a:r>
              <a:rPr lang="en-US" altLang="zh-TW" dirty="0"/>
              <a:t>CPR</a:t>
            </a:r>
            <a:r>
              <a:rPr lang="zh-TW" altLang="en-US" dirty="0"/>
              <a:t>應是為目前急救主流的技術的總稱，而</a:t>
            </a:r>
            <a:r>
              <a:rPr lang="en-US" altLang="zh-TW" dirty="0"/>
              <a:t>BLS</a:t>
            </a:r>
            <a:r>
              <a:rPr lang="zh-TW" altLang="en-US" dirty="0"/>
              <a:t>是最基本也是最重要的技術。</a:t>
            </a:r>
          </a:p>
          <a:p>
            <a:r>
              <a:rPr lang="zh-TW" altLang="en-US" dirty="0"/>
              <a:t>民眾熟知的「口對口人工呼吸」與「胸外心臟按摩」，其正確名稱應為基本救命術。</a:t>
            </a:r>
          </a:p>
          <a:p>
            <a:endParaRPr lang="zh-TW" altLang="en-US" dirty="0"/>
          </a:p>
          <a:p>
            <a:r>
              <a:rPr lang="zh-TW" altLang="en-US" dirty="0"/>
              <a:t>醫護專業人員之口訣：叫叫</a:t>
            </a:r>
            <a:r>
              <a:rPr lang="en-US" altLang="zh-TW" dirty="0"/>
              <a:t>CAB</a:t>
            </a:r>
            <a:r>
              <a:rPr lang="zh-TW" altLang="en-US" dirty="0"/>
              <a:t>；未經訓練施救者：叫叫</a:t>
            </a:r>
            <a:r>
              <a:rPr lang="en-US" altLang="zh-TW" dirty="0"/>
              <a:t>CCC</a:t>
            </a:r>
            <a:r>
              <a:rPr lang="zh-TW" altLang="en-US" dirty="0"/>
              <a:t>；溺水急救：叫</a:t>
            </a:r>
            <a:r>
              <a:rPr lang="en-US" altLang="zh-TW" dirty="0"/>
              <a:t>ABC</a:t>
            </a:r>
            <a:r>
              <a:rPr lang="zh-TW" altLang="en-US" dirty="0"/>
              <a:t>叫；新生兒急救：</a:t>
            </a:r>
            <a:r>
              <a:rPr lang="en-US" altLang="zh-TW" dirty="0"/>
              <a:t>ABC</a:t>
            </a:r>
            <a:r>
              <a:rPr lang="zh-TW" altLang="en-US" dirty="0"/>
              <a:t>。</a:t>
            </a:r>
            <a:endParaRPr lang="en-US" altLang="zh-TW" dirty="0"/>
          </a:p>
          <a:p>
            <a:endParaRPr lang="en-US" altLang="zh-TW" dirty="0"/>
          </a:p>
          <a:p>
            <a:r>
              <a:rPr lang="zh-TW" altLang="en-US" dirty="0"/>
              <a:t>首先，我們應該先評估病患的意識狀況，看他是否需要進一步的緊急醫療救護。</a:t>
            </a:r>
          </a:p>
          <a:p>
            <a:r>
              <a:rPr lang="zh-TW" altLang="en-US" dirty="0"/>
              <a:t>方法是一邊輕拍其肩膀（切勿搖晃），一邊在耳旁叫他：「先生或小姐，您還好嗎？」</a:t>
            </a:r>
          </a:p>
          <a:p>
            <a:r>
              <a:rPr lang="zh-TW" altLang="en-US" dirty="0"/>
              <a:t>若無反應，握拳在他的胸骨（前胸的中央）壓揉，觀察其肢體或聲音的反應有無。</a:t>
            </a:r>
          </a:p>
          <a:p>
            <a:r>
              <a:rPr lang="zh-TW" altLang="en-US" dirty="0"/>
              <a:t>上述評估方式，就是「生命之鏈」中，第一環的前半段 的「叫」：評估病患的意識。</a:t>
            </a:r>
          </a:p>
          <a:p>
            <a:r>
              <a:rPr lang="zh-TW" altLang="en-US" dirty="0"/>
              <a:t>病患的反應不好或無反應，則立即進行第一環的後半段的「叫」：求救，請求支援。</a:t>
            </a:r>
          </a:p>
          <a:p>
            <a:r>
              <a:rPr lang="zh-TW" altLang="en-US" dirty="0"/>
              <a:t>請求支援的方式是，我們請旁人去打電話號碼「</a:t>
            </a:r>
            <a:r>
              <a:rPr lang="en-US" altLang="zh-TW" dirty="0"/>
              <a:t>119</a:t>
            </a:r>
            <a:r>
              <a:rPr lang="zh-TW" altLang="en-US" dirty="0"/>
              <a:t>」給緊急醫療網（即是</a:t>
            </a:r>
            <a:r>
              <a:rPr lang="en-US" altLang="zh-TW" dirty="0"/>
              <a:t>119</a:t>
            </a:r>
            <a:r>
              <a:rPr lang="zh-TW" altLang="en-US" dirty="0"/>
              <a:t>）。</a:t>
            </a:r>
          </a:p>
          <a:p>
            <a:r>
              <a:rPr lang="zh-TW" altLang="en-US" dirty="0"/>
              <a:t>中心的人員會引導請教若干現場問題，瞭解狀況與派遣適當的人力到達急救現場。</a:t>
            </a:r>
            <a:endParaRPr lang="en-US" altLang="zh-TW" dirty="0"/>
          </a:p>
          <a:p>
            <a:endParaRPr lang="en-US" altLang="zh-TW" dirty="0"/>
          </a:p>
          <a:p>
            <a:r>
              <a:rPr lang="en-US" altLang="zh-TW" dirty="0"/>
              <a:t>A</a:t>
            </a:r>
            <a:r>
              <a:rPr lang="zh-TW" altLang="en-US" dirty="0"/>
              <a:t>是</a:t>
            </a:r>
            <a:r>
              <a:rPr lang="en-US" altLang="zh-TW" dirty="0"/>
              <a:t>airway</a:t>
            </a:r>
            <a:r>
              <a:rPr lang="zh-TW" altLang="en-US" dirty="0"/>
              <a:t>代表氣道：被平置的仰臥的病患，因為在喪失意識時的肌肉會放鬆，</a:t>
            </a:r>
          </a:p>
          <a:p>
            <a:r>
              <a:rPr lang="zh-TW" altLang="en-US" dirty="0"/>
              <a:t>病患舌部肌肉因此而失去張力。因為地心引力的關係，使得病患舌根往下往後垂。</a:t>
            </a:r>
          </a:p>
          <a:p>
            <a:r>
              <a:rPr lang="zh-TW" altLang="en-US" dirty="0"/>
              <a:t>如此的狀況很容易堵住呼吸道的入口，這是造成昏迷者呼吸道阻塞最常見的原因。</a:t>
            </a:r>
          </a:p>
          <a:p>
            <a:r>
              <a:rPr lang="zh-TW" altLang="en-US" dirty="0"/>
              <a:t>現場施救者在進行基本救命術急救的首要工作，就是必須先暢通被救者的呼吸道。</a:t>
            </a:r>
          </a:p>
          <a:p>
            <a:r>
              <a:rPr lang="zh-TW" altLang="en-US" dirty="0"/>
              <a:t>施救者要改變病患的舌頭位置，使之往上與往前移動，才能有效通暢被救者氣道。</a:t>
            </a:r>
          </a:p>
          <a:p>
            <a:r>
              <a:rPr lang="zh-TW" altLang="en-US" dirty="0"/>
              <a:t>施救者可以用自己的手掌後壓病患的額頭，使被救者的頭部呈現類似後仰的姿勢，</a:t>
            </a:r>
          </a:p>
          <a:p>
            <a:r>
              <a:rPr lang="zh-TW" altLang="en-US" dirty="0"/>
              <a:t>另一手輕提病患的下顎，使被救者的下顎呈現類似上仰位置，即可達到此一效果。</a:t>
            </a:r>
          </a:p>
          <a:p>
            <a:r>
              <a:rPr lang="zh-TW" altLang="en-US" dirty="0"/>
              <a:t>保持「壓額抬頦」打開呼吸道的姿勢，施救者先檢視病患口中有無可看見的異物。</a:t>
            </a:r>
          </a:p>
          <a:p>
            <a:r>
              <a:rPr lang="zh-TW" altLang="en-US" dirty="0"/>
              <a:t>若看見口中異物，將病患的頭偏向一邊，施救者用自己的手指清除病患口中異物。</a:t>
            </a:r>
          </a:p>
          <a:p>
            <a:r>
              <a:rPr lang="zh-TW" altLang="en-US" dirty="0"/>
              <a:t>若沒看見口中異物，施救者切勿以手指在病患口中亂挖，以防止造成病患的嘔吐。</a:t>
            </a:r>
            <a:endParaRPr lang="en-US" altLang="zh-TW" dirty="0"/>
          </a:p>
          <a:p>
            <a:endParaRPr lang="en-US" altLang="zh-TW" dirty="0"/>
          </a:p>
          <a:p>
            <a:r>
              <a:rPr lang="en-US" altLang="zh-TW" dirty="0"/>
              <a:t>B</a:t>
            </a:r>
            <a:r>
              <a:rPr lang="zh-TW" altLang="en-US" dirty="0"/>
              <a:t>（</a:t>
            </a:r>
            <a:r>
              <a:rPr lang="en-US" altLang="zh-TW" dirty="0"/>
              <a:t>breathe</a:t>
            </a:r>
            <a:r>
              <a:rPr lang="zh-TW" altLang="en-US" dirty="0"/>
              <a:t>）的步驟，此時繼續施以「壓額抬頦」，持續維持氣道通暢的姿勢。</a:t>
            </a:r>
          </a:p>
          <a:p>
            <a:r>
              <a:rPr lang="zh-TW" altLang="en-US" dirty="0"/>
              <a:t>施救者以自己單側的臉部靠近被救者的口鼻，進行被救者有無自發性呼吸的評估。</a:t>
            </a:r>
          </a:p>
          <a:p>
            <a:r>
              <a:rPr lang="zh-TW" altLang="en-US" dirty="0"/>
              <a:t>施救者的臉頰靠近被救者口鼻，同時進行三個 </a:t>
            </a:r>
            <a:r>
              <a:rPr lang="en-US" altLang="zh-TW" dirty="0"/>
              <a:t>L</a:t>
            </a:r>
            <a:r>
              <a:rPr lang="zh-TW" altLang="en-US" dirty="0"/>
              <a:t>（</a:t>
            </a:r>
            <a:r>
              <a:rPr lang="en-US" altLang="zh-TW" dirty="0"/>
              <a:t>listen</a:t>
            </a:r>
            <a:r>
              <a:rPr lang="zh-TW" altLang="en-US" dirty="0"/>
              <a:t>，</a:t>
            </a:r>
            <a:r>
              <a:rPr lang="en-US" altLang="zh-TW" dirty="0"/>
              <a:t>look</a:t>
            </a:r>
            <a:r>
              <a:rPr lang="zh-TW" altLang="en-US" dirty="0"/>
              <a:t>，</a:t>
            </a:r>
            <a:r>
              <a:rPr lang="en-US" altLang="zh-TW" dirty="0"/>
              <a:t>feel</a:t>
            </a:r>
            <a:r>
              <a:rPr lang="zh-TW" altLang="en-US" dirty="0"/>
              <a:t>）約計十秒鐘</a:t>
            </a:r>
            <a:r>
              <a:rPr lang="zh-TW" altLang="en-US" dirty="0">
                <a:latin typeface="標楷體" panose="03000509000000000000" pitchFamily="65" charset="-120"/>
              </a:rPr>
              <a:t>，</a:t>
            </a:r>
            <a:endParaRPr lang="zh-TW" altLang="en-US" dirty="0"/>
          </a:p>
          <a:p>
            <a:r>
              <a:rPr lang="zh-TW" altLang="en-US" dirty="0"/>
              <a:t>也就是「聽（有無呼吸聲）」、「看（有無胸部起伏）」與「感覺（有無呼吸氣流）」。</a:t>
            </a:r>
          </a:p>
          <a:p>
            <a:r>
              <a:rPr lang="zh-TW" altLang="en-US" dirty="0"/>
              <a:t>若病患有自發性呼吸的狀況，施救者將被救者擺成「復甦姿勢」，等待後續的救援。</a:t>
            </a:r>
          </a:p>
          <a:p>
            <a:r>
              <a:rPr lang="zh-TW" altLang="en-US" dirty="0"/>
              <a:t>若是病患無自發性呼吸的狀況，施救者繼續對被救者進行「胸外心臟按摩」急救。</a:t>
            </a:r>
          </a:p>
          <a:p>
            <a:endParaRPr lang="en-US" altLang="zh-TW" dirty="0"/>
          </a:p>
          <a:p>
            <a:r>
              <a:rPr lang="zh-TW" altLang="en-US" dirty="0"/>
              <a:t>評估完成</a:t>
            </a:r>
            <a:r>
              <a:rPr lang="en-US" altLang="zh-TW" dirty="0"/>
              <a:t>B</a:t>
            </a:r>
            <a:r>
              <a:rPr lang="zh-TW" altLang="en-US" dirty="0"/>
              <a:t>（</a:t>
            </a:r>
            <a:r>
              <a:rPr lang="en-US" altLang="zh-TW" dirty="0"/>
              <a:t>breathe</a:t>
            </a:r>
            <a:r>
              <a:rPr lang="zh-TW" altLang="en-US" dirty="0"/>
              <a:t>），發現病患沒有呼吸時，即刻準備進行胸外的心臟按摩。</a:t>
            </a:r>
          </a:p>
          <a:p>
            <a:r>
              <a:rPr lang="zh-TW" altLang="en-US" dirty="0"/>
              <a:t>請大家想一想，病患是否有可能會發生這種「無呼吸而有脈搏」的特別狀況呢？</a:t>
            </a:r>
          </a:p>
          <a:p>
            <a:r>
              <a:rPr lang="zh-TW" altLang="en-US" dirty="0"/>
              <a:t>這種情況只會出現在類似「呼吸器依賴者」，或者「異物梗塞呼吸道」的狀況。</a:t>
            </a:r>
          </a:p>
          <a:p>
            <a:r>
              <a:rPr lang="zh-TW" altLang="en-US" dirty="0"/>
              <a:t>無法呼吸數分鐘後，心臟就會缺氧而造成致命性的心率不整而終止有效率地搏動。</a:t>
            </a:r>
          </a:p>
          <a:p>
            <a:r>
              <a:rPr lang="en-US" altLang="zh-TW" dirty="0"/>
              <a:t>2005</a:t>
            </a:r>
            <a:r>
              <a:rPr lang="zh-TW" altLang="en-US" dirty="0"/>
              <a:t>年基本救命術民眾版建議，民眾發現病患無呼吸現象時，就應實施胸外按摩。</a:t>
            </a:r>
          </a:p>
          <a:p>
            <a:r>
              <a:rPr lang="zh-TW" altLang="en-US" dirty="0"/>
              <a:t>首先是找出正確按壓位置（胸骨下半部），最簡單的尋找方式是兩乳頭的連線中點。</a:t>
            </a:r>
          </a:p>
          <a:p>
            <a:r>
              <a:rPr lang="zh-TW" altLang="en-US" dirty="0"/>
              <a:t>施救者以自己的掌根貼在適宜的位置，雙手十指相扣並微翹勿貼住被救者的胸部。</a:t>
            </a:r>
          </a:p>
          <a:p>
            <a:r>
              <a:rPr lang="zh-TW" altLang="en-US" dirty="0"/>
              <a:t>施救者的腕關節與被救者胸部呈垂直，肘關節固定呈直線，肩部在病患的正上方。</a:t>
            </a:r>
          </a:p>
          <a:p>
            <a:r>
              <a:rPr lang="zh-TW" altLang="en-US" dirty="0"/>
              <a:t>上述的姿勢是要以施救者的雙手手臂，當作是施救者利用上半身力量傳遞的支點。</a:t>
            </a:r>
          </a:p>
          <a:p>
            <a:r>
              <a:rPr lang="zh-TW" altLang="en-US" dirty="0"/>
              <a:t>施救者利用自身上半身的重量上下交互運動，以此省力方式來按壓被救者的胸部。</a:t>
            </a:r>
          </a:p>
          <a:p>
            <a:r>
              <a:rPr lang="zh-TW" altLang="en-US" dirty="0"/>
              <a:t>傳遞的力量造成前胸壁下移而擠壓到心臟，導致心臟收縮，而形成有效的心輸出。</a:t>
            </a:r>
          </a:p>
          <a:p>
            <a:r>
              <a:rPr lang="zh-TW" altLang="en-US" dirty="0"/>
              <a:t>正確按壓速率約是每分鐘</a:t>
            </a:r>
            <a:r>
              <a:rPr lang="en-US" altLang="zh-TW" dirty="0"/>
              <a:t>100</a:t>
            </a:r>
            <a:r>
              <a:rPr lang="zh-TW" altLang="en-US" dirty="0"/>
              <a:t>次，過慢速率會造成不足心輸出量，不利急救成效。</a:t>
            </a:r>
          </a:p>
          <a:p>
            <a:r>
              <a:rPr lang="zh-TW" altLang="en-US" dirty="0"/>
              <a:t>過快速率會使得靜脈回流減少，導致不足的心輸出量，且容易造成施救者的疲勞。</a:t>
            </a:r>
          </a:p>
          <a:p>
            <a:r>
              <a:rPr lang="zh-TW" altLang="en-US" dirty="0"/>
              <a:t>正確適宜的下壓深度才可以造成有效的心搏出量，並且對被救者較不會產生傷害。</a:t>
            </a:r>
          </a:p>
          <a:p>
            <a:r>
              <a:rPr lang="zh-TW" altLang="en-US" dirty="0"/>
              <a:t>胸腔壓縮的正確深度約是</a:t>
            </a:r>
            <a:r>
              <a:rPr lang="en-US" altLang="zh-TW" dirty="0"/>
              <a:t>4</a:t>
            </a:r>
            <a:r>
              <a:rPr lang="zh-TW" altLang="en-US" dirty="0"/>
              <a:t>至</a:t>
            </a:r>
            <a:r>
              <a:rPr lang="en-US" altLang="zh-TW" dirty="0"/>
              <a:t>5</a:t>
            </a:r>
            <a:r>
              <a:rPr lang="zh-TW" altLang="en-US" dirty="0"/>
              <a:t>公分，或是被救者胸腔前後徑的</a:t>
            </a:r>
            <a:r>
              <a:rPr lang="en-US" altLang="zh-TW" dirty="0"/>
              <a:t>1/2</a:t>
            </a:r>
            <a:r>
              <a:rPr lang="zh-TW" altLang="en-US" dirty="0"/>
              <a:t>至</a:t>
            </a:r>
            <a:r>
              <a:rPr lang="en-US" altLang="zh-TW" dirty="0"/>
              <a:t>1/3</a:t>
            </a:r>
            <a:r>
              <a:rPr lang="zh-TW" altLang="en-US" dirty="0"/>
              <a:t>的深度。</a:t>
            </a:r>
          </a:p>
          <a:p>
            <a:r>
              <a:rPr lang="zh-TW" altLang="en-US" dirty="0"/>
              <a:t>施救者在實施胸外心臟按壓的過程，可以用兩個音節來指導配合「壓放」的節律。</a:t>
            </a:r>
          </a:p>
          <a:p>
            <a:r>
              <a:rPr lang="zh-TW" altLang="en-US" dirty="0"/>
              <a:t>所以施救者可以默唸或唸出「一下、</a:t>
            </a:r>
            <a:r>
              <a:rPr lang="en-US" altLang="zh-TW" dirty="0"/>
              <a:t>.. </a:t>
            </a:r>
            <a:r>
              <a:rPr lang="zh-TW" altLang="en-US" dirty="0"/>
              <a:t>十下、十一、</a:t>
            </a:r>
            <a:r>
              <a:rPr lang="en-US" altLang="zh-TW" dirty="0"/>
              <a:t>.. </a:t>
            </a:r>
            <a:r>
              <a:rPr lang="zh-TW" altLang="en-US" dirty="0"/>
              <a:t>九九、一百（做完兩百下）」。</a:t>
            </a:r>
          </a:p>
          <a:p>
            <a:r>
              <a:rPr lang="zh-TW" altLang="en-US" dirty="0"/>
              <a:t>持續上述的姿勢與方式，進行按壓約兩分鐘（約</a:t>
            </a:r>
            <a:r>
              <a:rPr lang="en-US" altLang="zh-TW" dirty="0"/>
              <a:t>200</a:t>
            </a:r>
            <a:r>
              <a:rPr lang="zh-TW" altLang="en-US" dirty="0"/>
              <a:t>下）後，再進行成效的評估。</a:t>
            </a:r>
          </a:p>
          <a:p>
            <a:r>
              <a:rPr lang="zh-TW" altLang="en-US" dirty="0"/>
              <a:t>進行「再次評估（成效評估）」是重新打開病患氣道（</a:t>
            </a:r>
            <a:r>
              <a:rPr lang="en-US" altLang="zh-TW" dirty="0"/>
              <a:t>A</a:t>
            </a:r>
            <a:r>
              <a:rPr lang="zh-TW" altLang="en-US" dirty="0"/>
              <a:t>），評估有無恢復呼吸（</a:t>
            </a:r>
            <a:r>
              <a:rPr lang="en-US" altLang="zh-TW" dirty="0"/>
              <a:t>B</a:t>
            </a:r>
            <a:r>
              <a:rPr lang="zh-TW" altLang="en-US" dirty="0"/>
              <a:t>）。</a:t>
            </a:r>
          </a:p>
          <a:p>
            <a:r>
              <a:rPr lang="zh-TW" altLang="en-US" dirty="0"/>
              <a:t>若仍然無呼吸，則必須繼續再次進行胸外心臟按摩兩分鐘，之後再進入再次評估。</a:t>
            </a:r>
          </a:p>
          <a:p>
            <a:r>
              <a:rPr lang="zh-TW" altLang="en-US" dirty="0"/>
              <a:t>若恢復呼吸，施救者協助被救者擺成「復甦姿勢」，維持氣道通暢與預防異物阻塞。</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95</a:t>
            </a:fld>
            <a:endParaRPr lang="zh-TW" altLang="en-US" dirty="0"/>
          </a:p>
        </p:txBody>
      </p:sp>
    </p:spTree>
    <p:extLst>
      <p:ext uri="{BB962C8B-B14F-4D97-AF65-F5344CB8AC3E}">
        <p14:creationId xmlns:p14="http://schemas.microsoft.com/office/powerpoint/2010/main" val="22915671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了解基本急救術中之哈姆立克法</a:t>
            </a: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r>
              <a:rPr lang="zh-TW" altLang="en-US" dirty="0"/>
              <a:t>哈姆立克法：其理論是用力擠壓被救者的腹部，直接增加被救者的腹壓，間接增加被救者胸壓。</a:t>
            </a:r>
          </a:p>
          <a:p>
            <a:r>
              <a:rPr lang="zh-TW" altLang="en-US" dirty="0"/>
              <a:t>施以如此急救方式，可以有機會將位於胸腔另外空間</a:t>
            </a:r>
            <a:r>
              <a:rPr lang="en-US" altLang="zh-TW" dirty="0"/>
              <a:t>—</a:t>
            </a:r>
            <a:r>
              <a:rPr lang="zh-TW" altLang="en-US" dirty="0"/>
              <a:t>呼吸道內的異物擠壓出去。</a:t>
            </a:r>
          </a:p>
          <a:p>
            <a:pPr marL="228600" indent="-228600">
              <a:buFont typeface="+mj-lt"/>
              <a:buAutoNum type="arabicPeriod"/>
            </a:pPr>
            <a:r>
              <a:rPr lang="zh-TW" altLang="en-US" dirty="0"/>
              <a:t>施救者站在患者背後成箭步。</a:t>
            </a:r>
          </a:p>
          <a:p>
            <a:pPr marL="228600" indent="-228600">
              <a:buFont typeface="+mj-lt"/>
              <a:buAutoNum type="arabicPeriod"/>
            </a:pPr>
            <a:r>
              <a:rPr lang="zh-TW" altLang="en-US" dirty="0"/>
              <a:t>左手摸到肚臍，右手握拳，虎口向內。</a:t>
            </a:r>
          </a:p>
          <a:p>
            <a:pPr marL="228600" indent="-228600">
              <a:buFont typeface="+mj-lt"/>
              <a:buAutoNum type="arabicPeriod"/>
            </a:pPr>
            <a:r>
              <a:rPr lang="zh-TW" altLang="en-US" dirty="0"/>
              <a:t>右手置於肚臍上方，左手握於右手成環抱姿勢。</a:t>
            </a:r>
          </a:p>
          <a:p>
            <a:pPr marL="228600" indent="-228600">
              <a:buFont typeface="+mj-lt"/>
              <a:buAutoNum type="arabicPeriod"/>
            </a:pPr>
            <a:r>
              <a:rPr lang="zh-TW" altLang="en-US" dirty="0"/>
              <a:t>施救者向內、向後、向上擠壓。</a:t>
            </a:r>
          </a:p>
          <a:p>
            <a:pPr marL="228600" indent="-228600">
              <a:buFont typeface="+mj-lt"/>
              <a:buAutoNum type="arabicPeriod"/>
            </a:pPr>
            <a:r>
              <a:rPr lang="zh-TW" altLang="en-US" dirty="0"/>
              <a:t>注意阻塞是否已解除或患者呈昏迷狀態。</a:t>
            </a:r>
          </a:p>
          <a:p>
            <a:pPr marL="228600" indent="-228600">
              <a:buFont typeface="+mj-lt"/>
              <a:buAutoNum type="arabicPeriod"/>
            </a:pPr>
            <a:r>
              <a:rPr lang="zh-TW" altLang="en-US" dirty="0"/>
              <a:t>若是呈現昏迷狀態，則準備實施基本救命術。</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96</a:t>
            </a:fld>
            <a:endParaRPr lang="zh-TW" altLang="en-US" dirty="0"/>
          </a:p>
        </p:txBody>
      </p:sp>
    </p:spTree>
    <p:extLst>
      <p:ext uri="{BB962C8B-B14F-4D97-AF65-F5344CB8AC3E}">
        <p14:creationId xmlns:p14="http://schemas.microsoft.com/office/powerpoint/2010/main" val="42424318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了解基本急救術中之去顫電擊術</a:t>
            </a:r>
            <a:endParaRPr lang="en-US" altLang="zh-TW" sz="1200" dirty="0"/>
          </a:p>
          <a:p>
            <a:endParaRPr lang="en-US" altLang="zh-TW" dirty="0"/>
          </a:p>
          <a:p>
            <a:r>
              <a:rPr lang="zh-TW" altLang="en-US" dirty="0"/>
              <a:t>自動體外去顫器（</a:t>
            </a:r>
            <a:r>
              <a:rPr lang="en-US" altLang="zh-TW" dirty="0"/>
              <a:t>Automatic External Defibrillation</a:t>
            </a:r>
            <a:r>
              <a:rPr lang="zh-TW" altLang="en-US" dirty="0"/>
              <a:t>，</a:t>
            </a:r>
            <a:r>
              <a:rPr lang="en-US" altLang="zh-TW" dirty="0"/>
              <a:t>AED</a:t>
            </a:r>
            <a:r>
              <a:rPr lang="zh-TW" altLang="en-US" dirty="0"/>
              <a:t>），操作步驟簡單、安全。</a:t>
            </a:r>
          </a:p>
          <a:p>
            <a:r>
              <a:rPr lang="zh-TW" altLang="en-US" dirty="0"/>
              <a:t>自動體外去顫器又被稱為「傻瓜電擊器」，其意義如同「傻瓜照相機」般簡單使用。</a:t>
            </a:r>
          </a:p>
          <a:p>
            <a:r>
              <a:rPr lang="zh-TW" altLang="en-US" dirty="0"/>
              <a:t>學習者應該瞭解使用時機，操作步驟，與安全注意事項即可快速操作此急救器材。</a:t>
            </a:r>
          </a:p>
          <a:p>
            <a:r>
              <a:rPr lang="zh-TW" altLang="en-US" dirty="0"/>
              <a:t>關於使用時機是：現場發現病患無意識、無呼吸狀況時，先做</a:t>
            </a:r>
            <a:r>
              <a:rPr lang="en-US" altLang="zh-TW" dirty="0"/>
              <a:t>200</a:t>
            </a:r>
            <a:r>
              <a:rPr lang="zh-TW" altLang="en-US" dirty="0"/>
              <a:t>次胸外按摩後，</a:t>
            </a:r>
          </a:p>
          <a:p>
            <a:r>
              <a:rPr lang="zh-TW" altLang="en-US" dirty="0"/>
              <a:t>在若干狀況下可以找到「自動體外去顫器」的現場（如國際機場等），即可以使用。</a:t>
            </a:r>
          </a:p>
          <a:p>
            <a:endParaRPr lang="en-US" altLang="zh-TW" dirty="0"/>
          </a:p>
          <a:p>
            <a:r>
              <a:rPr lang="zh-TW" altLang="en-US" dirty="0"/>
              <a:t>在裝妥（特殊）電池，按下步驟</a:t>
            </a:r>
            <a:r>
              <a:rPr lang="en-US" altLang="zh-TW" dirty="0"/>
              <a:t>1</a:t>
            </a:r>
            <a:r>
              <a:rPr lang="zh-TW" altLang="en-US" dirty="0"/>
              <a:t>的開關時，就會自動出聲音（中文）提示操作。</a:t>
            </a:r>
          </a:p>
          <a:p>
            <a:r>
              <a:rPr lang="zh-TW" altLang="en-US" dirty="0"/>
              <a:t>操作「自動體外去顫器」時，應該暫停接觸病患，此時病患呈現靜止狀態，勿干擾機器分析。</a:t>
            </a:r>
          </a:p>
          <a:p>
            <a:r>
              <a:rPr lang="zh-TW" altLang="en-US" dirty="0"/>
              <a:t>其操作過程包括五個步驟，並依其語音指示操作：</a:t>
            </a:r>
            <a:r>
              <a:rPr lang="en-US" altLang="zh-TW" dirty="0"/>
              <a:t>1.</a:t>
            </a:r>
            <a:r>
              <a:rPr lang="zh-TW" altLang="en-US" dirty="0"/>
              <a:t> 開</a:t>
            </a:r>
            <a:r>
              <a:rPr lang="zh-TW" altLang="en-US" dirty="0">
                <a:latin typeface="標楷體" panose="03000509000000000000" pitchFamily="65" charset="-120"/>
              </a:rPr>
              <a:t>、</a:t>
            </a:r>
            <a:r>
              <a:rPr lang="en-US" altLang="zh-TW" dirty="0"/>
              <a:t>2.</a:t>
            </a:r>
            <a:r>
              <a:rPr lang="zh-TW" altLang="en-US" dirty="0"/>
              <a:t> 貼</a:t>
            </a:r>
            <a:r>
              <a:rPr lang="zh-TW" altLang="en-US" dirty="0">
                <a:latin typeface="標楷體" panose="03000509000000000000" pitchFamily="65" charset="-120"/>
              </a:rPr>
              <a:t>、</a:t>
            </a:r>
            <a:r>
              <a:rPr lang="en-US" altLang="zh-TW" dirty="0"/>
              <a:t>3.</a:t>
            </a:r>
            <a:r>
              <a:rPr lang="zh-TW" altLang="en-US" dirty="0"/>
              <a:t> 電</a:t>
            </a:r>
            <a:r>
              <a:rPr lang="zh-TW" altLang="en-US" dirty="0">
                <a:latin typeface="標楷體" panose="03000509000000000000" pitchFamily="65" charset="-120"/>
              </a:rPr>
              <a:t>、</a:t>
            </a:r>
            <a:r>
              <a:rPr lang="en-US" altLang="zh-TW" dirty="0"/>
              <a:t>4.</a:t>
            </a:r>
            <a:r>
              <a:rPr lang="zh-TW" altLang="en-US" dirty="0"/>
              <a:t> 關</a:t>
            </a:r>
            <a:r>
              <a:rPr lang="zh-TW" altLang="en-US" dirty="0">
                <a:latin typeface="標楷體" panose="03000509000000000000" pitchFamily="65" charset="-120"/>
              </a:rPr>
              <a:t>、</a:t>
            </a:r>
            <a:r>
              <a:rPr lang="en-US" altLang="zh-TW" dirty="0"/>
              <a:t>5.</a:t>
            </a:r>
            <a:r>
              <a:rPr lang="zh-TW" altLang="en-US" dirty="0"/>
              <a:t> 壓。</a:t>
            </a:r>
          </a:p>
          <a:p>
            <a:r>
              <a:rPr lang="zh-TW" altLang="en-US" dirty="0"/>
              <a:t>步驟 </a:t>
            </a:r>
            <a:r>
              <a:rPr lang="en-US" altLang="zh-TW" dirty="0"/>
              <a:t>1.</a:t>
            </a:r>
            <a:r>
              <a:rPr lang="zh-TW" altLang="en-US" dirty="0"/>
              <a:t> 開：打開開關。</a:t>
            </a:r>
            <a:endParaRPr lang="en-US" altLang="zh-TW" dirty="0"/>
          </a:p>
          <a:p>
            <a:r>
              <a:rPr lang="zh-TW" altLang="en-US" dirty="0"/>
              <a:t>步驟 </a:t>
            </a:r>
            <a:r>
              <a:rPr lang="en-US" altLang="zh-TW" dirty="0"/>
              <a:t>2.</a:t>
            </a:r>
            <a:r>
              <a:rPr lang="zh-TW" altLang="en-US" dirty="0"/>
              <a:t> 貼：依照語音與貼片圖示，貼好貼片與插妥插頭。</a:t>
            </a:r>
          </a:p>
          <a:p>
            <a:r>
              <a:rPr lang="zh-TW" altLang="en-US" dirty="0"/>
              <a:t>步驟 </a:t>
            </a:r>
            <a:r>
              <a:rPr lang="en-US" altLang="zh-TW" dirty="0"/>
              <a:t>3.</a:t>
            </a:r>
            <a:r>
              <a:rPr lang="zh-TW" altLang="en-US" dirty="0"/>
              <a:t> 電：若需電擊，機器自動充電後，施救者按電擊鈕。若不需電擊，則繼續。</a:t>
            </a:r>
          </a:p>
          <a:p>
            <a:r>
              <a:rPr lang="zh-TW" altLang="en-US" dirty="0"/>
              <a:t>步驟 </a:t>
            </a:r>
            <a:r>
              <a:rPr lang="en-US" altLang="zh-TW" dirty="0"/>
              <a:t>4.</a:t>
            </a:r>
            <a:r>
              <a:rPr lang="zh-TW" altLang="en-US" dirty="0"/>
              <a:t> 關：關上開關。</a:t>
            </a:r>
            <a:endParaRPr lang="en-US" altLang="zh-TW" dirty="0"/>
          </a:p>
          <a:p>
            <a:r>
              <a:rPr lang="zh-TW" altLang="en-US" dirty="0"/>
              <a:t>步驟 </a:t>
            </a:r>
            <a:r>
              <a:rPr lang="en-US" altLang="zh-TW" dirty="0"/>
              <a:t>5.</a:t>
            </a:r>
            <a:r>
              <a:rPr lang="zh-TW" altLang="en-US" dirty="0"/>
              <a:t> 壓：施救者再度實施胸外按壓後，再進入步驟 </a:t>
            </a:r>
            <a:r>
              <a:rPr lang="en-US" altLang="zh-TW" dirty="0"/>
              <a:t>1</a:t>
            </a:r>
            <a:r>
              <a:rPr lang="zh-TW" altLang="en-US" dirty="0"/>
              <a:t>、</a:t>
            </a:r>
            <a:r>
              <a:rPr lang="en-US" altLang="zh-TW" dirty="0"/>
              <a:t>2.....</a:t>
            </a:r>
            <a:r>
              <a:rPr lang="zh-TW" altLang="en-US" dirty="0"/>
              <a:t>。</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97</a:t>
            </a:fld>
            <a:endParaRPr lang="zh-TW" altLang="en-US" dirty="0"/>
          </a:p>
        </p:txBody>
      </p:sp>
    </p:spTree>
    <p:extLst>
      <p:ext uri="{BB962C8B-B14F-4D97-AF65-F5344CB8AC3E}">
        <p14:creationId xmlns:p14="http://schemas.microsoft.com/office/powerpoint/2010/main" val="1007186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了解意外處理術中關於接觸化學品之急救</a:t>
            </a: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關於接觸化學品之急救過程中，進行清水沖洗的時間並非絕對為</a:t>
            </a:r>
            <a:r>
              <a:rPr lang="en-US" altLang="zh-TW" dirty="0">
                <a:latin typeface="Times New Roman" pitchFamily="18" charset="0"/>
                <a:cs typeface="Times New Roman" pitchFamily="18" charset="0"/>
              </a:rPr>
              <a:t>15 </a:t>
            </a:r>
            <a:r>
              <a:rPr lang="zh-TW" altLang="en-US" dirty="0">
                <a:latin typeface="Times New Roman" pitchFamily="18" charset="0"/>
                <a:cs typeface="Times New Roman" pitchFamily="18" charset="0"/>
              </a:rPr>
              <a:t>至 </a:t>
            </a:r>
            <a:r>
              <a:rPr lang="en-US" altLang="zh-TW" dirty="0">
                <a:latin typeface="Times New Roman" pitchFamily="18" charset="0"/>
                <a:cs typeface="Times New Roman" pitchFamily="18" charset="0"/>
              </a:rPr>
              <a:t>20 </a:t>
            </a:r>
            <a:r>
              <a:rPr lang="zh-TW" altLang="en-US" dirty="0">
                <a:latin typeface="Times New Roman" pitchFamily="18" charset="0"/>
                <a:cs typeface="Times New Roman" pitchFamily="18" charset="0"/>
              </a:rPr>
              <a:t>分鐘，重點在於沖水的時間要足夠將所接觸的化學品排除，只沖一兩分鐘是絕對不足夠的。</a:t>
            </a:r>
          </a:p>
          <a:p>
            <a:r>
              <a:rPr lang="zh-TW" altLang="en-US" dirty="0">
                <a:latin typeface="Times New Roman" pitchFamily="18" charset="0"/>
                <a:cs typeface="Times New Roman" pitchFamily="18" charset="0"/>
              </a:rPr>
              <a:t>若有眼睛、皮膚接觸危險物質的狀況發生，應儘快協助傷患以大量清水沖洗受污染部位。沖洗過程中應避免水壓過大傷及患部，若無法及時除污，則應先避免中毒，並儘快送醫救治。</a:t>
            </a:r>
          </a:p>
          <a:p>
            <a:endParaRPr lang="zh-TW" altLang="en-US" dirty="0">
              <a:latin typeface="Times New Roman" pitchFamily="18" charset="0"/>
              <a:cs typeface="Times New Roman" pitchFamily="18" charset="0"/>
            </a:endParaRPr>
          </a:p>
          <a:p>
            <a:r>
              <a:rPr lang="zh-TW" altLang="en-US" dirty="0">
                <a:latin typeface="Times New Roman" pitchFamily="18" charset="0"/>
                <a:cs typeface="Times New Roman" pitchFamily="18" charset="0"/>
              </a:rPr>
              <a:t>補充說明</a:t>
            </a:r>
            <a:r>
              <a:rPr lang="en-US" altLang="zh-TW" dirty="0">
                <a:latin typeface="Times New Roman" pitchFamily="18" charset="0"/>
                <a:cs typeface="Times New Roman" pitchFamily="18" charset="0"/>
              </a:rPr>
              <a:t>:</a:t>
            </a:r>
          </a:p>
          <a:p>
            <a:r>
              <a:rPr lang="zh-TW" altLang="en-US" dirty="0">
                <a:latin typeface="Times New Roman" pitchFamily="18" charset="0"/>
                <a:cs typeface="Times New Roman" pitchFamily="18" charset="0"/>
              </a:rPr>
              <a:t>如氫氟酸：</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立即用清水清洗受暴露區域，並除去受污染之衣物；</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在接觸區塗抹葡萄糖酸鈣軟膏</a:t>
            </a:r>
            <a:r>
              <a:rPr lang="en-US" altLang="zh-TW" dirty="0">
                <a:latin typeface="Times New Roman" pitchFamily="18" charset="0"/>
                <a:cs typeface="Times New Roman" pitchFamily="18" charset="0"/>
              </a:rPr>
              <a:t>(calcium</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gluconate)</a:t>
            </a:r>
            <a:r>
              <a:rPr lang="zh-TW" altLang="en-US" dirty="0">
                <a:latin typeface="Times New Roman" pitchFamily="18" charset="0"/>
                <a:cs typeface="Times New Roman" pitchFamily="18" charset="0"/>
              </a:rPr>
              <a:t>，使氟變成不溶之氟化鈣，因而減少進入體內的機會；</a:t>
            </a:r>
            <a:r>
              <a:rPr lang="en-US" altLang="zh-TW" dirty="0">
                <a:latin typeface="Times New Roman" pitchFamily="18" charset="0"/>
                <a:cs typeface="Times New Roman" pitchFamily="18" charset="0"/>
              </a:rPr>
              <a:t>(C)</a:t>
            </a:r>
            <a:r>
              <a:rPr lang="zh-TW" altLang="en-US" dirty="0">
                <a:latin typeface="Times New Roman" pitchFamily="18" charset="0"/>
                <a:cs typeface="Times New Roman" pitchFamily="18" charset="0"/>
              </a:rPr>
              <a:t>立即送醫。</a:t>
            </a:r>
          </a:p>
          <a:p>
            <a:endParaRPr kumimoji="1"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98</a:t>
            </a:fld>
            <a:endParaRPr lang="zh-TW" altLang="en-US" dirty="0"/>
          </a:p>
        </p:txBody>
      </p:sp>
    </p:spTree>
    <p:extLst>
      <p:ext uri="{BB962C8B-B14F-4D97-AF65-F5344CB8AC3E}">
        <p14:creationId xmlns:p14="http://schemas.microsoft.com/office/powerpoint/2010/main" val="34878217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了解意外處理術中關於接觸化學品之急救</a:t>
            </a: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關於接觸化學品之急救過程中，進行清水沖洗的時間並非絕對為</a:t>
            </a:r>
            <a:r>
              <a:rPr lang="en-US" altLang="zh-TW" dirty="0">
                <a:latin typeface="Times New Roman" pitchFamily="18" charset="0"/>
                <a:cs typeface="Times New Roman" pitchFamily="18" charset="0"/>
              </a:rPr>
              <a:t>15 </a:t>
            </a:r>
            <a:r>
              <a:rPr lang="zh-TW" altLang="en-US" dirty="0">
                <a:latin typeface="Times New Roman" pitchFamily="18" charset="0"/>
                <a:cs typeface="Times New Roman" pitchFamily="18" charset="0"/>
              </a:rPr>
              <a:t>至 </a:t>
            </a:r>
            <a:r>
              <a:rPr lang="en-US" altLang="zh-TW" dirty="0">
                <a:latin typeface="Times New Roman" pitchFamily="18" charset="0"/>
                <a:cs typeface="Times New Roman" pitchFamily="18" charset="0"/>
              </a:rPr>
              <a:t>20 </a:t>
            </a:r>
            <a:r>
              <a:rPr lang="zh-TW" altLang="en-US" dirty="0">
                <a:latin typeface="Times New Roman" pitchFamily="18" charset="0"/>
                <a:cs typeface="Times New Roman" pitchFamily="18" charset="0"/>
              </a:rPr>
              <a:t>分鐘，重點在於沖水的時間要足夠將所接觸的化學品排除，只沖一兩分鐘是絕對不足夠的。</a:t>
            </a:r>
          </a:p>
          <a:p>
            <a:r>
              <a:rPr lang="zh-TW" altLang="en-US" dirty="0">
                <a:latin typeface="Times New Roman" pitchFamily="18" charset="0"/>
                <a:cs typeface="Times New Roman" pitchFamily="18" charset="0"/>
              </a:rPr>
              <a:t>若有眼睛、皮膚接觸危險物質的狀況發生，應儘快協助傷患以大量清水沖洗受污染部位。沖洗過程中應避免水壓過大傷及患部，若無法及時除污，則應先避免中毒，並儘快送醫救治。</a:t>
            </a:r>
          </a:p>
          <a:p>
            <a:endParaRPr lang="zh-TW" altLang="en-US" dirty="0">
              <a:latin typeface="Times New Roman" pitchFamily="18" charset="0"/>
              <a:cs typeface="Times New Roman" pitchFamily="18" charset="0"/>
            </a:endParaRPr>
          </a:p>
          <a:p>
            <a:r>
              <a:rPr lang="zh-TW" altLang="en-US" dirty="0">
                <a:latin typeface="Times New Roman" pitchFamily="18" charset="0"/>
                <a:cs typeface="Times New Roman" pitchFamily="18" charset="0"/>
              </a:rPr>
              <a:t>補充說明</a:t>
            </a:r>
            <a:r>
              <a:rPr lang="en-US" altLang="zh-TW" dirty="0">
                <a:latin typeface="Times New Roman" pitchFamily="18" charset="0"/>
                <a:cs typeface="Times New Roman" pitchFamily="18" charset="0"/>
              </a:rPr>
              <a:t>:</a:t>
            </a:r>
          </a:p>
          <a:p>
            <a:r>
              <a:rPr lang="zh-TW" altLang="en-US" dirty="0">
                <a:latin typeface="Times New Roman" pitchFamily="18" charset="0"/>
                <a:cs typeface="Times New Roman" pitchFamily="18" charset="0"/>
              </a:rPr>
              <a:t>如氫氟酸：</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立即用清水清洗受暴露區域，並除去受污染之衣物；</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在接觸區塗抹葡萄糖酸鈣軟膏</a:t>
            </a:r>
            <a:r>
              <a:rPr lang="en-US" altLang="zh-TW" dirty="0">
                <a:latin typeface="Times New Roman" pitchFamily="18" charset="0"/>
                <a:cs typeface="Times New Roman" pitchFamily="18" charset="0"/>
              </a:rPr>
              <a:t>(calcium</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gluconate)</a:t>
            </a:r>
            <a:r>
              <a:rPr lang="zh-TW" altLang="en-US" dirty="0">
                <a:latin typeface="Times New Roman" pitchFamily="18" charset="0"/>
                <a:cs typeface="Times New Roman" pitchFamily="18" charset="0"/>
              </a:rPr>
              <a:t>，使氟變成不溶之氟化鈣，因而減少進入體內的機會；</a:t>
            </a:r>
            <a:r>
              <a:rPr lang="en-US" altLang="zh-TW" dirty="0">
                <a:latin typeface="Times New Roman" pitchFamily="18" charset="0"/>
                <a:cs typeface="Times New Roman" pitchFamily="18" charset="0"/>
              </a:rPr>
              <a:t>(C)</a:t>
            </a:r>
            <a:r>
              <a:rPr lang="zh-TW" altLang="en-US" dirty="0">
                <a:latin typeface="Times New Roman" pitchFamily="18" charset="0"/>
                <a:cs typeface="Times New Roman" pitchFamily="18" charset="0"/>
              </a:rPr>
              <a:t>立即送醫。</a:t>
            </a:r>
          </a:p>
          <a:p>
            <a:endParaRPr kumimoji="1"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99</a:t>
            </a:fld>
            <a:endParaRPr lang="zh-TW" altLang="en-US" dirty="0"/>
          </a:p>
        </p:txBody>
      </p:sp>
    </p:spTree>
    <p:extLst>
      <p:ext uri="{BB962C8B-B14F-4D97-AF65-F5344CB8AC3E}">
        <p14:creationId xmlns:p14="http://schemas.microsoft.com/office/powerpoint/2010/main" val="41770741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了解意外處理術中關於吸入、食入中毒之急救</a:t>
            </a:r>
            <a:endParaRPr lang="en-US" altLang="zh-TW" sz="1200" dirty="0"/>
          </a:p>
          <a:p>
            <a:pPr>
              <a:lnSpc>
                <a:spcPct val="110000"/>
              </a:lnSpc>
              <a:spcBef>
                <a:spcPct val="10000"/>
              </a:spcBef>
              <a:spcAft>
                <a:spcPct val="10000"/>
              </a:spcAft>
            </a:pPr>
            <a:endParaRPr lang="en-US" altLang="zh-TW" dirty="0">
              <a:latin typeface="Times New Roman" pitchFamily="18" charset="0"/>
              <a:cs typeface="Times New Roman" pitchFamily="18" charset="0"/>
            </a:endParaRPr>
          </a:p>
          <a:p>
            <a:pPr>
              <a:lnSpc>
                <a:spcPct val="110000"/>
              </a:lnSpc>
              <a:spcBef>
                <a:spcPct val="10000"/>
              </a:spcBef>
              <a:spcAft>
                <a:spcPct val="10000"/>
              </a:spcAft>
            </a:pPr>
            <a:r>
              <a:rPr lang="zh-TW" altLang="en-US" dirty="0">
                <a:latin typeface="Times New Roman" pitchFamily="18" charset="0"/>
                <a:cs typeface="Times New Roman" pitchFamily="18" charset="0"/>
              </a:rPr>
              <a:t>中毒可能是意外事件，可能是蓄意事件，甚至謀害事件。中毒的過程是多樣化的。</a:t>
            </a:r>
          </a:p>
          <a:p>
            <a:pPr>
              <a:lnSpc>
                <a:spcPct val="110000"/>
              </a:lnSpc>
              <a:spcBef>
                <a:spcPct val="10000"/>
              </a:spcBef>
              <a:spcAft>
                <a:spcPct val="10000"/>
              </a:spcAft>
            </a:pPr>
            <a:r>
              <a:rPr lang="zh-TW" altLang="en-US" dirty="0">
                <a:latin typeface="Times New Roman" pitchFamily="18" charset="0"/>
                <a:cs typeface="Times New Roman" pitchFamily="18" charset="0"/>
              </a:rPr>
              <a:t>中毒的種類也是五花八門，包括：各種的藥物、有毒物質（氣體、液體與固體）、動物螫咬傷（蛇、蟲、魚、狗、人等）、有毒植物之接觸或攝食、其他（食物中毒）。 </a:t>
            </a:r>
          </a:p>
          <a:p>
            <a:pPr>
              <a:lnSpc>
                <a:spcPct val="110000"/>
              </a:lnSpc>
              <a:spcBef>
                <a:spcPct val="10000"/>
              </a:spcBef>
              <a:spcAft>
                <a:spcPct val="10000"/>
              </a:spcAft>
            </a:pPr>
            <a:endParaRPr lang="en-US" altLang="zh-TW" dirty="0">
              <a:latin typeface="Times New Roman" pitchFamily="18" charset="0"/>
              <a:cs typeface="Times New Roman" pitchFamily="18" charset="0"/>
            </a:endParaRPr>
          </a:p>
          <a:p>
            <a:pPr>
              <a:lnSpc>
                <a:spcPct val="110000"/>
              </a:lnSpc>
              <a:spcBef>
                <a:spcPct val="10000"/>
              </a:spcBef>
              <a:spcAft>
                <a:spcPct val="10000"/>
              </a:spcAft>
            </a:pPr>
            <a:r>
              <a:rPr lang="zh-TW" altLang="en-US" dirty="0">
                <a:latin typeface="Times New Roman" pitchFamily="18" charset="0"/>
                <a:cs typeface="Times New Roman" pitchFamily="18" charset="0"/>
              </a:rPr>
              <a:t>對於中毒者的現場處理，有幾項原則是必須注意的，可以減少中毒者的傷害程度。</a:t>
            </a:r>
          </a:p>
          <a:p>
            <a:pPr>
              <a:lnSpc>
                <a:spcPct val="110000"/>
              </a:lnSpc>
              <a:spcBef>
                <a:spcPct val="10000"/>
              </a:spcBef>
              <a:spcAft>
                <a:spcPct val="10000"/>
              </a:spcAft>
            </a:pPr>
            <a:r>
              <a:rPr lang="zh-TW" altLang="en-US" dirty="0">
                <a:latin typeface="Times New Roman" pitchFamily="18" charset="0"/>
                <a:cs typeface="Times New Roman" pitchFamily="18" charset="0"/>
              </a:rPr>
              <a:t>對於食入性中毒時，對中毒者不要任意催吐、不可嘗試酸鹼中和，也不需要催吐。</a:t>
            </a:r>
          </a:p>
          <a:p>
            <a:pPr>
              <a:lnSpc>
                <a:spcPct val="110000"/>
              </a:lnSpc>
              <a:spcBef>
                <a:spcPct val="10000"/>
              </a:spcBef>
              <a:spcAft>
                <a:spcPct val="10000"/>
              </a:spcAft>
            </a:pPr>
            <a:r>
              <a:rPr lang="zh-TW" altLang="en-US" dirty="0">
                <a:latin typeface="Times New Roman" pitchFamily="18" charset="0"/>
                <a:cs typeface="Times New Roman" pitchFamily="18" charset="0"/>
              </a:rPr>
              <a:t>吸入中毒時，將患者置空氣流通處，中毒者的嘔吐物應特別處理，避免污染擴散。</a:t>
            </a:r>
          </a:p>
          <a:p>
            <a:pPr>
              <a:lnSpc>
                <a:spcPct val="110000"/>
              </a:lnSpc>
              <a:spcBef>
                <a:spcPct val="10000"/>
              </a:spcBef>
              <a:spcAft>
                <a:spcPct val="10000"/>
              </a:spcAft>
            </a:pPr>
            <a:endParaRPr lang="en-US" altLang="zh-TW" dirty="0">
              <a:latin typeface="Times New Roman" pitchFamily="18" charset="0"/>
              <a:cs typeface="Times New Roman" pitchFamily="18" charset="0"/>
            </a:endParaRPr>
          </a:p>
          <a:p>
            <a:pPr>
              <a:lnSpc>
                <a:spcPct val="110000"/>
              </a:lnSpc>
              <a:spcBef>
                <a:spcPct val="10000"/>
              </a:spcBef>
              <a:spcAft>
                <a:spcPct val="10000"/>
              </a:spcAft>
            </a:pPr>
            <a:r>
              <a:rPr lang="zh-TW" altLang="en-US" dirty="0">
                <a:latin typeface="Times New Roman" pitchFamily="18" charset="0"/>
                <a:cs typeface="Times New Roman" pitchFamily="18" charset="0"/>
              </a:rPr>
              <a:t>面對著中毒事件的現場，現場人員應該先注意到現場安全，避免傷害對象的增加。</a:t>
            </a:r>
          </a:p>
          <a:p>
            <a:pPr>
              <a:lnSpc>
                <a:spcPct val="110000"/>
              </a:lnSpc>
              <a:spcBef>
                <a:spcPct val="10000"/>
              </a:spcBef>
              <a:spcAft>
                <a:spcPct val="10000"/>
              </a:spcAft>
            </a:pPr>
            <a:r>
              <a:rPr lang="zh-TW" altLang="en-US" dirty="0">
                <a:latin typeface="Times New Roman" pitchFamily="18" charset="0"/>
                <a:cs typeface="Times New Roman" pitchFamily="18" charset="0"/>
              </a:rPr>
              <a:t>處在第一現場時，應該先注意有毒物質的進一步危害，設法移離病患到安全地方。</a:t>
            </a:r>
          </a:p>
          <a:p>
            <a:pPr>
              <a:lnSpc>
                <a:spcPct val="110000"/>
              </a:lnSpc>
              <a:spcBef>
                <a:spcPct val="10000"/>
              </a:spcBef>
              <a:spcAft>
                <a:spcPct val="10000"/>
              </a:spcAft>
            </a:pPr>
            <a:r>
              <a:rPr lang="zh-TW" altLang="en-US" dirty="0">
                <a:latin typeface="Times New Roman" pitchFamily="18" charset="0"/>
                <a:cs typeface="Times New Roman" pitchFamily="18" charset="0"/>
              </a:rPr>
              <a:t>在確認病患被移離安置於安全地區後，再繼續對病患進行除污與緊急救治的步驟。</a:t>
            </a:r>
          </a:p>
          <a:p>
            <a:pPr>
              <a:lnSpc>
                <a:spcPct val="110000"/>
              </a:lnSpc>
              <a:spcBef>
                <a:spcPct val="10000"/>
              </a:spcBef>
              <a:spcAft>
                <a:spcPct val="10000"/>
              </a:spcAft>
            </a:pPr>
            <a:r>
              <a:rPr lang="zh-TW" altLang="en-US" dirty="0">
                <a:latin typeface="Times New Roman" pitchFamily="18" charset="0"/>
                <a:cs typeface="Times New Roman" pitchFamily="18" charset="0"/>
              </a:rPr>
              <a:t>包括：確定患者意識狀態、中毒的種類與名稱、中毒物質的量和時間、有無除污。</a:t>
            </a:r>
          </a:p>
          <a:p>
            <a:pPr>
              <a:lnSpc>
                <a:spcPct val="110000"/>
              </a:lnSpc>
              <a:spcBef>
                <a:spcPct val="10000"/>
              </a:spcBef>
              <a:spcAft>
                <a:spcPct val="10000"/>
              </a:spcAft>
            </a:pPr>
            <a:r>
              <a:rPr lang="zh-TW" altLang="en-US" dirty="0">
                <a:latin typeface="Times New Roman" pitchFamily="18" charset="0"/>
                <a:cs typeface="Times New Roman" pitchFamily="18" charset="0"/>
              </a:rPr>
              <a:t>現場緊急處理後，將病患運送到醫院接受治療，注意病患的有毒污染物或嘔吐物。</a:t>
            </a:r>
          </a:p>
          <a:p>
            <a:pPr>
              <a:lnSpc>
                <a:spcPct val="110000"/>
              </a:lnSpc>
              <a:spcBef>
                <a:spcPct val="10000"/>
              </a:spcBef>
              <a:spcAft>
                <a:spcPct val="10000"/>
              </a:spcAft>
            </a:pPr>
            <a:r>
              <a:rPr lang="zh-TW" altLang="en-US" dirty="0">
                <a:latin typeface="Times New Roman" pitchFamily="18" charset="0"/>
                <a:cs typeface="Times New Roman" pitchFamily="18" charset="0"/>
              </a:rPr>
              <a:t>注意運送過程中的安全，注意通風與事後車輛清理，並應避免急診的第二度污染。</a:t>
            </a:r>
          </a:p>
          <a:p>
            <a:pPr>
              <a:lnSpc>
                <a:spcPct val="110000"/>
              </a:lnSpc>
              <a:spcBef>
                <a:spcPct val="10000"/>
              </a:spcBef>
              <a:spcAft>
                <a:spcPct val="10000"/>
              </a:spcAft>
            </a:pPr>
            <a:endParaRPr lang="en-US" altLang="zh-TW" dirty="0">
              <a:latin typeface="Times New Roman" pitchFamily="18" charset="0"/>
              <a:cs typeface="Times New Roman" pitchFamily="18" charset="0"/>
            </a:endParaRPr>
          </a:p>
          <a:p>
            <a:pPr>
              <a:lnSpc>
                <a:spcPct val="110000"/>
              </a:lnSpc>
              <a:spcBef>
                <a:spcPct val="10000"/>
              </a:spcBef>
              <a:spcAft>
                <a:spcPct val="10000"/>
              </a:spcAft>
            </a:pPr>
            <a:r>
              <a:rPr lang="zh-TW" altLang="en-US" dirty="0">
                <a:latin typeface="Times New Roman" pitchFamily="18" charset="0"/>
                <a:cs typeface="Times New Roman" pitchFamily="18" charset="0"/>
              </a:rPr>
              <a:t>除熟悉物質安全資料表且受過專業急救訓練外，不建議對食入中毒的患者進行催吐。</a:t>
            </a:r>
          </a:p>
          <a:p>
            <a:pPr>
              <a:lnSpc>
                <a:spcPct val="110000"/>
              </a:lnSpc>
              <a:spcBef>
                <a:spcPct val="10000"/>
              </a:spcBef>
              <a:spcAft>
                <a:spcPct val="10000"/>
              </a:spcAft>
            </a:pPr>
            <a:r>
              <a:rPr lang="zh-TW" altLang="en-US" dirty="0">
                <a:latin typeface="Times New Roman" pitchFamily="18" charset="0"/>
                <a:cs typeface="Times New Roman" pitchFamily="18" charset="0"/>
              </a:rPr>
              <a:t>參閱物質安全資料表的急救資料，進行適當的現場急救措施：是否可以催吐、是否有合適的解毒劑可使用、其他注意事項。</a:t>
            </a:r>
          </a:p>
          <a:p>
            <a:pPr>
              <a:lnSpc>
                <a:spcPct val="90000"/>
              </a:lnSpc>
            </a:pPr>
            <a:endParaRPr lang="en-US" altLang="zh-TW" dirty="0">
              <a:latin typeface="Times New Roman" pitchFamily="18" charset="0"/>
              <a:cs typeface="Times New Roman" pitchFamily="18" charset="0"/>
            </a:endParaRPr>
          </a:p>
          <a:p>
            <a:pPr>
              <a:lnSpc>
                <a:spcPct val="90000"/>
              </a:lnSpc>
            </a:pPr>
            <a:r>
              <a:rPr lang="zh-TW" altLang="en-US" dirty="0">
                <a:latin typeface="Times New Roman" pitchFamily="18" charset="0"/>
                <a:cs typeface="Times New Roman" pitchFamily="18" charset="0"/>
              </a:rPr>
              <a:t>代表性毒化物中毒之現場急救：</a:t>
            </a:r>
          </a:p>
          <a:p>
            <a:pPr>
              <a:lnSpc>
                <a:spcPct val="90000"/>
              </a:lnSpc>
            </a:pP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 腐蝕性之酸：</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脫去污染衣物，以清水沖洗污染區域；</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如食入，不可催吐及洗胃；給患者飲水，但不可使用中和劑；</a:t>
            </a:r>
            <a:r>
              <a:rPr lang="en-US" altLang="zh-TW" dirty="0">
                <a:latin typeface="Times New Roman" pitchFamily="18" charset="0"/>
                <a:cs typeface="Times New Roman" pitchFamily="18" charset="0"/>
              </a:rPr>
              <a:t>(C)</a:t>
            </a:r>
            <a:r>
              <a:rPr lang="zh-TW" altLang="en-US" dirty="0">
                <a:latin typeface="Times New Roman" pitchFamily="18" charset="0"/>
                <a:cs typeface="Times New Roman" pitchFamily="18" charset="0"/>
              </a:rPr>
              <a:t>立即送醫。</a:t>
            </a:r>
          </a:p>
          <a:p>
            <a:pPr>
              <a:lnSpc>
                <a:spcPct val="90000"/>
              </a:lnSpc>
            </a:pPr>
            <a:r>
              <a:rPr lang="en-US" altLang="zh-TW" dirty="0">
                <a:latin typeface="Times New Roman" pitchFamily="18" charset="0"/>
                <a:cs typeface="Times New Roman" pitchFamily="18" charset="0"/>
              </a:rPr>
              <a:t>2.</a:t>
            </a:r>
            <a:r>
              <a:rPr lang="zh-TW" altLang="en-US" dirty="0">
                <a:latin typeface="Times New Roman" pitchFamily="18" charset="0"/>
                <a:cs typeface="Times New Roman" pitchFamily="18" charset="0"/>
              </a:rPr>
              <a:t> 腐蝕性之鹼：</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脫去污染衣物，以清水沖洗污染區域；</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用水漱口</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如經口食入</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，減少黏膜刺激；</a:t>
            </a:r>
            <a:r>
              <a:rPr lang="en-US" altLang="zh-TW" dirty="0">
                <a:latin typeface="Times New Roman" pitchFamily="18" charset="0"/>
                <a:cs typeface="Times New Roman" pitchFamily="18" charset="0"/>
              </a:rPr>
              <a:t>(C)</a:t>
            </a:r>
            <a:r>
              <a:rPr lang="zh-TW" altLang="en-US" dirty="0">
                <a:latin typeface="Times New Roman" pitchFamily="18" charset="0"/>
                <a:cs typeface="Times New Roman" pitchFamily="18" charset="0"/>
              </a:rPr>
              <a:t>不可催吐、洗胃及用酸中和；</a:t>
            </a:r>
            <a:r>
              <a:rPr lang="en-US" altLang="zh-TW" dirty="0">
                <a:latin typeface="Times New Roman" pitchFamily="18" charset="0"/>
                <a:cs typeface="Times New Roman" pitchFamily="18" charset="0"/>
              </a:rPr>
              <a:t>(D)</a:t>
            </a:r>
            <a:r>
              <a:rPr lang="zh-TW" altLang="en-US" dirty="0">
                <a:latin typeface="Times New Roman" pitchFamily="18" charset="0"/>
                <a:cs typeface="Times New Roman" pitchFamily="18" charset="0"/>
              </a:rPr>
              <a:t>立即送醫。</a:t>
            </a:r>
          </a:p>
          <a:p>
            <a:pPr>
              <a:lnSpc>
                <a:spcPct val="90000"/>
              </a:lnSpc>
            </a:pPr>
            <a:r>
              <a:rPr lang="en-US" altLang="zh-TW" dirty="0">
                <a:latin typeface="Times New Roman" pitchFamily="18" charset="0"/>
                <a:cs typeface="Times New Roman" pitchFamily="18" charset="0"/>
              </a:rPr>
              <a:t>3.</a:t>
            </a:r>
            <a:r>
              <a:rPr lang="zh-TW" altLang="en-US" dirty="0">
                <a:latin typeface="Times New Roman" pitchFamily="18" charset="0"/>
                <a:cs typeface="Times New Roman" pitchFamily="18" charset="0"/>
              </a:rPr>
              <a:t> 四氯化碳：</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除去受污染衣物，以水、肥皂清洗受污染區；</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如吞入且病人清醒，則催吐。</a:t>
            </a:r>
          </a:p>
          <a:p>
            <a:pPr>
              <a:lnSpc>
                <a:spcPct val="90000"/>
              </a:lnSpc>
            </a:pPr>
            <a:r>
              <a:rPr lang="en-US" altLang="zh-TW" dirty="0">
                <a:latin typeface="Times New Roman" pitchFamily="18" charset="0"/>
                <a:cs typeface="Times New Roman" pitchFamily="18" charset="0"/>
              </a:rPr>
              <a:t>4.</a:t>
            </a:r>
            <a:r>
              <a:rPr lang="zh-TW" altLang="en-US" dirty="0">
                <a:latin typeface="Times New Roman" pitchFamily="18" charset="0"/>
                <a:cs typeface="Times New Roman" pitchFamily="18" charset="0"/>
              </a:rPr>
              <a:t> 甲醇：</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如在口服暴露</a:t>
            </a:r>
            <a:r>
              <a:rPr lang="en-US" altLang="zh-TW" dirty="0">
                <a:latin typeface="Times New Roman" pitchFamily="18" charset="0"/>
                <a:cs typeface="Times New Roman" pitchFamily="18" charset="0"/>
              </a:rPr>
              <a:t>2</a:t>
            </a:r>
            <a:r>
              <a:rPr lang="zh-TW" altLang="en-US" dirty="0">
                <a:latin typeface="Times New Roman" pitchFamily="18" charset="0"/>
                <a:cs typeface="Times New Roman" pitchFamily="18" charset="0"/>
              </a:rPr>
              <a:t>小時內，且病人清醒，則催吐；</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立即送醫。</a:t>
            </a:r>
          </a:p>
          <a:p>
            <a:pPr>
              <a:lnSpc>
                <a:spcPct val="90000"/>
              </a:lnSpc>
            </a:pPr>
            <a:r>
              <a:rPr lang="en-US" altLang="zh-TW" dirty="0">
                <a:latin typeface="Times New Roman" pitchFamily="18" charset="0"/>
                <a:cs typeface="Times New Roman" pitchFamily="18" charset="0"/>
              </a:rPr>
              <a:t>5.</a:t>
            </a:r>
            <a:r>
              <a:rPr lang="zh-TW" altLang="en-US" dirty="0">
                <a:latin typeface="Times New Roman" pitchFamily="18" charset="0"/>
                <a:cs typeface="Times New Roman" pitchFamily="18" charset="0"/>
              </a:rPr>
              <a:t> 石油製劑及環狀碳氫化合物：</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除去污染衣物，以水及肥皂清洗受污染之皮膚；</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立即送醫。</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100</a:t>
            </a:fld>
            <a:endParaRPr lang="zh-TW" altLang="en-US" dirty="0"/>
          </a:p>
        </p:txBody>
      </p:sp>
    </p:spTree>
    <p:extLst>
      <p:ext uri="{BB962C8B-B14F-4D97-AF65-F5344CB8AC3E}">
        <p14:creationId xmlns:p14="http://schemas.microsoft.com/office/powerpoint/2010/main" val="28669164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20160325 </a:t>
            </a:r>
            <a:r>
              <a:rPr lang="zh-TW" altLang="en-US" sz="1200" dirty="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了解意外處理術中關於吸入、食入中毒之急救</a:t>
            </a:r>
            <a:endParaRPr lang="en-US" altLang="zh-TW" sz="1200" dirty="0"/>
          </a:p>
          <a:p>
            <a:pPr>
              <a:lnSpc>
                <a:spcPct val="110000"/>
              </a:lnSpc>
              <a:spcBef>
                <a:spcPct val="10000"/>
              </a:spcBef>
              <a:spcAft>
                <a:spcPct val="10000"/>
              </a:spcAft>
            </a:pPr>
            <a:endParaRPr lang="en-US" altLang="zh-TW" dirty="0">
              <a:latin typeface="Times New Roman" pitchFamily="18" charset="0"/>
              <a:cs typeface="Times New Roman" pitchFamily="18" charset="0"/>
            </a:endParaRPr>
          </a:p>
          <a:p>
            <a:pPr>
              <a:lnSpc>
                <a:spcPct val="110000"/>
              </a:lnSpc>
              <a:spcBef>
                <a:spcPct val="10000"/>
              </a:spcBef>
              <a:spcAft>
                <a:spcPct val="10000"/>
              </a:spcAft>
            </a:pPr>
            <a:r>
              <a:rPr lang="zh-TW" altLang="en-US" dirty="0">
                <a:latin typeface="Times New Roman" pitchFamily="18" charset="0"/>
                <a:cs typeface="Times New Roman" pitchFamily="18" charset="0"/>
              </a:rPr>
              <a:t>中毒可能是意外事件，可能是蓄意事件，甚至謀害事件。中毒的過程是多樣化的。</a:t>
            </a:r>
          </a:p>
          <a:p>
            <a:pPr>
              <a:lnSpc>
                <a:spcPct val="110000"/>
              </a:lnSpc>
              <a:spcBef>
                <a:spcPct val="10000"/>
              </a:spcBef>
              <a:spcAft>
                <a:spcPct val="10000"/>
              </a:spcAft>
            </a:pPr>
            <a:r>
              <a:rPr lang="zh-TW" altLang="en-US" dirty="0">
                <a:latin typeface="Times New Roman" pitchFamily="18" charset="0"/>
                <a:cs typeface="Times New Roman" pitchFamily="18" charset="0"/>
              </a:rPr>
              <a:t>中毒的種類也是五花八門，包括：各種的藥物、有毒物質（氣體、液體與固體）、動物螫咬傷（蛇、蟲、魚、狗、人等）、有毒植物之接觸或攝食、其他（食物中毒）。 </a:t>
            </a:r>
          </a:p>
          <a:p>
            <a:pPr>
              <a:lnSpc>
                <a:spcPct val="110000"/>
              </a:lnSpc>
              <a:spcBef>
                <a:spcPct val="10000"/>
              </a:spcBef>
              <a:spcAft>
                <a:spcPct val="10000"/>
              </a:spcAft>
            </a:pPr>
            <a:endParaRPr lang="en-US" altLang="zh-TW" dirty="0">
              <a:latin typeface="Times New Roman" pitchFamily="18" charset="0"/>
              <a:cs typeface="Times New Roman" pitchFamily="18" charset="0"/>
            </a:endParaRPr>
          </a:p>
          <a:p>
            <a:pPr>
              <a:lnSpc>
                <a:spcPct val="110000"/>
              </a:lnSpc>
              <a:spcBef>
                <a:spcPct val="10000"/>
              </a:spcBef>
              <a:spcAft>
                <a:spcPct val="10000"/>
              </a:spcAft>
            </a:pPr>
            <a:r>
              <a:rPr lang="zh-TW" altLang="en-US" dirty="0">
                <a:latin typeface="Times New Roman" pitchFamily="18" charset="0"/>
                <a:cs typeface="Times New Roman" pitchFamily="18" charset="0"/>
              </a:rPr>
              <a:t>對於中毒者的現場處理，有幾項原則是必須注意的，可以減少中毒者的傷害程度。</a:t>
            </a:r>
          </a:p>
          <a:p>
            <a:pPr>
              <a:lnSpc>
                <a:spcPct val="110000"/>
              </a:lnSpc>
              <a:spcBef>
                <a:spcPct val="10000"/>
              </a:spcBef>
              <a:spcAft>
                <a:spcPct val="10000"/>
              </a:spcAft>
            </a:pPr>
            <a:r>
              <a:rPr lang="zh-TW" altLang="en-US" dirty="0">
                <a:latin typeface="Times New Roman" pitchFamily="18" charset="0"/>
                <a:cs typeface="Times New Roman" pitchFamily="18" charset="0"/>
              </a:rPr>
              <a:t>對於食入性中毒時，對中毒者不要任意催吐、不可嘗試酸鹼中和，也不需要催吐。</a:t>
            </a:r>
          </a:p>
          <a:p>
            <a:pPr>
              <a:lnSpc>
                <a:spcPct val="110000"/>
              </a:lnSpc>
              <a:spcBef>
                <a:spcPct val="10000"/>
              </a:spcBef>
              <a:spcAft>
                <a:spcPct val="10000"/>
              </a:spcAft>
            </a:pPr>
            <a:r>
              <a:rPr lang="zh-TW" altLang="en-US" dirty="0">
                <a:latin typeface="Times New Roman" pitchFamily="18" charset="0"/>
                <a:cs typeface="Times New Roman" pitchFamily="18" charset="0"/>
              </a:rPr>
              <a:t>吸入中毒時，將患者置空氣流通處，中毒者的嘔吐物應特別處理，避免污染擴散。</a:t>
            </a:r>
          </a:p>
          <a:p>
            <a:pPr>
              <a:lnSpc>
                <a:spcPct val="110000"/>
              </a:lnSpc>
              <a:spcBef>
                <a:spcPct val="10000"/>
              </a:spcBef>
              <a:spcAft>
                <a:spcPct val="10000"/>
              </a:spcAft>
            </a:pPr>
            <a:endParaRPr lang="en-US" altLang="zh-TW" dirty="0">
              <a:latin typeface="Times New Roman" pitchFamily="18" charset="0"/>
              <a:cs typeface="Times New Roman" pitchFamily="18" charset="0"/>
            </a:endParaRPr>
          </a:p>
          <a:p>
            <a:pPr>
              <a:lnSpc>
                <a:spcPct val="110000"/>
              </a:lnSpc>
              <a:spcBef>
                <a:spcPct val="10000"/>
              </a:spcBef>
              <a:spcAft>
                <a:spcPct val="10000"/>
              </a:spcAft>
            </a:pPr>
            <a:r>
              <a:rPr lang="zh-TW" altLang="en-US" dirty="0">
                <a:latin typeface="Times New Roman" pitchFamily="18" charset="0"/>
                <a:cs typeface="Times New Roman" pitchFamily="18" charset="0"/>
              </a:rPr>
              <a:t>面對著中毒事件的現場，現場人員應該先注意到現場安全，避免傷害對象的增加。</a:t>
            </a:r>
          </a:p>
          <a:p>
            <a:pPr>
              <a:lnSpc>
                <a:spcPct val="110000"/>
              </a:lnSpc>
              <a:spcBef>
                <a:spcPct val="10000"/>
              </a:spcBef>
              <a:spcAft>
                <a:spcPct val="10000"/>
              </a:spcAft>
            </a:pPr>
            <a:r>
              <a:rPr lang="zh-TW" altLang="en-US" dirty="0">
                <a:latin typeface="Times New Roman" pitchFamily="18" charset="0"/>
                <a:cs typeface="Times New Roman" pitchFamily="18" charset="0"/>
              </a:rPr>
              <a:t>處在第一現場時，應該先注意有毒物質的進一步危害，設法移離病患到安全地方。</a:t>
            </a:r>
          </a:p>
          <a:p>
            <a:pPr>
              <a:lnSpc>
                <a:spcPct val="110000"/>
              </a:lnSpc>
              <a:spcBef>
                <a:spcPct val="10000"/>
              </a:spcBef>
              <a:spcAft>
                <a:spcPct val="10000"/>
              </a:spcAft>
            </a:pPr>
            <a:r>
              <a:rPr lang="zh-TW" altLang="en-US" dirty="0">
                <a:latin typeface="Times New Roman" pitchFamily="18" charset="0"/>
                <a:cs typeface="Times New Roman" pitchFamily="18" charset="0"/>
              </a:rPr>
              <a:t>在確認病患被移離安置於安全地區後，再繼續對病患進行除污與緊急救治的步驟。</a:t>
            </a:r>
          </a:p>
          <a:p>
            <a:pPr>
              <a:lnSpc>
                <a:spcPct val="110000"/>
              </a:lnSpc>
              <a:spcBef>
                <a:spcPct val="10000"/>
              </a:spcBef>
              <a:spcAft>
                <a:spcPct val="10000"/>
              </a:spcAft>
            </a:pPr>
            <a:r>
              <a:rPr lang="zh-TW" altLang="en-US" dirty="0">
                <a:latin typeface="Times New Roman" pitchFamily="18" charset="0"/>
                <a:cs typeface="Times New Roman" pitchFamily="18" charset="0"/>
              </a:rPr>
              <a:t>包括：確定患者意識狀態、中毒的種類與名稱、中毒物質的量和時間、有無除污。</a:t>
            </a:r>
          </a:p>
          <a:p>
            <a:pPr>
              <a:lnSpc>
                <a:spcPct val="110000"/>
              </a:lnSpc>
              <a:spcBef>
                <a:spcPct val="10000"/>
              </a:spcBef>
              <a:spcAft>
                <a:spcPct val="10000"/>
              </a:spcAft>
            </a:pPr>
            <a:r>
              <a:rPr lang="zh-TW" altLang="en-US" dirty="0">
                <a:latin typeface="Times New Roman" pitchFamily="18" charset="0"/>
                <a:cs typeface="Times New Roman" pitchFamily="18" charset="0"/>
              </a:rPr>
              <a:t>現場緊急處理後，將病患運送到醫院接受治療，注意病患的有毒污染物或嘔吐物。</a:t>
            </a:r>
          </a:p>
          <a:p>
            <a:pPr>
              <a:lnSpc>
                <a:spcPct val="110000"/>
              </a:lnSpc>
              <a:spcBef>
                <a:spcPct val="10000"/>
              </a:spcBef>
              <a:spcAft>
                <a:spcPct val="10000"/>
              </a:spcAft>
            </a:pPr>
            <a:r>
              <a:rPr lang="zh-TW" altLang="en-US" dirty="0">
                <a:latin typeface="Times New Roman" pitchFamily="18" charset="0"/>
                <a:cs typeface="Times New Roman" pitchFamily="18" charset="0"/>
              </a:rPr>
              <a:t>注意運送過程中的安全，注意通風與事後車輛清理，並應避免急診的第二度污染。</a:t>
            </a:r>
          </a:p>
          <a:p>
            <a:pPr>
              <a:lnSpc>
                <a:spcPct val="110000"/>
              </a:lnSpc>
              <a:spcBef>
                <a:spcPct val="10000"/>
              </a:spcBef>
              <a:spcAft>
                <a:spcPct val="10000"/>
              </a:spcAft>
            </a:pPr>
            <a:endParaRPr lang="en-US" altLang="zh-TW" dirty="0">
              <a:latin typeface="Times New Roman" pitchFamily="18" charset="0"/>
              <a:cs typeface="Times New Roman" pitchFamily="18" charset="0"/>
            </a:endParaRPr>
          </a:p>
          <a:p>
            <a:pPr>
              <a:lnSpc>
                <a:spcPct val="110000"/>
              </a:lnSpc>
              <a:spcBef>
                <a:spcPct val="10000"/>
              </a:spcBef>
              <a:spcAft>
                <a:spcPct val="10000"/>
              </a:spcAft>
            </a:pPr>
            <a:r>
              <a:rPr lang="zh-TW" altLang="en-US" dirty="0">
                <a:latin typeface="Times New Roman" pitchFamily="18" charset="0"/>
                <a:cs typeface="Times New Roman" pitchFamily="18" charset="0"/>
              </a:rPr>
              <a:t>除熟悉物質安全資料表且受過專業急救訓練外，不建議對食入中毒的患者進行催吐。</a:t>
            </a:r>
          </a:p>
          <a:p>
            <a:pPr>
              <a:lnSpc>
                <a:spcPct val="110000"/>
              </a:lnSpc>
              <a:spcBef>
                <a:spcPct val="10000"/>
              </a:spcBef>
              <a:spcAft>
                <a:spcPct val="10000"/>
              </a:spcAft>
            </a:pPr>
            <a:r>
              <a:rPr lang="zh-TW" altLang="en-US" dirty="0">
                <a:latin typeface="Times New Roman" pitchFamily="18" charset="0"/>
                <a:cs typeface="Times New Roman" pitchFamily="18" charset="0"/>
              </a:rPr>
              <a:t>參閱物質安全資料表的急救資料，進行適當的現場急救措施：是否可以催吐、是否有合適的解毒劑可使用、其他注意事項。</a:t>
            </a:r>
          </a:p>
          <a:p>
            <a:pPr>
              <a:lnSpc>
                <a:spcPct val="90000"/>
              </a:lnSpc>
            </a:pPr>
            <a:endParaRPr lang="en-US" altLang="zh-TW" dirty="0">
              <a:latin typeface="Times New Roman" pitchFamily="18" charset="0"/>
              <a:cs typeface="Times New Roman" pitchFamily="18" charset="0"/>
            </a:endParaRPr>
          </a:p>
          <a:p>
            <a:pPr>
              <a:lnSpc>
                <a:spcPct val="90000"/>
              </a:lnSpc>
            </a:pPr>
            <a:r>
              <a:rPr lang="zh-TW" altLang="en-US" dirty="0">
                <a:latin typeface="Times New Roman" pitchFamily="18" charset="0"/>
                <a:cs typeface="Times New Roman" pitchFamily="18" charset="0"/>
              </a:rPr>
              <a:t>代表性毒化物中毒之現場急救：</a:t>
            </a:r>
          </a:p>
          <a:p>
            <a:pPr>
              <a:lnSpc>
                <a:spcPct val="90000"/>
              </a:lnSpc>
            </a:pP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 腐蝕性之酸：</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脫去污染衣物，以清水沖洗污染區域；</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如食入，不可催吐及洗胃；給患者飲水，但不可使用中和劑；</a:t>
            </a:r>
            <a:r>
              <a:rPr lang="en-US" altLang="zh-TW" dirty="0">
                <a:latin typeface="Times New Roman" pitchFamily="18" charset="0"/>
                <a:cs typeface="Times New Roman" pitchFamily="18" charset="0"/>
              </a:rPr>
              <a:t>(C)</a:t>
            </a:r>
            <a:r>
              <a:rPr lang="zh-TW" altLang="en-US" dirty="0">
                <a:latin typeface="Times New Roman" pitchFamily="18" charset="0"/>
                <a:cs typeface="Times New Roman" pitchFamily="18" charset="0"/>
              </a:rPr>
              <a:t>立即送醫。</a:t>
            </a:r>
          </a:p>
          <a:p>
            <a:pPr>
              <a:lnSpc>
                <a:spcPct val="90000"/>
              </a:lnSpc>
            </a:pPr>
            <a:r>
              <a:rPr lang="en-US" altLang="zh-TW" dirty="0">
                <a:latin typeface="Times New Roman" pitchFamily="18" charset="0"/>
                <a:cs typeface="Times New Roman" pitchFamily="18" charset="0"/>
              </a:rPr>
              <a:t>2.</a:t>
            </a:r>
            <a:r>
              <a:rPr lang="zh-TW" altLang="en-US" dirty="0">
                <a:latin typeface="Times New Roman" pitchFamily="18" charset="0"/>
                <a:cs typeface="Times New Roman" pitchFamily="18" charset="0"/>
              </a:rPr>
              <a:t> 腐蝕性之鹼：</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脫去污染衣物，以清水沖洗污染區域；</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用水漱口</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如經口食入</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，減少黏膜刺激；</a:t>
            </a:r>
            <a:r>
              <a:rPr lang="en-US" altLang="zh-TW" dirty="0">
                <a:latin typeface="Times New Roman" pitchFamily="18" charset="0"/>
                <a:cs typeface="Times New Roman" pitchFamily="18" charset="0"/>
              </a:rPr>
              <a:t>(C)</a:t>
            </a:r>
            <a:r>
              <a:rPr lang="zh-TW" altLang="en-US" dirty="0">
                <a:latin typeface="Times New Roman" pitchFamily="18" charset="0"/>
                <a:cs typeface="Times New Roman" pitchFamily="18" charset="0"/>
              </a:rPr>
              <a:t>不可催吐、洗胃及用酸中和；</a:t>
            </a:r>
            <a:r>
              <a:rPr lang="en-US" altLang="zh-TW" dirty="0">
                <a:latin typeface="Times New Roman" pitchFamily="18" charset="0"/>
                <a:cs typeface="Times New Roman" pitchFamily="18" charset="0"/>
              </a:rPr>
              <a:t>(D)</a:t>
            </a:r>
            <a:r>
              <a:rPr lang="zh-TW" altLang="en-US" dirty="0">
                <a:latin typeface="Times New Roman" pitchFamily="18" charset="0"/>
                <a:cs typeface="Times New Roman" pitchFamily="18" charset="0"/>
              </a:rPr>
              <a:t>立即送醫。</a:t>
            </a:r>
          </a:p>
          <a:p>
            <a:pPr>
              <a:lnSpc>
                <a:spcPct val="90000"/>
              </a:lnSpc>
            </a:pPr>
            <a:r>
              <a:rPr lang="en-US" altLang="zh-TW" dirty="0">
                <a:latin typeface="Times New Roman" pitchFamily="18" charset="0"/>
                <a:cs typeface="Times New Roman" pitchFamily="18" charset="0"/>
              </a:rPr>
              <a:t>3.</a:t>
            </a:r>
            <a:r>
              <a:rPr lang="zh-TW" altLang="en-US" dirty="0">
                <a:latin typeface="Times New Roman" pitchFamily="18" charset="0"/>
                <a:cs typeface="Times New Roman" pitchFamily="18" charset="0"/>
              </a:rPr>
              <a:t> 四氯化碳：</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除去受污染衣物，以水、肥皂清洗受污染區；</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如吞入且病人清醒，則催吐。</a:t>
            </a:r>
          </a:p>
          <a:p>
            <a:pPr>
              <a:lnSpc>
                <a:spcPct val="90000"/>
              </a:lnSpc>
            </a:pPr>
            <a:r>
              <a:rPr lang="en-US" altLang="zh-TW" dirty="0">
                <a:latin typeface="Times New Roman" pitchFamily="18" charset="0"/>
                <a:cs typeface="Times New Roman" pitchFamily="18" charset="0"/>
              </a:rPr>
              <a:t>4.</a:t>
            </a:r>
            <a:r>
              <a:rPr lang="zh-TW" altLang="en-US" dirty="0">
                <a:latin typeface="Times New Roman" pitchFamily="18" charset="0"/>
                <a:cs typeface="Times New Roman" pitchFamily="18" charset="0"/>
              </a:rPr>
              <a:t> 甲醇：</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如在口服暴露</a:t>
            </a:r>
            <a:r>
              <a:rPr lang="en-US" altLang="zh-TW" dirty="0">
                <a:latin typeface="Times New Roman" pitchFamily="18" charset="0"/>
                <a:cs typeface="Times New Roman" pitchFamily="18" charset="0"/>
              </a:rPr>
              <a:t>2</a:t>
            </a:r>
            <a:r>
              <a:rPr lang="zh-TW" altLang="en-US" dirty="0">
                <a:latin typeface="Times New Roman" pitchFamily="18" charset="0"/>
                <a:cs typeface="Times New Roman" pitchFamily="18" charset="0"/>
              </a:rPr>
              <a:t>小時內，且病人清醒，則催吐；</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立即送醫。</a:t>
            </a:r>
          </a:p>
          <a:p>
            <a:pPr>
              <a:lnSpc>
                <a:spcPct val="90000"/>
              </a:lnSpc>
            </a:pPr>
            <a:r>
              <a:rPr lang="en-US" altLang="zh-TW" dirty="0">
                <a:latin typeface="Times New Roman" pitchFamily="18" charset="0"/>
                <a:cs typeface="Times New Roman" pitchFamily="18" charset="0"/>
              </a:rPr>
              <a:t>5.</a:t>
            </a:r>
            <a:r>
              <a:rPr lang="zh-TW" altLang="en-US" dirty="0">
                <a:latin typeface="Times New Roman" pitchFamily="18" charset="0"/>
                <a:cs typeface="Times New Roman" pitchFamily="18" charset="0"/>
              </a:rPr>
              <a:t> 石油製劑及環狀碳氫化合物：</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除去污染衣物，以水及肥皂清洗受污染之皮膚；</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立即送醫。</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101</a:t>
            </a:fld>
            <a:endParaRPr lang="zh-TW" altLang="en-US" dirty="0"/>
          </a:p>
        </p:txBody>
      </p:sp>
    </p:spTree>
    <p:extLst>
      <p:ext uri="{BB962C8B-B14F-4D97-AF65-F5344CB8AC3E}">
        <p14:creationId xmlns:p14="http://schemas.microsoft.com/office/powerpoint/2010/main" val="3999214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lvl1pPr>
              <a:defRPr>
                <a:latin typeface="標楷體" panose="03000509000000000000" pitchFamily="65" charset="-120"/>
                <a:ea typeface="標楷體" panose="03000509000000000000" pitchFamily="65" charset="-120"/>
              </a:defRPr>
            </a:lvl1pPr>
          </a:lstStyle>
          <a:p>
            <a:r>
              <a:rPr lang="zh-TW" altLang="en-US" dirty="0"/>
              <a:t>教育部校園職業安全衛生知能提升暨教育訓練推動計畫</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2020/12/21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6309320"/>
            <a:ext cx="9144000" cy="1463912"/>
          </a:xfrm>
          <a:prstGeom prst="rect">
            <a:avLst/>
          </a:prstGeom>
        </p:spPr>
      </p:pic>
      <p:pic>
        <p:nvPicPr>
          <p:cNvPr id="2050" name="Picture 2" descr="\\192.168.0.1\volume9\蘇佳瑩\套用公版教材\圖片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11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2020/12/21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2577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2020/12/21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43831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77152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2020/12/21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4728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2020/12/21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57196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2020/12/21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60887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2020/12/21</a:t>
            </a:fld>
            <a:endParaRPr lang="zh-TW" altLang="en-US" dirty="0"/>
          </a:p>
        </p:txBody>
      </p:sp>
      <p:sp>
        <p:nvSpPr>
          <p:cNvPr id="8" name="頁尾版面配置區 7"/>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9" name="投影片編號版面配置區 8"/>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74886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日期版面配置區 2"/>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2020/12/21</a:t>
            </a:fld>
            <a:endParaRPr lang="zh-TW" altLang="en-US" dirty="0"/>
          </a:p>
        </p:txBody>
      </p:sp>
      <p:sp>
        <p:nvSpPr>
          <p:cNvPr id="4" name="頁尾版面配置區 3"/>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860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2020/12/21</a:t>
            </a:fld>
            <a:endParaRPr lang="zh-TW" altLang="en-US" dirty="0"/>
          </a:p>
        </p:txBody>
      </p:sp>
      <p:sp>
        <p:nvSpPr>
          <p:cNvPr id="3" name="頁尾版面配置區 2"/>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4" name="投影片編號版面配置區 3"/>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63368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2020/12/21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7747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2020/12/21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1671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192.168.0.1\volume9\蘇佳瑩\套用公版教材\圖片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1187624" y="274638"/>
            <a:ext cx="7499176" cy="1143000"/>
          </a:xfrm>
          <a:prstGeom prst="rect">
            <a:avLst/>
          </a:prstGeom>
        </p:spPr>
        <p:txBody>
          <a:bodyPr vert="horz" lIns="91440" tIns="45720" rIns="91440" bIns="45720" rtlCol="0" anchor="ctr">
            <a:noAutofit/>
          </a:bodyPr>
          <a:lstStyle/>
          <a:p>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標楷體" panose="03000509000000000000" pitchFamily="65" charset="-120"/>
              </a:defRPr>
            </a:lvl1pPr>
          </a:lstStyle>
          <a:p>
            <a:fld id="{7989FF98-333B-44B1-990E-4C4D175DC82D}" type="datetimeFigureOut">
              <a:rPr lang="zh-TW" altLang="en-US" smtClean="0"/>
              <a:pPr/>
              <a:t>2020/12/21</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9" name="圖片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17336"/>
            <a:ext cx="9144000" cy="1481328"/>
          </a:xfrm>
          <a:prstGeom prst="rect">
            <a:avLst/>
          </a:prstGeom>
        </p:spPr>
      </p:pic>
    </p:spTree>
    <p:extLst>
      <p:ext uri="{BB962C8B-B14F-4D97-AF65-F5344CB8AC3E}">
        <p14:creationId xmlns:p14="http://schemas.microsoft.com/office/powerpoint/2010/main" val="144489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0.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tiff"/><Relationship Id="rId3" Type="http://schemas.openxmlformats.org/officeDocument/2006/relationships/image" Target="../media/image18.tiff"/><Relationship Id="rId7" Type="http://schemas.openxmlformats.org/officeDocument/2006/relationships/image" Target="../media/image22.tif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1.tiff"/><Relationship Id="rId11" Type="http://schemas.openxmlformats.org/officeDocument/2006/relationships/image" Target="../media/image26.tiff"/><Relationship Id="rId5" Type="http://schemas.openxmlformats.org/officeDocument/2006/relationships/image" Target="../media/image20.tiff"/><Relationship Id="rId10" Type="http://schemas.openxmlformats.org/officeDocument/2006/relationships/image" Target="../media/image25.tiff"/><Relationship Id="rId4" Type="http://schemas.openxmlformats.org/officeDocument/2006/relationships/image" Target="../media/image19.tiff"/><Relationship Id="rId9" Type="http://schemas.openxmlformats.org/officeDocument/2006/relationships/image" Target="../media/image24.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jpeg"/><Relationship Id="rId7" Type="http://schemas.openxmlformats.org/officeDocument/2006/relationships/image" Target="../media/image42.png"/><Relationship Id="rId12"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wmf"/></Relationships>
</file>

<file path=ppt/slides/_rels/slide43.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gif"/><Relationship Id="rId7"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jpeg"/></Relationships>
</file>

<file path=ppt/slides/_rels/slide5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79.jpeg"/></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0.xml"/><Relationship Id="rId7" Type="http://schemas.openxmlformats.org/officeDocument/2006/relationships/image" Target="../media/image8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4.emf"/><Relationship Id="rId5" Type="http://schemas.openxmlformats.org/officeDocument/2006/relationships/image" Target="../media/image81.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3.emf"/></Relationships>
</file>

<file path=ppt/slides/_rels/slide63.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notesSlide" Target="../notesSlides/notesSlide61.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9.jpeg"/><Relationship Id="rId5" Type="http://schemas.openxmlformats.org/officeDocument/2006/relationships/image" Target="../media/image88.jpeg"/><Relationship Id="rId10" Type="http://schemas.openxmlformats.org/officeDocument/2006/relationships/image" Target="../media/image86.emf"/><Relationship Id="rId4" Type="http://schemas.openxmlformats.org/officeDocument/2006/relationships/image" Target="../media/image87.jpeg"/><Relationship Id="rId9" Type="http://schemas.openxmlformats.org/officeDocument/2006/relationships/oleObject" Target="../embeddings/oleObject6.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7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95.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microsoft.com/office/2007/relationships/hdphoto" Target="../media/hdphoto1.wdp"/></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標題 2">
            <a:extLst>
              <a:ext uri="{FF2B5EF4-FFF2-40B4-BE49-F238E27FC236}">
                <a16:creationId xmlns:a16="http://schemas.microsoft.com/office/drawing/2014/main" id="{DCA3EF25-14A8-48F7-9180-00091A668970}"/>
              </a:ext>
            </a:extLst>
          </p:cNvPr>
          <p:cNvSpPr>
            <a:spLocks noGrp="1"/>
          </p:cNvSpPr>
          <p:nvPr>
            <p:ph type="subTitle" idx="1"/>
          </p:nvPr>
        </p:nvSpPr>
        <p:spPr>
          <a:xfrm>
            <a:off x="1371600" y="3886200"/>
            <a:ext cx="6400800" cy="1752600"/>
          </a:xfrm>
        </p:spPr>
        <p:txBody>
          <a:bodyPr/>
          <a:lstStyle/>
          <a:p>
            <a:r>
              <a:rPr lang="en-US" altLang="zh-TW" dirty="0">
                <a:solidFill>
                  <a:srgbClr val="FF0000"/>
                </a:solidFill>
              </a:rPr>
              <a:t>D1</a:t>
            </a:r>
            <a:r>
              <a:rPr lang="zh-TW" altLang="en-US" dirty="0">
                <a:solidFill>
                  <a:srgbClr val="FF0000"/>
                </a:solidFill>
              </a:rPr>
              <a:t> </a:t>
            </a:r>
            <a:r>
              <a:rPr lang="en-US" altLang="zh-TW" dirty="0">
                <a:solidFill>
                  <a:srgbClr val="FF0000"/>
                </a:solidFill>
              </a:rPr>
              <a:t>Basic concepts of personal protection and emergency response</a:t>
            </a:r>
            <a:endParaRPr lang="zh-TW" altLang="en-US" dirty="0">
              <a:solidFill>
                <a:srgbClr val="FF0000"/>
              </a:solidFill>
            </a:endParaRPr>
          </a:p>
        </p:txBody>
      </p:sp>
      <p:sp>
        <p:nvSpPr>
          <p:cNvPr id="7" name="文字方塊 6">
            <a:extLst>
              <a:ext uri="{FF2B5EF4-FFF2-40B4-BE49-F238E27FC236}">
                <a16:creationId xmlns:a16="http://schemas.microsoft.com/office/drawing/2014/main" id="{D5901F8F-732E-4D32-9D5C-54813F8C5126}"/>
              </a:ext>
            </a:extLst>
          </p:cNvPr>
          <p:cNvSpPr txBox="1"/>
          <p:nvPr/>
        </p:nvSpPr>
        <p:spPr>
          <a:xfrm>
            <a:off x="179512" y="1286858"/>
            <a:ext cx="8610128" cy="1569660"/>
          </a:xfrm>
          <a:prstGeom prst="rect">
            <a:avLst/>
          </a:prstGeom>
          <a:noFill/>
        </p:spPr>
        <p:txBody>
          <a:bodyPr wrap="square" rtlCol="0">
            <a:spAutoFit/>
          </a:bodyPr>
          <a:lstStyle/>
          <a:p>
            <a:pPr algn="ctr"/>
            <a:r>
              <a:rPr lang="en-US" altLang="zh-TW" sz="3200" b="1" dirty="0">
                <a:latin typeface="Times New Roman" panose="02020603050405020304" pitchFamily="18" charset="0"/>
                <a:cs typeface="Times New Roman" panose="02020603050405020304" pitchFamily="18" charset="0"/>
              </a:rPr>
              <a:t>Campus Occupational Safety and Health </a:t>
            </a:r>
            <a:r>
              <a:rPr lang="en-US" altLang="zh-TW" sz="3200" b="1" u="sng" dirty="0">
                <a:solidFill>
                  <a:srgbClr val="FF0000"/>
                </a:solidFill>
                <a:latin typeface="Times New Roman" panose="02020603050405020304" pitchFamily="18" charset="0"/>
                <a:cs typeface="Times New Roman" panose="02020603050405020304" pitchFamily="18" charset="0"/>
              </a:rPr>
              <a:t>knowledge and education training promotion program</a:t>
            </a:r>
            <a:r>
              <a:rPr lang="en-US" altLang="zh-TW" sz="3200" b="1" dirty="0">
                <a:latin typeface="Times New Roman" panose="02020603050405020304" pitchFamily="18" charset="0"/>
                <a:cs typeface="Times New Roman" panose="02020603050405020304" pitchFamily="18" charset="0"/>
              </a:rPr>
              <a:t> of the Ministry of  Education</a:t>
            </a:r>
          </a:p>
        </p:txBody>
      </p:sp>
    </p:spTree>
    <p:extLst>
      <p:ext uri="{BB962C8B-B14F-4D97-AF65-F5344CB8AC3E}">
        <p14:creationId xmlns:p14="http://schemas.microsoft.com/office/powerpoint/2010/main" val="1255350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2082" y="548680"/>
            <a:ext cx="7715200" cy="1143000"/>
          </a:xfrm>
        </p:spPr>
        <p:txBody>
          <a:bodyPr>
            <a:normAutofit/>
          </a:bodyPr>
          <a:lstStyle/>
          <a:p>
            <a:r>
              <a:rPr lang="en-US" altLang="zh-TW" sz="3400" dirty="0">
                <a:latin typeface="Times New Roman" panose="02020603050405020304" pitchFamily="18" charset="0"/>
              </a:rPr>
              <a:t>Noise (cont.)</a:t>
            </a:r>
            <a:endParaRPr lang="zh-TW" altLang="en-US" sz="3400" dirty="0">
              <a:latin typeface="Times New Roman" panose="02020603050405020304" pitchFamily="18" charset="0"/>
            </a:endParaRPr>
          </a:p>
        </p:txBody>
      </p:sp>
      <p:sp>
        <p:nvSpPr>
          <p:cNvPr id="4" name="內容版面配置區 3"/>
          <p:cNvSpPr>
            <a:spLocks noGrp="1"/>
          </p:cNvSpPr>
          <p:nvPr>
            <p:ph idx="1"/>
          </p:nvPr>
        </p:nvSpPr>
        <p:spPr>
          <a:xfrm>
            <a:off x="457200" y="2002862"/>
            <a:ext cx="8229600" cy="4925144"/>
          </a:xfrm>
        </p:spPr>
        <p:txBody>
          <a:bodyPr>
            <a:noAutofit/>
          </a:bodyPr>
          <a:lstStyle/>
          <a:p>
            <a:pPr algn="just">
              <a:spcBef>
                <a:spcPts val="600"/>
              </a:spcBef>
            </a:pPr>
            <a:r>
              <a:rPr lang="en-US" altLang="zh-TW" sz="2400" u="sng" dirty="0"/>
              <a:t>Traffic noise</a:t>
            </a:r>
            <a:r>
              <a:rPr lang="en-US" altLang="zh-TW" sz="2400" dirty="0"/>
              <a:t>: Mainly noise is from motor vehicles, airplanes, trains and ships. Motor vehicle noise on main traffic lines in urban areas accounts for more than 40% of urban noise sources.</a:t>
            </a:r>
          </a:p>
          <a:p>
            <a:pPr algn="just">
              <a:spcBef>
                <a:spcPts val="600"/>
              </a:spcBef>
            </a:pPr>
            <a:r>
              <a:rPr lang="en-US" altLang="zh-TW" sz="2400" u="sng" dirty="0"/>
              <a:t>Community noise</a:t>
            </a:r>
            <a:r>
              <a:rPr lang="en-US" altLang="zh-TW" sz="2400" dirty="0"/>
              <a:t>: Noise generated by mass gatherings, supermarkets, school playgrounds, household appliances and residential building structures such as water pipes, ventilation pipes, elevators or air conditioners. This type of noise is widely distributed, so the impact is greater than others.</a:t>
            </a:r>
            <a:endParaRPr lang="zh-TW" altLang="en-US" sz="2600" dirty="0"/>
          </a:p>
        </p:txBody>
      </p:sp>
      <p:sp>
        <p:nvSpPr>
          <p:cNvPr id="3" name="投影片編號版面配置區 2"/>
          <p:cNvSpPr>
            <a:spLocks noGrp="1"/>
          </p:cNvSpPr>
          <p:nvPr>
            <p:ph type="sldNum" sz="quarter" idx="12"/>
          </p:nvPr>
        </p:nvSpPr>
        <p:spPr>
          <a:xfrm>
            <a:off x="6758053" y="6320895"/>
            <a:ext cx="2133600" cy="365125"/>
          </a:xfrm>
        </p:spPr>
        <p:txBody>
          <a:bodyPr/>
          <a:lstStyle/>
          <a:p>
            <a:fld id="{D81384EF-367C-450E-B552-C4A0BE1BD3F8}" type="slidenum">
              <a:rPr lang="zh-TW" altLang="en-US" smtClean="0"/>
              <a:pPr/>
              <a:t>10</a:t>
            </a:fld>
            <a:endParaRPr lang="zh-TW" altLang="en-US" dirty="0"/>
          </a:p>
        </p:txBody>
      </p:sp>
      <p:pic>
        <p:nvPicPr>
          <p:cNvPr id="5" name="Picture 2" descr="http://163.16.52.26/meiing/health/bio/%E5%99%AA%E9%9F%B3%E5%88%86%E8%B2%9D%E6%8E%9B%E5%9C%9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96336" y="260648"/>
            <a:ext cx="1237442" cy="12241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http://163.16.52.26/meiing/health/bio/%E5%99%AA%E9%9F%B3%E5%88%86%E8%B2%9D%E6%8E%9B%E5%9C%9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14613" y="260648"/>
            <a:ext cx="1151737" cy="12241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720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7600" y="796072"/>
            <a:ext cx="7715200" cy="1143000"/>
          </a:xfrm>
        </p:spPr>
        <p:txBody>
          <a:bodyPr>
            <a:normAutofit/>
          </a:bodyPr>
          <a:lstStyle/>
          <a:p>
            <a:r>
              <a:rPr kumimoji="1" lang="en-US" altLang="zh-TW" sz="3200" dirty="0">
                <a:latin typeface="Times New Roman" panose="02020603050405020304" pitchFamily="18" charset="0"/>
              </a:rPr>
              <a:t>Accidental treatment-first aid for poisoning by inhalation or ingestion</a:t>
            </a:r>
            <a:endParaRPr kumimoji="1" lang="zh-TW" altLang="en-US" sz="3200" dirty="0">
              <a:latin typeface="Times New Roman" panose="02020603050405020304" pitchFamily="18" charset="0"/>
            </a:endParaRPr>
          </a:p>
        </p:txBody>
      </p:sp>
      <p:sp>
        <p:nvSpPr>
          <p:cNvPr id="3" name="內容版面配置區 2"/>
          <p:cNvSpPr>
            <a:spLocks noGrp="1"/>
          </p:cNvSpPr>
          <p:nvPr>
            <p:ph idx="1"/>
          </p:nvPr>
        </p:nvSpPr>
        <p:spPr>
          <a:xfrm>
            <a:off x="426368" y="1998792"/>
            <a:ext cx="8291264" cy="5256584"/>
          </a:xfrm>
        </p:spPr>
        <p:txBody>
          <a:bodyPr>
            <a:noAutofit/>
          </a:bodyPr>
          <a:lstStyle/>
          <a:p>
            <a:pPr>
              <a:lnSpc>
                <a:spcPts val="2500"/>
              </a:lnSpc>
              <a:spcBef>
                <a:spcPts val="600"/>
              </a:spcBef>
            </a:pPr>
            <a:r>
              <a:rPr kumimoji="1" lang="en-US" altLang="zh-TW" sz="2400" dirty="0"/>
              <a:t>On-site treatment:</a:t>
            </a:r>
          </a:p>
          <a:p>
            <a:pPr lvl="1">
              <a:lnSpc>
                <a:spcPts val="2500"/>
              </a:lnSpc>
              <a:spcBef>
                <a:spcPts val="600"/>
              </a:spcBef>
            </a:pPr>
            <a:r>
              <a:rPr kumimoji="1" lang="en-US" altLang="zh-TW" sz="2400" dirty="0"/>
              <a:t>Determine the patient's state of consciousness and vital signs</a:t>
            </a:r>
            <a:endParaRPr kumimoji="1" lang="zh-TW" altLang="en-US" sz="2400" dirty="0"/>
          </a:p>
          <a:p>
            <a:pPr lvl="1">
              <a:lnSpc>
                <a:spcPts val="2500"/>
              </a:lnSpc>
              <a:spcBef>
                <a:spcPts val="600"/>
              </a:spcBef>
            </a:pPr>
            <a:r>
              <a:rPr kumimoji="1" lang="en-US" altLang="zh-TW" sz="2400" dirty="0"/>
              <a:t>When ingesting poisons, do not induce vomiting at will; do not neutralize acid and alkali</a:t>
            </a:r>
          </a:p>
          <a:p>
            <a:pPr lvl="2">
              <a:lnSpc>
                <a:spcPts val="2500"/>
              </a:lnSpc>
              <a:spcBef>
                <a:spcPts val="600"/>
              </a:spcBef>
            </a:pPr>
            <a:r>
              <a:rPr kumimoji="1" lang="en-US" altLang="zh-TW" dirty="0"/>
              <a:t>Do not induce vomiting on corrosives (sulfuric acid, hydrochloric acid) and petroleum (such as steam/motor oil)</a:t>
            </a:r>
            <a:endParaRPr kumimoji="1" lang="zh-TW" altLang="en-US" dirty="0"/>
          </a:p>
          <a:p>
            <a:pPr lvl="1">
              <a:lnSpc>
                <a:spcPts val="2500"/>
              </a:lnSpc>
              <a:spcBef>
                <a:spcPts val="600"/>
              </a:spcBef>
            </a:pPr>
            <a:r>
              <a:rPr kumimoji="1" lang="en-US" altLang="zh-TW" sz="2400" dirty="0"/>
              <a:t>When inhaling poisoning, place the patient in a ventilated place</a:t>
            </a:r>
          </a:p>
        </p:txBody>
      </p:sp>
      <p:sp>
        <p:nvSpPr>
          <p:cNvPr id="4" name="投影片編號版面配置區 3"/>
          <p:cNvSpPr>
            <a:spLocks noGrp="1"/>
          </p:cNvSpPr>
          <p:nvPr>
            <p:ph type="sldNum" sz="quarter" idx="12"/>
          </p:nvPr>
        </p:nvSpPr>
        <p:spPr>
          <a:xfrm>
            <a:off x="6750496" y="6324555"/>
            <a:ext cx="2133600" cy="365125"/>
          </a:xfrm>
        </p:spPr>
        <p:txBody>
          <a:bodyPr/>
          <a:lstStyle/>
          <a:p>
            <a:fld id="{D81384EF-367C-450E-B552-C4A0BE1BD3F8}" type="slidenum">
              <a:rPr lang="zh-TW" altLang="en-US" smtClean="0"/>
              <a:pPr/>
              <a:t>100</a:t>
            </a:fld>
            <a:endParaRPr lang="zh-TW" altLang="en-US" dirty="0"/>
          </a:p>
        </p:txBody>
      </p:sp>
    </p:spTree>
    <p:extLst>
      <p:ext uri="{BB962C8B-B14F-4D97-AF65-F5344CB8AC3E}">
        <p14:creationId xmlns:p14="http://schemas.microsoft.com/office/powerpoint/2010/main" val="34278695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7600" y="796072"/>
            <a:ext cx="7715200" cy="1143000"/>
          </a:xfrm>
        </p:spPr>
        <p:txBody>
          <a:bodyPr>
            <a:normAutofit/>
          </a:bodyPr>
          <a:lstStyle/>
          <a:p>
            <a:r>
              <a:rPr kumimoji="1" lang="en-US" altLang="zh-TW" sz="3200" dirty="0">
                <a:latin typeface="Times New Roman" panose="02020603050405020304" pitchFamily="18" charset="0"/>
              </a:rPr>
              <a:t>Accidental treatment-first aid for poisoning by inhalation or ingestion (cont.)</a:t>
            </a:r>
            <a:endParaRPr kumimoji="1" lang="zh-TW" altLang="en-US" sz="3200" dirty="0">
              <a:latin typeface="Times New Roman" panose="02020603050405020304" pitchFamily="18" charset="0"/>
            </a:endParaRPr>
          </a:p>
        </p:txBody>
      </p:sp>
      <p:sp>
        <p:nvSpPr>
          <p:cNvPr id="3" name="內容版面配置區 2"/>
          <p:cNvSpPr>
            <a:spLocks noGrp="1"/>
          </p:cNvSpPr>
          <p:nvPr>
            <p:ph idx="1"/>
          </p:nvPr>
        </p:nvSpPr>
        <p:spPr>
          <a:xfrm>
            <a:off x="426368" y="1998792"/>
            <a:ext cx="8291264" cy="5256584"/>
          </a:xfrm>
        </p:spPr>
        <p:txBody>
          <a:bodyPr>
            <a:noAutofit/>
          </a:bodyPr>
          <a:lstStyle/>
          <a:p>
            <a:pPr>
              <a:lnSpc>
                <a:spcPts val="2500"/>
              </a:lnSpc>
              <a:spcBef>
                <a:spcPts val="600"/>
              </a:spcBef>
            </a:pPr>
            <a:r>
              <a:rPr kumimoji="1" lang="en-US" altLang="zh-TW" sz="2400" dirty="0"/>
              <a:t>Precautions: </a:t>
            </a:r>
          </a:p>
          <a:p>
            <a:pPr lvl="1">
              <a:lnSpc>
                <a:spcPts val="2500"/>
              </a:lnSpc>
              <a:spcBef>
                <a:spcPts val="600"/>
              </a:spcBef>
            </a:pPr>
            <a:r>
              <a:rPr kumimoji="1" lang="en-US" altLang="zh-TW" sz="2400" dirty="0"/>
              <a:t>Call for help and follow the guidance of medical personnel.</a:t>
            </a:r>
          </a:p>
          <a:p>
            <a:pPr lvl="1">
              <a:lnSpc>
                <a:spcPts val="2500"/>
              </a:lnSpc>
              <a:spcBef>
                <a:spcPts val="600"/>
              </a:spcBef>
            </a:pPr>
            <a:r>
              <a:rPr kumimoji="1" lang="en-US" altLang="zh-TW" sz="2400" dirty="0"/>
              <a:t>Try to remove patients from toxic substances.</a:t>
            </a:r>
          </a:p>
          <a:p>
            <a:pPr lvl="1">
              <a:lnSpc>
                <a:spcPts val="2500"/>
              </a:lnSpc>
              <a:spcBef>
                <a:spcPts val="600"/>
              </a:spcBef>
            </a:pPr>
            <a:r>
              <a:rPr kumimoji="1" lang="en-US" altLang="zh-TW" sz="2400" dirty="0"/>
              <a:t>Confirm poison information (such as name of poison, dose, time of occurrence, route of exposure, patient response, etc.) and tell medical staff</a:t>
            </a:r>
            <a:endParaRPr kumimoji="1" lang="zh-TW" altLang="en-US" sz="2400" dirty="0"/>
          </a:p>
        </p:txBody>
      </p:sp>
      <p:sp>
        <p:nvSpPr>
          <p:cNvPr id="4" name="投影片編號版面配置區 3"/>
          <p:cNvSpPr>
            <a:spLocks noGrp="1"/>
          </p:cNvSpPr>
          <p:nvPr>
            <p:ph type="sldNum" sz="quarter" idx="12"/>
          </p:nvPr>
        </p:nvSpPr>
        <p:spPr>
          <a:xfrm>
            <a:off x="6750496" y="6324555"/>
            <a:ext cx="2133600" cy="365125"/>
          </a:xfrm>
        </p:spPr>
        <p:txBody>
          <a:bodyPr/>
          <a:lstStyle/>
          <a:p>
            <a:fld id="{D81384EF-367C-450E-B552-C4A0BE1BD3F8}" type="slidenum">
              <a:rPr lang="zh-TW" altLang="en-US" smtClean="0"/>
              <a:pPr/>
              <a:t>101</a:t>
            </a:fld>
            <a:endParaRPr lang="zh-TW" altLang="en-US" dirty="0"/>
          </a:p>
        </p:txBody>
      </p:sp>
    </p:spTree>
    <p:extLst>
      <p:ext uri="{BB962C8B-B14F-4D97-AF65-F5344CB8AC3E}">
        <p14:creationId xmlns:p14="http://schemas.microsoft.com/office/powerpoint/2010/main" val="9720633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936" y="558329"/>
            <a:ext cx="7715200" cy="1143000"/>
          </a:xfrm>
        </p:spPr>
        <p:txBody>
          <a:bodyPr>
            <a:noAutofit/>
          </a:bodyPr>
          <a:lstStyle/>
          <a:p>
            <a:r>
              <a:rPr lang="en-US" altLang="zh-TW" sz="3200" dirty="0">
                <a:latin typeface="Times New Roman" panose="02020603050405020304" pitchFamily="18" charset="0"/>
              </a:rPr>
              <a:t>Accidental treatment-first aid for burns</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1999000"/>
            <a:ext cx="5915000" cy="5040560"/>
          </a:xfrm>
        </p:spPr>
        <p:txBody>
          <a:bodyPr>
            <a:noAutofit/>
          </a:bodyPr>
          <a:lstStyle/>
          <a:p>
            <a:pPr>
              <a:spcBef>
                <a:spcPts val="600"/>
              </a:spcBef>
            </a:pPr>
            <a:r>
              <a:rPr kumimoji="1" lang="en-US" altLang="zh-TW" sz="2400" dirty="0"/>
              <a:t>On-site treatment:</a:t>
            </a:r>
          </a:p>
          <a:p>
            <a:pPr lvl="1">
              <a:spcBef>
                <a:spcPts val="600"/>
              </a:spcBef>
            </a:pPr>
            <a:r>
              <a:rPr lang="en-US" altLang="zh-TW" sz="2400" dirty="0"/>
              <a:t>Rinse: Rinse with clean water for at least 30 minutes.</a:t>
            </a:r>
          </a:p>
          <a:p>
            <a:pPr lvl="1">
              <a:spcBef>
                <a:spcPts val="600"/>
              </a:spcBef>
            </a:pPr>
            <a:r>
              <a:rPr lang="en-US" altLang="zh-TW" sz="2400" dirty="0"/>
              <a:t>Take off: Use scissors to remove clothes.</a:t>
            </a:r>
          </a:p>
          <a:p>
            <a:pPr lvl="1">
              <a:spcBef>
                <a:spcPts val="600"/>
              </a:spcBef>
            </a:pPr>
            <a:r>
              <a:rPr lang="en-US" altLang="zh-TW" sz="2400" dirty="0"/>
              <a:t>Soak: Soak the wounds before the patient being hospitalized.</a:t>
            </a:r>
          </a:p>
          <a:p>
            <a:pPr lvl="1">
              <a:spcBef>
                <a:spcPts val="600"/>
              </a:spcBef>
            </a:pPr>
            <a:r>
              <a:rPr lang="en-US" altLang="zh-TW" sz="2400" dirty="0"/>
              <a:t>Cover: Cover with clean cloth or gauze.</a:t>
            </a:r>
          </a:p>
          <a:p>
            <a:pPr lvl="1">
              <a:spcBef>
                <a:spcPts val="600"/>
              </a:spcBef>
            </a:pPr>
            <a:r>
              <a:rPr lang="en-US" altLang="zh-TW" sz="2400" dirty="0"/>
              <a:t>Send: Immediately send to the emergency room for emergency treatment</a:t>
            </a:r>
            <a:r>
              <a:rPr lang="en-US" altLang="zh-TW" sz="2400" b="1" u="sng" dirty="0">
                <a:solidFill>
                  <a:srgbClr val="FF0000"/>
                </a:solidFill>
              </a:rPr>
              <a:t>.</a:t>
            </a:r>
          </a:p>
        </p:txBody>
      </p:sp>
      <p:sp>
        <p:nvSpPr>
          <p:cNvPr id="4" name="投影片編號版面配置區 3"/>
          <p:cNvSpPr>
            <a:spLocks noGrp="1"/>
          </p:cNvSpPr>
          <p:nvPr>
            <p:ph type="sldNum" sz="quarter" idx="12"/>
          </p:nvPr>
        </p:nvSpPr>
        <p:spPr>
          <a:xfrm>
            <a:off x="6752560" y="6320462"/>
            <a:ext cx="2133600" cy="365125"/>
          </a:xfrm>
        </p:spPr>
        <p:txBody>
          <a:bodyPr/>
          <a:lstStyle/>
          <a:p>
            <a:fld id="{D81384EF-367C-450E-B552-C4A0BE1BD3F8}" type="slidenum">
              <a:rPr lang="zh-TW" altLang="en-US" smtClean="0"/>
              <a:pPr/>
              <a:t>102</a:t>
            </a:fld>
            <a:endParaRPr lang="zh-TW" altLang="en-US" dirty="0"/>
          </a:p>
        </p:txBody>
      </p:sp>
      <p:pic>
        <p:nvPicPr>
          <p:cNvPr id="5" name="Picture 4" descr="未命名-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0877" y="2564904"/>
            <a:ext cx="2301619" cy="3096344"/>
          </a:xfrm>
          <a:prstGeom prst="rect">
            <a:avLst/>
          </a:prstGeom>
          <a:noFill/>
          <a:ln w="9525">
            <a:noFill/>
            <a:miter lim="800000"/>
            <a:headEnd/>
            <a:tailEnd/>
          </a:ln>
        </p:spPr>
      </p:pic>
    </p:spTree>
    <p:extLst>
      <p:ext uri="{BB962C8B-B14F-4D97-AF65-F5344CB8AC3E}">
        <p14:creationId xmlns:p14="http://schemas.microsoft.com/office/powerpoint/2010/main" val="793069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57808"/>
            <a:ext cx="8537584" cy="1143000"/>
          </a:xfrm>
        </p:spPr>
        <p:txBody>
          <a:bodyPr>
            <a:noAutofit/>
          </a:bodyPr>
          <a:lstStyle/>
          <a:p>
            <a:r>
              <a:rPr lang="en-US" altLang="zh-TW" sz="3200" dirty="0">
                <a:latin typeface="Times New Roman" panose="02020603050405020304" pitchFamily="18" charset="0"/>
              </a:rPr>
              <a:t>Accidental treatment-first aid for burns (cont.)</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1999000"/>
            <a:ext cx="5987008" cy="5040560"/>
          </a:xfrm>
        </p:spPr>
        <p:txBody>
          <a:bodyPr>
            <a:noAutofit/>
          </a:bodyPr>
          <a:lstStyle/>
          <a:p>
            <a:pPr>
              <a:spcBef>
                <a:spcPts val="600"/>
              </a:spcBef>
            </a:pPr>
            <a:r>
              <a:rPr kumimoji="1" lang="en-US" altLang="zh-TW" sz="2400" dirty="0"/>
              <a:t>Precautions: </a:t>
            </a:r>
          </a:p>
          <a:p>
            <a:pPr lvl="1">
              <a:spcBef>
                <a:spcPts val="600"/>
              </a:spcBef>
            </a:pPr>
            <a:r>
              <a:rPr kumimoji="1" lang="en-US" altLang="zh-TW" sz="2400" dirty="0"/>
              <a:t>If it is a chemical burn, check whether there is an emergency instruction on the chemical container, and immediately send the patient to a doctor for treatment.</a:t>
            </a:r>
          </a:p>
          <a:p>
            <a:pPr lvl="1">
              <a:spcBef>
                <a:spcPts val="600"/>
              </a:spcBef>
            </a:pPr>
            <a:r>
              <a:rPr kumimoji="1" lang="en-US" altLang="zh-TW" sz="2400" dirty="0"/>
              <a:t>If the agent is lime or magnesium, it will generate heat when washed with water.  Make sure to remove the powders before washing.</a:t>
            </a:r>
          </a:p>
        </p:txBody>
      </p:sp>
      <p:sp>
        <p:nvSpPr>
          <p:cNvPr id="4" name="投影片編號版面配置區 3"/>
          <p:cNvSpPr>
            <a:spLocks noGrp="1"/>
          </p:cNvSpPr>
          <p:nvPr>
            <p:ph type="sldNum" sz="quarter" idx="12"/>
          </p:nvPr>
        </p:nvSpPr>
        <p:spPr>
          <a:xfrm>
            <a:off x="6752560" y="6320462"/>
            <a:ext cx="2133600" cy="365125"/>
          </a:xfrm>
        </p:spPr>
        <p:txBody>
          <a:bodyPr/>
          <a:lstStyle/>
          <a:p>
            <a:fld id="{D81384EF-367C-450E-B552-C4A0BE1BD3F8}" type="slidenum">
              <a:rPr lang="zh-TW" altLang="en-US" smtClean="0"/>
              <a:pPr/>
              <a:t>103</a:t>
            </a:fld>
            <a:endParaRPr lang="zh-TW" altLang="en-US" dirty="0"/>
          </a:p>
        </p:txBody>
      </p:sp>
      <p:pic>
        <p:nvPicPr>
          <p:cNvPr id="6" name="Picture 4" descr="未命名-3">
            <a:extLst>
              <a:ext uri="{FF2B5EF4-FFF2-40B4-BE49-F238E27FC236}">
                <a16:creationId xmlns:a16="http://schemas.microsoft.com/office/drawing/2014/main" id="{3F7EFD6B-F99A-408F-841B-2D26EC947C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0877" y="2564904"/>
            <a:ext cx="2301619" cy="3096344"/>
          </a:xfrm>
          <a:prstGeom prst="rect">
            <a:avLst/>
          </a:prstGeom>
          <a:noFill/>
          <a:ln w="9525">
            <a:noFill/>
            <a:miter lim="800000"/>
            <a:headEnd/>
            <a:tailEnd/>
          </a:ln>
        </p:spPr>
      </p:pic>
    </p:spTree>
    <p:extLst>
      <p:ext uri="{BB962C8B-B14F-4D97-AF65-F5344CB8AC3E}">
        <p14:creationId xmlns:p14="http://schemas.microsoft.com/office/powerpoint/2010/main" val="22162305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7600" y="795184"/>
            <a:ext cx="7715200" cy="1143000"/>
          </a:xfrm>
        </p:spPr>
        <p:txBody>
          <a:bodyPr>
            <a:normAutofit/>
          </a:bodyPr>
          <a:lstStyle/>
          <a:p>
            <a:r>
              <a:rPr lang="en-US" altLang="zh-TW" sz="3200" dirty="0">
                <a:latin typeface="Times New Roman" panose="02020603050405020304" pitchFamily="18" charset="0"/>
              </a:rPr>
              <a:t>Accident treatment</a:t>
            </a:r>
            <a:br>
              <a:rPr lang="en-US" altLang="zh-TW" sz="3200" dirty="0">
                <a:latin typeface="Times New Roman" panose="02020603050405020304" pitchFamily="18" charset="0"/>
              </a:rPr>
            </a:br>
            <a:r>
              <a:rPr lang="en-US" altLang="zh-TW" sz="3200" dirty="0">
                <a:latin typeface="Times New Roman" panose="02020603050405020304" pitchFamily="18" charset="0"/>
              </a:rPr>
              <a:t>-first aid for electric shock</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680904" y="1999000"/>
            <a:ext cx="7787208" cy="5256584"/>
          </a:xfrm>
        </p:spPr>
        <p:txBody>
          <a:bodyPr>
            <a:noAutofit/>
          </a:bodyPr>
          <a:lstStyle/>
          <a:p>
            <a:pPr>
              <a:lnSpc>
                <a:spcPts val="2500"/>
              </a:lnSpc>
            </a:pPr>
            <a:r>
              <a:rPr kumimoji="1" lang="en-US" altLang="zh-TW" sz="2400" dirty="0"/>
              <a:t>On-site treatment:</a:t>
            </a:r>
            <a:endParaRPr lang="en-US" altLang="zh-TW" sz="2400" dirty="0">
              <a:solidFill>
                <a:srgbClr val="FF0000"/>
              </a:solidFill>
            </a:endParaRPr>
          </a:p>
          <a:p>
            <a:pPr marL="809625" lvl="1" indent="-352425">
              <a:lnSpc>
                <a:spcPts val="2500"/>
              </a:lnSpc>
              <a:buFont typeface="+mj-lt"/>
              <a:buAutoNum type="arabicPeriod"/>
            </a:pPr>
            <a:r>
              <a:rPr lang="en-US" altLang="zh-TW" sz="2400" dirty="0"/>
              <a:t>Cut off the power supply or use an insulator to push the objects carrying electricity away from the injured.</a:t>
            </a:r>
          </a:p>
          <a:p>
            <a:pPr marL="809625" lvl="1" indent="-352425">
              <a:lnSpc>
                <a:spcPts val="2500"/>
              </a:lnSpc>
              <a:buFont typeface="+mj-lt"/>
              <a:buAutoNum type="arabicPeriod"/>
            </a:pPr>
            <a:r>
              <a:rPr lang="en-US" altLang="zh-TW" sz="2400" dirty="0"/>
              <a:t>If the injured is still breathing, lay him/her down in a recovery position.</a:t>
            </a:r>
          </a:p>
          <a:p>
            <a:pPr marL="809625" lvl="1" indent="-352425">
              <a:lnSpc>
                <a:spcPts val="2500"/>
              </a:lnSpc>
              <a:buFont typeface="+mj-lt"/>
              <a:buAutoNum type="arabicPeriod"/>
            </a:pPr>
            <a:r>
              <a:rPr lang="en-US" altLang="zh-TW" sz="2400" dirty="0"/>
              <a:t>Cardiopulmonary resuscitation should be performed immediately when the patient's breathing or heartbeat stops.</a:t>
            </a:r>
          </a:p>
          <a:p>
            <a:pPr marL="809625" lvl="1" indent="-352425">
              <a:lnSpc>
                <a:spcPts val="2500"/>
              </a:lnSpc>
              <a:buFont typeface="+mj-lt"/>
              <a:buAutoNum type="arabicPeriod"/>
            </a:pPr>
            <a:r>
              <a:rPr lang="en-US" altLang="zh-TW" sz="2400" dirty="0"/>
              <a:t>Once the injured recovers his heartbeat and breathing, untie the injured clothes and remove all straps, rub the skin of the whole body with a dry towel or brush to restore the function of the capillary.</a:t>
            </a:r>
          </a:p>
          <a:p>
            <a:pPr marL="809625" lvl="1" indent="-352425">
              <a:lnSpc>
                <a:spcPts val="2500"/>
              </a:lnSpc>
              <a:buFont typeface="+mj-lt"/>
              <a:buAutoNum type="arabicPeriod"/>
            </a:pPr>
            <a:r>
              <a:rPr lang="en-US" altLang="zh-TW" sz="2400" dirty="0"/>
              <a:t>Seek medical care as soon as possible.</a:t>
            </a:r>
          </a:p>
        </p:txBody>
      </p:sp>
      <p:sp>
        <p:nvSpPr>
          <p:cNvPr id="4" name="投影片編號版面配置區 3"/>
          <p:cNvSpPr>
            <a:spLocks noGrp="1"/>
          </p:cNvSpPr>
          <p:nvPr>
            <p:ph type="sldNum" sz="quarter" idx="12"/>
          </p:nvPr>
        </p:nvSpPr>
        <p:spPr>
          <a:xfrm>
            <a:off x="6742400" y="6319480"/>
            <a:ext cx="2133600" cy="365125"/>
          </a:xfrm>
        </p:spPr>
        <p:txBody>
          <a:bodyPr/>
          <a:lstStyle/>
          <a:p>
            <a:fld id="{D81384EF-367C-450E-B552-C4A0BE1BD3F8}" type="slidenum">
              <a:rPr lang="zh-TW" altLang="en-US" smtClean="0"/>
              <a:pPr/>
              <a:t>104</a:t>
            </a:fld>
            <a:endParaRPr lang="zh-TW" altLang="en-US" dirty="0"/>
          </a:p>
        </p:txBody>
      </p:sp>
    </p:spTree>
    <p:extLst>
      <p:ext uri="{BB962C8B-B14F-4D97-AF65-F5344CB8AC3E}">
        <p14:creationId xmlns:p14="http://schemas.microsoft.com/office/powerpoint/2010/main" val="17092649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7600" y="795184"/>
            <a:ext cx="7715200" cy="1143000"/>
          </a:xfrm>
        </p:spPr>
        <p:txBody>
          <a:bodyPr>
            <a:normAutofit/>
          </a:bodyPr>
          <a:lstStyle/>
          <a:p>
            <a:r>
              <a:rPr lang="en-US" altLang="zh-TW" sz="3200" dirty="0">
                <a:latin typeface="Times New Roman" panose="02020603050405020304" pitchFamily="18" charset="0"/>
              </a:rPr>
              <a:t>Accident treatment</a:t>
            </a:r>
            <a:br>
              <a:rPr lang="en-US" altLang="zh-TW" sz="3200" dirty="0">
                <a:latin typeface="Times New Roman" panose="02020603050405020304" pitchFamily="18" charset="0"/>
              </a:rPr>
            </a:br>
            <a:r>
              <a:rPr lang="en-US" altLang="zh-TW" sz="3200" dirty="0">
                <a:latin typeface="Times New Roman" panose="02020603050405020304" pitchFamily="18" charset="0"/>
              </a:rPr>
              <a:t>-first aid for electric shock (cont.)</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680904" y="1999000"/>
            <a:ext cx="7787208" cy="5256584"/>
          </a:xfrm>
        </p:spPr>
        <p:txBody>
          <a:bodyPr>
            <a:noAutofit/>
          </a:bodyPr>
          <a:lstStyle/>
          <a:p>
            <a:pPr>
              <a:lnSpc>
                <a:spcPts val="2500"/>
              </a:lnSpc>
            </a:pPr>
            <a:r>
              <a:rPr kumimoji="1" lang="en-US" altLang="zh-TW" sz="2400" dirty="0"/>
              <a:t>Precautions:</a:t>
            </a:r>
            <a:endParaRPr lang="en-US" altLang="zh-TW" sz="2400" dirty="0"/>
          </a:p>
          <a:p>
            <a:pPr lvl="1" algn="just">
              <a:lnSpc>
                <a:spcPts val="2500"/>
              </a:lnSpc>
            </a:pPr>
            <a:r>
              <a:rPr lang="en-US" altLang="zh-TW" sz="2400" dirty="0"/>
              <a:t>If it is high-voltage electricity, the insulator should not be used to touch the injured, and the power should be cut off immediately.</a:t>
            </a:r>
          </a:p>
          <a:p>
            <a:pPr lvl="1" algn="just">
              <a:lnSpc>
                <a:spcPts val="2500"/>
              </a:lnSpc>
            </a:pPr>
            <a:r>
              <a:rPr lang="en-US" altLang="zh-TW" sz="2400" dirty="0"/>
              <a:t>Before the power is cut off, do not touch the injured with bare hands.</a:t>
            </a:r>
          </a:p>
          <a:p>
            <a:pPr lvl="1" algn="just">
              <a:lnSpc>
                <a:spcPts val="2500"/>
              </a:lnSpc>
            </a:pPr>
            <a:r>
              <a:rPr lang="en-US" altLang="zh-TW" sz="2400" dirty="0"/>
              <a:t>If the injury suffers from burns, apply the treatment method for treating burns.</a:t>
            </a:r>
            <a:endParaRPr lang="zh-TW" altLang="en-US" sz="2400" dirty="0"/>
          </a:p>
        </p:txBody>
      </p:sp>
      <p:sp>
        <p:nvSpPr>
          <p:cNvPr id="4" name="投影片編號版面配置區 3"/>
          <p:cNvSpPr>
            <a:spLocks noGrp="1"/>
          </p:cNvSpPr>
          <p:nvPr>
            <p:ph type="sldNum" sz="quarter" idx="12"/>
          </p:nvPr>
        </p:nvSpPr>
        <p:spPr>
          <a:xfrm>
            <a:off x="6742400" y="6319480"/>
            <a:ext cx="2133600" cy="365125"/>
          </a:xfrm>
        </p:spPr>
        <p:txBody>
          <a:bodyPr/>
          <a:lstStyle/>
          <a:p>
            <a:fld id="{D81384EF-367C-450E-B552-C4A0BE1BD3F8}" type="slidenum">
              <a:rPr lang="zh-TW" altLang="en-US" smtClean="0"/>
              <a:pPr/>
              <a:t>105</a:t>
            </a:fld>
            <a:endParaRPr lang="zh-TW" altLang="en-US" dirty="0"/>
          </a:p>
        </p:txBody>
      </p:sp>
    </p:spTree>
    <p:extLst>
      <p:ext uri="{BB962C8B-B14F-4D97-AF65-F5344CB8AC3E}">
        <p14:creationId xmlns:p14="http://schemas.microsoft.com/office/powerpoint/2010/main" val="16919359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936" y="559892"/>
            <a:ext cx="7715200" cy="1143000"/>
          </a:xfrm>
        </p:spPr>
        <p:txBody>
          <a:bodyPr>
            <a:normAutofit/>
          </a:bodyPr>
          <a:lstStyle/>
          <a:p>
            <a:r>
              <a:rPr lang="en-US" altLang="zh-TW" sz="3200" dirty="0">
                <a:latin typeface="Times New Roman" panose="02020603050405020304" pitchFamily="18" charset="0"/>
              </a:rPr>
              <a:t>Accident treatment-first aid for frostbite</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1999000"/>
            <a:ext cx="8229600" cy="4968552"/>
          </a:xfrm>
        </p:spPr>
        <p:txBody>
          <a:bodyPr>
            <a:noAutofit/>
          </a:bodyPr>
          <a:lstStyle/>
          <a:p>
            <a:r>
              <a:rPr kumimoji="1" lang="en-US" altLang="zh-TW" sz="2400" dirty="0"/>
              <a:t>On-site treatment:</a:t>
            </a:r>
            <a:endParaRPr lang="en-US" altLang="zh-TW" sz="2400" dirty="0"/>
          </a:p>
          <a:p>
            <a:pPr marL="714375" lvl="1" indent="-257175">
              <a:buFont typeface="+mj-lt"/>
              <a:buAutoNum type="arabicPeriod"/>
            </a:pPr>
            <a:r>
              <a:rPr lang="en-US" altLang="zh-TW" sz="2400" dirty="0"/>
              <a:t>Move the injured to a warm place.</a:t>
            </a:r>
          </a:p>
          <a:p>
            <a:pPr marL="714375" lvl="1" indent="-257175" algn="just">
              <a:buFont typeface="+mj-lt"/>
              <a:buAutoNum type="arabicPeriod"/>
            </a:pPr>
            <a:r>
              <a:rPr lang="en-US" altLang="zh-TW" sz="2400" dirty="0"/>
              <a:t>Immediately remove all restraints from the wound and the distal limbs.</a:t>
            </a:r>
          </a:p>
          <a:p>
            <a:pPr marL="714375" lvl="1" indent="-257175" algn="just">
              <a:buFont typeface="+mj-lt"/>
              <a:buAutoNum type="arabicPeriod"/>
            </a:pPr>
            <a:r>
              <a:rPr lang="en-US" altLang="zh-TW" sz="2400" dirty="0"/>
              <a:t>The injured should immediately and continuously bath in warm water to warm up the frostbite until the affected area recovers its blood.</a:t>
            </a:r>
          </a:p>
          <a:p>
            <a:pPr marL="714375" lvl="1" indent="-257175" algn="just">
              <a:buFont typeface="+mj-lt"/>
              <a:buAutoNum type="arabicPeriod"/>
            </a:pPr>
            <a:r>
              <a:rPr lang="en-US" altLang="zh-TW" sz="2400" dirty="0"/>
              <a:t>Elevate the affected area to reduce swelling and pain.</a:t>
            </a:r>
          </a:p>
          <a:p>
            <a:pPr marL="714375" lvl="1" indent="-257175" algn="just">
              <a:buFont typeface="+mj-lt"/>
              <a:buAutoNum type="arabicPeriod"/>
            </a:pPr>
            <a:r>
              <a:rPr lang="en-US" altLang="zh-TW" sz="2400" dirty="0"/>
              <a:t>Wrap the affected area with a soft dressing, taking care to avoid infection and avoid blisters bursting.</a:t>
            </a:r>
          </a:p>
          <a:p>
            <a:pPr marL="714375" lvl="1" indent="-257175" algn="just">
              <a:buFont typeface="+mj-lt"/>
              <a:buAutoNum type="arabicPeriod"/>
            </a:pPr>
            <a:r>
              <a:rPr lang="en-US" altLang="zh-TW" sz="2400" dirty="0"/>
              <a:t>Seek medical care as needed</a:t>
            </a:r>
            <a:endParaRPr lang="zh-TW" altLang="en-US" sz="2400" dirty="0"/>
          </a:p>
        </p:txBody>
      </p:sp>
      <p:sp>
        <p:nvSpPr>
          <p:cNvPr id="4" name="投影片編號版面配置區 3"/>
          <p:cNvSpPr>
            <a:spLocks noGrp="1"/>
          </p:cNvSpPr>
          <p:nvPr>
            <p:ph type="sldNum" sz="quarter" idx="12"/>
          </p:nvPr>
        </p:nvSpPr>
        <p:spPr>
          <a:xfrm>
            <a:off x="6750496" y="6319480"/>
            <a:ext cx="2133600" cy="365125"/>
          </a:xfrm>
        </p:spPr>
        <p:txBody>
          <a:bodyPr/>
          <a:lstStyle/>
          <a:p>
            <a:fld id="{D81384EF-367C-450E-B552-C4A0BE1BD3F8}" type="slidenum">
              <a:rPr lang="zh-TW" altLang="en-US" smtClean="0"/>
              <a:pPr/>
              <a:t>106</a:t>
            </a:fld>
            <a:endParaRPr lang="zh-TW" altLang="en-US" dirty="0"/>
          </a:p>
        </p:txBody>
      </p:sp>
    </p:spTree>
    <p:extLst>
      <p:ext uri="{BB962C8B-B14F-4D97-AF65-F5344CB8AC3E}">
        <p14:creationId xmlns:p14="http://schemas.microsoft.com/office/powerpoint/2010/main" val="3682810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936" y="559892"/>
            <a:ext cx="7715200" cy="1143000"/>
          </a:xfrm>
        </p:spPr>
        <p:txBody>
          <a:bodyPr>
            <a:normAutofit/>
          </a:bodyPr>
          <a:lstStyle/>
          <a:p>
            <a:r>
              <a:rPr lang="en-US" altLang="zh-TW" sz="3200" dirty="0">
                <a:latin typeface="Times New Roman" panose="02020603050405020304" pitchFamily="18" charset="0"/>
              </a:rPr>
              <a:t>Accident treatment</a:t>
            </a:r>
            <a:br>
              <a:rPr lang="en-US" altLang="zh-TW" sz="3200" dirty="0">
                <a:latin typeface="Times New Roman" panose="02020603050405020304" pitchFamily="18" charset="0"/>
              </a:rPr>
            </a:br>
            <a:r>
              <a:rPr lang="en-US" altLang="zh-TW" sz="3200" dirty="0">
                <a:latin typeface="Times New Roman" panose="02020603050405020304" pitchFamily="18" charset="0"/>
              </a:rPr>
              <a:t>-first aid for frostbite (cont.)</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1999000"/>
            <a:ext cx="8229600" cy="4968552"/>
          </a:xfrm>
        </p:spPr>
        <p:txBody>
          <a:bodyPr>
            <a:noAutofit/>
          </a:bodyPr>
          <a:lstStyle/>
          <a:p>
            <a:r>
              <a:rPr kumimoji="1" lang="en-US" altLang="zh-TW" sz="2400" dirty="0"/>
              <a:t>Precautions:</a:t>
            </a:r>
            <a:endParaRPr lang="en-US" altLang="zh-TW" sz="2400" dirty="0"/>
          </a:p>
          <a:p>
            <a:pPr lvl="1"/>
            <a:r>
              <a:rPr lang="en-US" altLang="zh-TW" sz="2400" dirty="0"/>
              <a:t>If the skin is stuck to the appliance at extremely low temperature, do not pull it away forcibly. Use warm water to rinse the appliance to defrost.</a:t>
            </a:r>
          </a:p>
          <a:p>
            <a:pPr lvl="1"/>
            <a:r>
              <a:rPr lang="en-US" altLang="zh-TW" sz="2400" dirty="0"/>
              <a:t>Do not expose to the cold again and avoid rubbing or moving the frostbite with hard objects.</a:t>
            </a:r>
            <a:endParaRPr lang="zh-TW" altLang="en-US" sz="2400" dirty="0"/>
          </a:p>
        </p:txBody>
      </p:sp>
      <p:sp>
        <p:nvSpPr>
          <p:cNvPr id="4" name="投影片編號版面配置區 3"/>
          <p:cNvSpPr>
            <a:spLocks noGrp="1"/>
          </p:cNvSpPr>
          <p:nvPr>
            <p:ph type="sldNum" sz="quarter" idx="12"/>
          </p:nvPr>
        </p:nvSpPr>
        <p:spPr>
          <a:xfrm>
            <a:off x="6750496" y="6319480"/>
            <a:ext cx="2133600" cy="365125"/>
          </a:xfrm>
        </p:spPr>
        <p:txBody>
          <a:bodyPr/>
          <a:lstStyle/>
          <a:p>
            <a:fld id="{D81384EF-367C-450E-B552-C4A0BE1BD3F8}" type="slidenum">
              <a:rPr lang="zh-TW" altLang="en-US" smtClean="0"/>
              <a:pPr/>
              <a:t>107</a:t>
            </a:fld>
            <a:endParaRPr lang="zh-TW" altLang="en-US" dirty="0"/>
          </a:p>
        </p:txBody>
      </p:sp>
    </p:spTree>
    <p:extLst>
      <p:ext uri="{BB962C8B-B14F-4D97-AF65-F5344CB8AC3E}">
        <p14:creationId xmlns:p14="http://schemas.microsoft.com/office/powerpoint/2010/main" val="1092050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208" y="795184"/>
            <a:ext cx="7715200" cy="1143000"/>
          </a:xfrm>
        </p:spPr>
        <p:txBody>
          <a:bodyPr>
            <a:normAutofit/>
          </a:bodyPr>
          <a:lstStyle/>
          <a:p>
            <a:r>
              <a:rPr lang="en-US" altLang="zh-TW" sz="3200" dirty="0">
                <a:latin typeface="Times New Roman" panose="02020603050405020304" pitchFamily="18" charset="0"/>
              </a:rPr>
              <a:t>Accidental treatment-first aid for cutting and puncture injuries</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1999000"/>
            <a:ext cx="8229600" cy="4968552"/>
          </a:xfrm>
        </p:spPr>
        <p:txBody>
          <a:bodyPr>
            <a:noAutofit/>
          </a:bodyPr>
          <a:lstStyle/>
          <a:p>
            <a:r>
              <a:rPr kumimoji="1" lang="en-US" altLang="zh-TW" sz="2400" dirty="0"/>
              <a:t>On-site treatment:</a:t>
            </a:r>
            <a:endParaRPr lang="zh-TW" altLang="en-US" sz="2400" dirty="0"/>
          </a:p>
          <a:p>
            <a:pPr lvl="1"/>
            <a:r>
              <a:rPr lang="en-US" altLang="zh-TW" sz="2400" dirty="0"/>
              <a:t>Wash the wound with normal saline or cold water, and then disinfect with betadine</a:t>
            </a:r>
          </a:p>
          <a:p>
            <a:pPr lvl="2"/>
            <a:r>
              <a:rPr lang="en-US" altLang="zh-TW" dirty="0"/>
              <a:t>Keep dry and breathable when foreign bodies cannot be removed from the wound, seek medical attention immediately.</a:t>
            </a:r>
          </a:p>
        </p:txBody>
      </p:sp>
      <p:sp>
        <p:nvSpPr>
          <p:cNvPr id="4" name="投影片編號版面配置區 3"/>
          <p:cNvSpPr>
            <a:spLocks noGrp="1"/>
          </p:cNvSpPr>
          <p:nvPr>
            <p:ph type="sldNum" sz="quarter" idx="12"/>
          </p:nvPr>
        </p:nvSpPr>
        <p:spPr>
          <a:xfrm>
            <a:off x="6548260" y="6319480"/>
            <a:ext cx="2344220" cy="365125"/>
          </a:xfrm>
        </p:spPr>
        <p:txBody>
          <a:bodyPr/>
          <a:lstStyle/>
          <a:p>
            <a:fld id="{D81384EF-367C-450E-B552-C4A0BE1BD3F8}" type="slidenum">
              <a:rPr lang="zh-TW" altLang="en-US" smtClean="0"/>
              <a:pPr/>
              <a:t>108</a:t>
            </a:fld>
            <a:endParaRPr lang="zh-TW" altLang="en-US" dirty="0"/>
          </a:p>
        </p:txBody>
      </p:sp>
    </p:spTree>
    <p:extLst>
      <p:ext uri="{BB962C8B-B14F-4D97-AF65-F5344CB8AC3E}">
        <p14:creationId xmlns:p14="http://schemas.microsoft.com/office/powerpoint/2010/main" val="38855889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208" y="795184"/>
            <a:ext cx="7715200" cy="1143000"/>
          </a:xfrm>
        </p:spPr>
        <p:txBody>
          <a:bodyPr>
            <a:normAutofit/>
          </a:bodyPr>
          <a:lstStyle/>
          <a:p>
            <a:r>
              <a:rPr lang="en-US" altLang="zh-TW" sz="3200" dirty="0">
                <a:latin typeface="Times New Roman" panose="02020603050405020304" pitchFamily="18" charset="0"/>
              </a:rPr>
              <a:t>Accidental treatment-first aid for cutting and puncture injuries (cont.)</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1999000"/>
            <a:ext cx="8229600" cy="4968552"/>
          </a:xfrm>
        </p:spPr>
        <p:txBody>
          <a:bodyPr>
            <a:noAutofit/>
          </a:bodyPr>
          <a:lstStyle/>
          <a:p>
            <a:r>
              <a:rPr lang="en-US" altLang="zh-TW" sz="2400" dirty="0"/>
              <a:t>Hemostasis method:</a:t>
            </a:r>
            <a:endParaRPr lang="zh-TW" altLang="en-US" sz="2400" dirty="0"/>
          </a:p>
          <a:p>
            <a:pPr lvl="1"/>
            <a:r>
              <a:rPr lang="en-US" altLang="zh-TW" sz="2400" u="sng" dirty="0"/>
              <a:t>Direct compression</a:t>
            </a:r>
            <a:r>
              <a:rPr lang="en-US" altLang="zh-TW" sz="2400" dirty="0"/>
              <a:t>: Use fingers/hands or cover with clean clothes to directly compress the bleeding wound.</a:t>
            </a:r>
          </a:p>
          <a:p>
            <a:pPr lvl="1"/>
            <a:r>
              <a:rPr lang="en-US" altLang="zh-TW" sz="2400" dirty="0"/>
              <a:t>Elevate the affected limb: Use fingers, palms and dressings to directly press on the wound, and elevate the injured limb (above 25 cm above the heart).</a:t>
            </a:r>
          </a:p>
          <a:p>
            <a:pPr lvl="1"/>
            <a:r>
              <a:rPr lang="en-US" altLang="zh-TW" sz="2400" dirty="0"/>
              <a:t>Hemostasis point: At the pulsation point near the heart of the affected limb, press with the thumb or the base of the palm to reduce the amount of bleeding.</a:t>
            </a:r>
          </a:p>
          <a:p>
            <a:pPr lvl="1"/>
            <a:r>
              <a:rPr lang="en-US" altLang="zh-TW" sz="2400" dirty="0"/>
              <a:t>Tourniquet (used when life-threatening).</a:t>
            </a:r>
            <a:endParaRPr lang="zh-TW" altLang="en-US" sz="2400" dirty="0"/>
          </a:p>
        </p:txBody>
      </p:sp>
      <p:sp>
        <p:nvSpPr>
          <p:cNvPr id="4" name="投影片編號版面配置區 3"/>
          <p:cNvSpPr>
            <a:spLocks noGrp="1"/>
          </p:cNvSpPr>
          <p:nvPr>
            <p:ph type="sldNum" sz="quarter" idx="12"/>
          </p:nvPr>
        </p:nvSpPr>
        <p:spPr>
          <a:xfrm>
            <a:off x="6548260" y="6319480"/>
            <a:ext cx="2344220" cy="365125"/>
          </a:xfrm>
        </p:spPr>
        <p:txBody>
          <a:bodyPr/>
          <a:lstStyle/>
          <a:p>
            <a:fld id="{D81384EF-367C-450E-B552-C4A0BE1BD3F8}" type="slidenum">
              <a:rPr lang="zh-TW" altLang="en-US" smtClean="0"/>
              <a:pPr/>
              <a:t>109</a:t>
            </a:fld>
            <a:endParaRPr lang="zh-TW" altLang="en-US" dirty="0"/>
          </a:p>
        </p:txBody>
      </p:sp>
    </p:spTree>
    <p:extLst>
      <p:ext uri="{BB962C8B-B14F-4D97-AF65-F5344CB8AC3E}">
        <p14:creationId xmlns:p14="http://schemas.microsoft.com/office/powerpoint/2010/main" val="83327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2082" y="553135"/>
            <a:ext cx="7715200" cy="1143000"/>
          </a:xfrm>
        </p:spPr>
        <p:txBody>
          <a:bodyPr>
            <a:normAutofit/>
          </a:bodyPr>
          <a:lstStyle/>
          <a:p>
            <a:r>
              <a:rPr lang="en-US" altLang="zh-TW" sz="3200" dirty="0">
                <a:latin typeface="Times New Roman" panose="02020603050405020304" pitchFamily="18" charset="0"/>
              </a:rPr>
              <a:t>Noise hazard</a:t>
            </a:r>
            <a:endParaRPr lang="zh-TW" altLang="en-US" sz="3200" dirty="0">
              <a:latin typeface="Times New Roman" panose="02020603050405020304" pitchFamily="18" charset="0"/>
            </a:endParaRPr>
          </a:p>
        </p:txBody>
      </p:sp>
      <p:sp>
        <p:nvSpPr>
          <p:cNvPr id="4" name="投影片編號版面配置區 3"/>
          <p:cNvSpPr>
            <a:spLocks noGrp="1"/>
          </p:cNvSpPr>
          <p:nvPr>
            <p:ph type="sldNum" sz="quarter" idx="12"/>
          </p:nvPr>
        </p:nvSpPr>
        <p:spPr>
          <a:xfrm>
            <a:off x="6758880" y="6315810"/>
            <a:ext cx="2133600" cy="365125"/>
          </a:xfrm>
        </p:spPr>
        <p:txBody>
          <a:bodyPr/>
          <a:lstStyle/>
          <a:p>
            <a:fld id="{D81384EF-367C-450E-B552-C4A0BE1BD3F8}" type="slidenum">
              <a:rPr lang="zh-TW" altLang="en-US" smtClean="0"/>
              <a:pPr/>
              <a:t>11</a:t>
            </a:fld>
            <a:endParaRPr lang="zh-TW" altLang="en-US" dirty="0"/>
          </a:p>
        </p:txBody>
      </p:sp>
      <p:sp>
        <p:nvSpPr>
          <p:cNvPr id="10" name="內容版面配置區 9"/>
          <p:cNvSpPr>
            <a:spLocks noGrp="1"/>
          </p:cNvSpPr>
          <p:nvPr>
            <p:ph idx="1"/>
          </p:nvPr>
        </p:nvSpPr>
        <p:spPr>
          <a:xfrm>
            <a:off x="457790" y="1994948"/>
            <a:ext cx="8229600" cy="4917651"/>
          </a:xfrm>
        </p:spPr>
        <p:txBody>
          <a:bodyPr>
            <a:noAutofit/>
          </a:bodyPr>
          <a:lstStyle/>
          <a:p>
            <a:pPr algn="just">
              <a:lnSpc>
                <a:spcPct val="125000"/>
              </a:lnSpc>
              <a:spcBef>
                <a:spcPts val="600"/>
              </a:spcBef>
            </a:pPr>
            <a:r>
              <a:rPr lang="en-US" altLang="zh-TW" sz="2400" dirty="0"/>
              <a:t>Noise exposure to human health hazards can be divided into</a:t>
            </a:r>
            <a:r>
              <a:rPr lang="zh-TW" altLang="en-US" sz="2400" dirty="0"/>
              <a:t>：</a:t>
            </a:r>
            <a:endParaRPr lang="en-US" altLang="zh-TW" sz="2400" dirty="0"/>
          </a:p>
          <a:p>
            <a:pPr lvl="1" algn="just">
              <a:lnSpc>
                <a:spcPts val="2200"/>
              </a:lnSpc>
              <a:spcBef>
                <a:spcPts val="600"/>
              </a:spcBef>
            </a:pPr>
            <a:r>
              <a:rPr lang="en-US" altLang="zh-TW" sz="2400" u="sng" dirty="0"/>
              <a:t>Auditory effects</a:t>
            </a:r>
            <a:r>
              <a:rPr lang="en-US" altLang="zh-TW" sz="2400" dirty="0"/>
              <a:t>: Refers to the hearing loss and physiological</a:t>
            </a:r>
            <a:r>
              <a:rPr lang="zh-TW" altLang="en-US" sz="2400" dirty="0"/>
              <a:t> </a:t>
            </a:r>
            <a:r>
              <a:rPr lang="en-US" altLang="zh-TW" sz="2400" dirty="0"/>
              <a:t>effects caused by noise.</a:t>
            </a:r>
            <a:endParaRPr lang="zh-TW" altLang="en-US" sz="2400" dirty="0"/>
          </a:p>
          <a:p>
            <a:pPr lvl="2" algn="just">
              <a:lnSpc>
                <a:spcPts val="2200"/>
              </a:lnSpc>
              <a:spcBef>
                <a:spcPts val="600"/>
              </a:spcBef>
            </a:pPr>
            <a:r>
              <a:rPr lang="en-US" altLang="zh-TW" dirty="0"/>
              <a:t>Sensorineural hearing loss</a:t>
            </a:r>
          </a:p>
          <a:p>
            <a:pPr lvl="3" algn="just">
              <a:lnSpc>
                <a:spcPts val="2200"/>
              </a:lnSpc>
              <a:spcBef>
                <a:spcPts val="600"/>
              </a:spcBef>
            </a:pPr>
            <a:r>
              <a:rPr lang="en-US" altLang="zh-TW" sz="2400" dirty="0"/>
              <a:t>Temporary threshold shift, TTS</a:t>
            </a:r>
          </a:p>
          <a:p>
            <a:pPr lvl="3" algn="just">
              <a:lnSpc>
                <a:spcPts val="2200"/>
              </a:lnSpc>
              <a:spcBef>
                <a:spcPts val="600"/>
              </a:spcBef>
            </a:pPr>
            <a:r>
              <a:rPr lang="en-US" altLang="zh-TW" sz="2400" dirty="0"/>
              <a:t>Permanent threshold shift, PTS</a:t>
            </a:r>
          </a:p>
          <a:p>
            <a:pPr lvl="3" algn="just">
              <a:lnSpc>
                <a:spcPts val="2200"/>
              </a:lnSpc>
              <a:spcBef>
                <a:spcPts val="600"/>
              </a:spcBef>
            </a:pPr>
            <a:r>
              <a:rPr lang="en-US" altLang="zh-TW" sz="2400" dirty="0"/>
              <a:t>Presbycusis</a:t>
            </a:r>
          </a:p>
          <a:p>
            <a:pPr lvl="2" algn="just">
              <a:lnSpc>
                <a:spcPts val="2200"/>
              </a:lnSpc>
              <a:spcBef>
                <a:spcPts val="600"/>
              </a:spcBef>
            </a:pPr>
            <a:r>
              <a:rPr lang="en-US" altLang="zh-TW" dirty="0"/>
              <a:t>Conductive hearing loss</a:t>
            </a:r>
          </a:p>
          <a:p>
            <a:pPr lvl="1" algn="just">
              <a:spcBef>
                <a:spcPts val="600"/>
              </a:spcBef>
            </a:pPr>
            <a:r>
              <a:rPr lang="en-US" altLang="zh-TW" sz="2400" dirty="0"/>
              <a:t>Non-auditory effects: Refers to disorders or abnormalities</a:t>
            </a:r>
            <a:r>
              <a:rPr lang="zh-TW" altLang="en-US" sz="2400" dirty="0"/>
              <a:t> </a:t>
            </a:r>
            <a:r>
              <a:rPr lang="en-US" altLang="zh-TW" sz="2400" dirty="0"/>
              <a:t>caused by noise in organs or systems other</a:t>
            </a:r>
            <a:r>
              <a:rPr lang="zh-TW" altLang="en-US" sz="2400" dirty="0"/>
              <a:t> </a:t>
            </a:r>
            <a:r>
              <a:rPr lang="en-US" altLang="zh-TW" sz="2400" dirty="0"/>
              <a:t>than</a:t>
            </a:r>
            <a:r>
              <a:rPr lang="zh-TW" altLang="en-US" sz="2400" dirty="0"/>
              <a:t> </a:t>
            </a:r>
            <a:r>
              <a:rPr lang="en-US" altLang="zh-TW" sz="2400" dirty="0"/>
              <a:t>ears. Non-auditory</a:t>
            </a:r>
            <a:r>
              <a:rPr lang="zh-TW" altLang="en-US" sz="2400" dirty="0"/>
              <a:t> </a:t>
            </a:r>
            <a:r>
              <a:rPr lang="en-US" altLang="zh-TW" sz="2400" dirty="0"/>
              <a:t>effects</a:t>
            </a:r>
            <a:r>
              <a:rPr lang="zh-TW" altLang="en-US" sz="2400" dirty="0"/>
              <a:t> </a:t>
            </a:r>
            <a:r>
              <a:rPr lang="en-US" altLang="zh-TW" sz="2400" dirty="0"/>
              <a:t>are mainly caused by stimulation of the autonomic nervous system, the reticulated nervous system and the cerebral cortex.</a:t>
            </a:r>
            <a:endParaRPr lang="zh-TW" altLang="en-US" sz="2400" dirty="0"/>
          </a:p>
        </p:txBody>
      </p:sp>
      <p:pic>
        <p:nvPicPr>
          <p:cNvPr id="6" name="Picture 3" descr="damaged cil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758880" y="2968147"/>
            <a:ext cx="1855825" cy="1631486"/>
          </a:xfrm>
          <a:prstGeom prst="rect">
            <a:avLst/>
          </a:prstGeom>
          <a:noFill/>
        </p:spPr>
      </p:pic>
      <p:sp>
        <p:nvSpPr>
          <p:cNvPr id="3" name="矩形 2"/>
          <p:cNvSpPr/>
          <p:nvPr/>
        </p:nvSpPr>
        <p:spPr>
          <a:xfrm>
            <a:off x="6425870" y="4598083"/>
            <a:ext cx="2521844" cy="338554"/>
          </a:xfrm>
          <a:prstGeom prst="rect">
            <a:avLst/>
          </a:prstGeom>
        </p:spPr>
        <p:txBody>
          <a:bodyPr wrap="none">
            <a:spAutoFit/>
          </a:bodyPr>
          <a:lstStyle/>
          <a:p>
            <a:r>
              <a:rPr lang="en-US" altLang="zh-TW" sz="1600"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Damaged cochlear hair cells</a:t>
            </a:r>
            <a:endParaRPr lang="zh-TW" altLang="en-US" sz="1600"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19909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384" y="795184"/>
            <a:ext cx="8231360" cy="1143000"/>
          </a:xfrm>
        </p:spPr>
        <p:txBody>
          <a:bodyPr>
            <a:noAutofit/>
          </a:bodyPr>
          <a:lstStyle/>
          <a:p>
            <a:r>
              <a:rPr lang="en-US" altLang="zh-TW" sz="3200" dirty="0">
                <a:latin typeface="Times New Roman" panose="02020603050405020304" pitchFamily="18" charset="0"/>
              </a:rPr>
              <a:t>Accidental treatment-first aid for exposure of infectious substances</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9144" y="1999000"/>
            <a:ext cx="8229600" cy="5688632"/>
          </a:xfrm>
        </p:spPr>
        <p:txBody>
          <a:bodyPr>
            <a:noAutofit/>
          </a:bodyPr>
          <a:lstStyle/>
          <a:p>
            <a:r>
              <a:rPr lang="en-US" altLang="zh-TW" sz="2400" dirty="0"/>
              <a:t>Exposure to infectious substances:</a:t>
            </a:r>
            <a:endParaRPr lang="zh-TW" altLang="en-US" sz="2400" dirty="0"/>
          </a:p>
          <a:p>
            <a:pPr lvl="1"/>
            <a:r>
              <a:rPr lang="en-US" altLang="zh-TW" sz="2400" dirty="0"/>
              <a:t>Cuts and punctures with needles or knifes with infectious agents.</a:t>
            </a:r>
          </a:p>
          <a:p>
            <a:pPr lvl="1"/>
            <a:r>
              <a:rPr lang="en-US" altLang="zh-TW" sz="2400" dirty="0"/>
              <a:t>Infectious fluids in contact with mucous membranes or damaged skin or in contact with healthy skin for an extended period of time.</a:t>
            </a:r>
          </a:p>
          <a:p>
            <a:pPr lvl="1"/>
            <a:r>
              <a:rPr lang="en-US" altLang="zh-TW" sz="2400" dirty="0"/>
              <a:t>Bacteria, virus, laboratory animal bites, scratches.</a:t>
            </a:r>
            <a:endParaRPr lang="zh-TW" altLang="en-US" sz="2400" dirty="0"/>
          </a:p>
          <a:p>
            <a:r>
              <a:rPr lang="en-US" altLang="zh-TW" sz="2400" dirty="0"/>
              <a:t>Before the experiment, it is necessary to evaluate the potential risk according to the biological material and the experiment procedure and establish preventive measures and first aid treatment procedures.</a:t>
            </a:r>
            <a:endParaRPr lang="zh-TW" altLang="en-US" sz="2400" dirty="0"/>
          </a:p>
        </p:txBody>
      </p:sp>
      <p:sp>
        <p:nvSpPr>
          <p:cNvPr id="4" name="投影片編號版面配置區 3"/>
          <p:cNvSpPr>
            <a:spLocks noGrp="1"/>
          </p:cNvSpPr>
          <p:nvPr>
            <p:ph type="sldNum" sz="quarter" idx="12"/>
          </p:nvPr>
        </p:nvSpPr>
        <p:spPr>
          <a:xfrm>
            <a:off x="6732240" y="6319480"/>
            <a:ext cx="2133600" cy="365125"/>
          </a:xfrm>
        </p:spPr>
        <p:txBody>
          <a:bodyPr/>
          <a:lstStyle/>
          <a:p>
            <a:fld id="{D81384EF-367C-450E-B552-C4A0BE1BD3F8}" type="slidenum">
              <a:rPr lang="zh-TW" altLang="en-US" smtClean="0"/>
              <a:pPr/>
              <a:t>110</a:t>
            </a:fld>
            <a:endParaRPr lang="zh-TW" altLang="en-US" dirty="0"/>
          </a:p>
        </p:txBody>
      </p:sp>
    </p:spTree>
    <p:extLst>
      <p:ext uri="{BB962C8B-B14F-4D97-AF65-F5344CB8AC3E}">
        <p14:creationId xmlns:p14="http://schemas.microsoft.com/office/powerpoint/2010/main" val="22482147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384" y="795184"/>
            <a:ext cx="8231360" cy="1143000"/>
          </a:xfrm>
        </p:spPr>
        <p:txBody>
          <a:bodyPr>
            <a:noAutofit/>
          </a:bodyPr>
          <a:lstStyle/>
          <a:p>
            <a:r>
              <a:rPr lang="en-US" altLang="zh-TW" sz="3200" dirty="0">
                <a:latin typeface="Times New Roman" panose="02020603050405020304" pitchFamily="18" charset="0"/>
              </a:rPr>
              <a:t>Accidental treatment-first aid for exposure of infectious substances (cont.)</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9144" y="1999000"/>
            <a:ext cx="8229600" cy="5688632"/>
          </a:xfrm>
        </p:spPr>
        <p:txBody>
          <a:bodyPr>
            <a:noAutofit/>
          </a:bodyPr>
          <a:lstStyle/>
          <a:p>
            <a:r>
              <a:rPr kumimoji="1" lang="en-US" altLang="zh-TW" sz="2400" dirty="0"/>
              <a:t>On-site treatment:</a:t>
            </a:r>
            <a:endParaRPr lang="zh-TW" altLang="en-US" sz="2400" dirty="0"/>
          </a:p>
          <a:p>
            <a:pPr lvl="1"/>
            <a:r>
              <a:rPr lang="en-US" altLang="zh-TW" sz="2400" dirty="0"/>
              <a:t>Squeeze blood from the wound from the proximal end to the distal end from heart.</a:t>
            </a:r>
          </a:p>
          <a:p>
            <a:pPr lvl="1"/>
            <a:r>
              <a:rPr lang="en-US" altLang="zh-TW" sz="2400" dirty="0"/>
              <a:t>Clean the wound or contacted surface area.</a:t>
            </a:r>
          </a:p>
          <a:p>
            <a:pPr lvl="1"/>
            <a:r>
              <a:rPr lang="en-US" altLang="zh-TW" sz="2400" dirty="0"/>
              <a:t>Notify the laboratory manager for follow-up treatment according to the emergency procedures.</a:t>
            </a:r>
            <a:endParaRPr lang="zh-TW" altLang="en-US" sz="2400" dirty="0"/>
          </a:p>
        </p:txBody>
      </p:sp>
      <p:sp>
        <p:nvSpPr>
          <p:cNvPr id="4" name="投影片編號版面配置區 3"/>
          <p:cNvSpPr>
            <a:spLocks noGrp="1"/>
          </p:cNvSpPr>
          <p:nvPr>
            <p:ph type="sldNum" sz="quarter" idx="12"/>
          </p:nvPr>
        </p:nvSpPr>
        <p:spPr>
          <a:xfrm>
            <a:off x="6732240" y="6319480"/>
            <a:ext cx="2133600" cy="365125"/>
          </a:xfrm>
        </p:spPr>
        <p:txBody>
          <a:bodyPr/>
          <a:lstStyle/>
          <a:p>
            <a:fld id="{D81384EF-367C-450E-B552-C4A0BE1BD3F8}" type="slidenum">
              <a:rPr lang="zh-TW" altLang="en-US" smtClean="0"/>
              <a:pPr/>
              <a:t>111</a:t>
            </a:fld>
            <a:endParaRPr lang="zh-TW" altLang="en-US" dirty="0"/>
          </a:p>
        </p:txBody>
      </p:sp>
    </p:spTree>
    <p:extLst>
      <p:ext uri="{BB962C8B-B14F-4D97-AF65-F5344CB8AC3E}">
        <p14:creationId xmlns:p14="http://schemas.microsoft.com/office/powerpoint/2010/main" val="41290308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58840"/>
            <a:ext cx="7715200" cy="1143000"/>
          </a:xfrm>
        </p:spPr>
        <p:txBody>
          <a:bodyPr/>
          <a:lstStyle/>
          <a:p>
            <a:r>
              <a:rPr lang="en-US" altLang="zh-TW" sz="3200" dirty="0">
                <a:latin typeface="Times New Roman" panose="02020603050405020304" pitchFamily="18" charset="0"/>
              </a:rPr>
              <a:t>Data sources</a:t>
            </a:r>
            <a:endParaRPr lang="zh-TW" altLang="en-US" sz="3200" dirty="0"/>
          </a:p>
        </p:txBody>
      </p:sp>
      <p:sp>
        <p:nvSpPr>
          <p:cNvPr id="3" name="內容版面配置區 2"/>
          <p:cNvSpPr>
            <a:spLocks noGrp="1"/>
          </p:cNvSpPr>
          <p:nvPr>
            <p:ph idx="1"/>
          </p:nvPr>
        </p:nvSpPr>
        <p:spPr>
          <a:xfrm>
            <a:off x="313368" y="1996440"/>
            <a:ext cx="8528312" cy="4525963"/>
          </a:xfrm>
        </p:spPr>
        <p:txBody>
          <a:bodyPr>
            <a:normAutofit/>
          </a:bodyPr>
          <a:lstStyle/>
          <a:p>
            <a:r>
              <a:rPr lang="en-US" altLang="zh-TW" sz="2400" dirty="0"/>
              <a:t>Complied, edited, and reviewed by Professor Chen-Peng Chen of China Medical University Department of Occupational Safety and Health</a:t>
            </a:r>
          </a:p>
          <a:p>
            <a:r>
              <a:rPr lang="en-US" altLang="zh-TW" sz="2400" dirty="0"/>
              <a:t>Edited by Chang Jung Christian University team - Yow-</a:t>
            </a:r>
            <a:r>
              <a:rPr lang="en-US" altLang="zh-TW" sz="2400" dirty="0" err="1"/>
              <a:t>Jer</a:t>
            </a:r>
            <a:r>
              <a:rPr lang="en-US" altLang="zh-TW" sz="2400" dirty="0"/>
              <a:t> </a:t>
            </a:r>
            <a:r>
              <a:rPr lang="en-US" altLang="zh-TW" sz="2400" dirty="0" err="1"/>
              <a:t>Juang</a:t>
            </a:r>
            <a:endParaRPr lang="en-US" altLang="zh-TW" sz="2400" dirty="0"/>
          </a:p>
          <a:p>
            <a:pPr marL="0" indent="0">
              <a:buNone/>
            </a:pPr>
            <a:endParaRPr lang="en-US" altLang="zh-TW" sz="2400" dirty="0"/>
          </a:p>
          <a:p>
            <a:r>
              <a:rPr lang="en-US" altLang="zh-TW" sz="2400" dirty="0"/>
              <a:t>Reference</a:t>
            </a:r>
            <a:r>
              <a:rPr lang="zh-TW" altLang="en-US" sz="2400" dirty="0"/>
              <a:t>：</a:t>
            </a:r>
            <a:endParaRPr lang="en-US" altLang="zh-TW" sz="2400" dirty="0"/>
          </a:p>
          <a:p>
            <a:pPr marL="514350" indent="-514350">
              <a:buAutoNum type="arabicPeriod"/>
            </a:pPr>
            <a:r>
              <a:rPr lang="en-US" altLang="zh-TW" sz="2400" dirty="0"/>
              <a:t>Disaster response plan writing, exercise (demonstration) and verification</a:t>
            </a:r>
            <a:r>
              <a:rPr lang="zh-TW" altLang="en-US" sz="2400" dirty="0"/>
              <a:t> </a:t>
            </a:r>
            <a:r>
              <a:rPr lang="en-US" altLang="zh-TW" sz="2400" dirty="0"/>
              <a:t>- Edited by Department of Disease Control, Ministry of Health and Welfare, Cheng-Ping Chang</a:t>
            </a:r>
          </a:p>
          <a:p>
            <a:pPr marL="514350" indent="-514350">
              <a:buAutoNum type="arabicPeriod"/>
            </a:pPr>
            <a:r>
              <a:rPr lang="en-US" altLang="zh-TW" sz="2400" dirty="0"/>
              <a:t>Basic Life Support</a:t>
            </a:r>
            <a:r>
              <a:rPr lang="zh-TW" altLang="en-US" sz="2400" dirty="0"/>
              <a:t> </a:t>
            </a:r>
            <a:r>
              <a:rPr lang="en-US" altLang="zh-TW" sz="2400" dirty="0"/>
              <a:t>- Edited by National Taiwan University, Wei-Ting Chen</a:t>
            </a:r>
            <a:endParaRPr lang="zh-TW" altLang="en-US" sz="2400" dirty="0"/>
          </a:p>
          <a:p>
            <a:pPr marL="0" indent="0">
              <a:buNone/>
            </a:pPr>
            <a:endParaRPr lang="zh-TW" altLang="en-US" sz="2400" dirty="0"/>
          </a:p>
        </p:txBody>
      </p:sp>
      <p:sp>
        <p:nvSpPr>
          <p:cNvPr id="4" name="投影片編號版面配置區 3"/>
          <p:cNvSpPr>
            <a:spLocks noGrp="1"/>
          </p:cNvSpPr>
          <p:nvPr>
            <p:ph type="sldNum" sz="quarter" idx="12"/>
          </p:nvPr>
        </p:nvSpPr>
        <p:spPr>
          <a:xfrm>
            <a:off x="6758880" y="6317664"/>
            <a:ext cx="2133600" cy="365125"/>
          </a:xfrm>
        </p:spPr>
        <p:txBody>
          <a:bodyPr/>
          <a:lstStyle/>
          <a:p>
            <a:pPr>
              <a:defRPr/>
            </a:pPr>
            <a:fld id="{2C463222-3884-42D2-8A9D-F71189E9DF7D}" type="slidenum">
              <a:rPr lang="en-US" altLang="zh-TW" smtClean="0">
                <a:solidFill>
                  <a:prstClr val="black">
                    <a:tint val="75000"/>
                  </a:prstClr>
                </a:solidFill>
              </a:rPr>
              <a:pPr>
                <a:defRPr/>
              </a:pPr>
              <a:t>112</a:t>
            </a:fld>
            <a:endParaRPr lang="en-US" altLang="zh-TW" dirty="0">
              <a:solidFill>
                <a:prstClr val="black">
                  <a:tint val="75000"/>
                </a:prstClr>
              </a:solidFill>
            </a:endParaRPr>
          </a:p>
        </p:txBody>
      </p:sp>
    </p:spTree>
    <p:extLst>
      <p:ext uri="{BB962C8B-B14F-4D97-AF65-F5344CB8AC3E}">
        <p14:creationId xmlns:p14="http://schemas.microsoft.com/office/powerpoint/2010/main" val="1461763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69000"/>
            <a:ext cx="7715200" cy="1143000"/>
          </a:xfrm>
        </p:spPr>
        <p:txBody>
          <a:bodyPr/>
          <a:lstStyle/>
          <a:p>
            <a:r>
              <a:rPr lang="en-US" altLang="zh-TW" sz="3200" dirty="0">
                <a:latin typeface="Times New Roman" panose="02020603050405020304" pitchFamily="18" charset="0"/>
              </a:rPr>
              <a:t>Data sources (cont.)</a:t>
            </a:r>
            <a:endParaRPr lang="zh-TW" altLang="en-US" sz="3200" dirty="0"/>
          </a:p>
        </p:txBody>
      </p:sp>
      <p:sp>
        <p:nvSpPr>
          <p:cNvPr id="3" name="內容版面配置區 2"/>
          <p:cNvSpPr>
            <a:spLocks noGrp="1"/>
          </p:cNvSpPr>
          <p:nvPr>
            <p:ph idx="1"/>
          </p:nvPr>
        </p:nvSpPr>
        <p:spPr>
          <a:xfrm>
            <a:off x="251520" y="2006559"/>
            <a:ext cx="8640960" cy="4525963"/>
          </a:xfrm>
        </p:spPr>
        <p:txBody>
          <a:bodyPr>
            <a:noAutofit/>
          </a:bodyPr>
          <a:lstStyle/>
          <a:p>
            <a:pPr marL="457200" indent="-457200">
              <a:lnSpc>
                <a:spcPts val="2700"/>
              </a:lnSpc>
              <a:spcBef>
                <a:spcPts val="600"/>
              </a:spcBef>
              <a:buAutoNum type="arabicPeriod" startAt="3"/>
            </a:pPr>
            <a:r>
              <a:rPr lang="en-US" altLang="zh-TW" sz="2400" dirty="0"/>
              <a:t>“Laboratory Safety and Health Management”, “Hazard Communication”, “Physical Hazard”, “Fire and Explosion”, “Personal Protective Equipment” (Edited in 102)</a:t>
            </a:r>
            <a:r>
              <a:rPr lang="zh-TW" altLang="en-US" sz="2400" dirty="0"/>
              <a:t> </a:t>
            </a:r>
            <a:r>
              <a:rPr lang="en-US" altLang="zh-TW" sz="2400" dirty="0"/>
              <a:t>-</a:t>
            </a:r>
            <a:r>
              <a:rPr lang="zh-TW" altLang="en-US" sz="2400" dirty="0"/>
              <a:t> </a:t>
            </a:r>
            <a:r>
              <a:rPr lang="en-US" altLang="zh-TW" sz="2400" dirty="0">
                <a:solidFill>
                  <a:srgbClr val="000000"/>
                </a:solidFill>
              </a:rPr>
              <a:t>College Laboratory Safety and Health Examination Center</a:t>
            </a:r>
          </a:p>
          <a:p>
            <a:pPr marL="457200" indent="-457200">
              <a:lnSpc>
                <a:spcPts val="2700"/>
              </a:lnSpc>
              <a:spcBef>
                <a:spcPts val="600"/>
              </a:spcBef>
              <a:buAutoNum type="arabicPeriod" startAt="3"/>
            </a:pPr>
            <a:r>
              <a:rPr lang="en-US" altLang="zh-TW" sz="2400" dirty="0"/>
              <a:t>"Laboratory Safety and Health Management", "Physical Hazard", "Personal Protective Equipment", "Poisoning", "Basic First Aid", "Accidental Treatment", "Fire and Explosion", "Emergency Response" and "Respiratory Protective Equipment", "Hazard Liberal Studies" (Edited in 100) - </a:t>
            </a:r>
            <a:r>
              <a:rPr lang="en-US" altLang="zh-TW" sz="2400" dirty="0">
                <a:solidFill>
                  <a:srgbClr val="000000"/>
                </a:solidFill>
              </a:rPr>
              <a:t>College Laboratory Safety and Health Examination Center</a:t>
            </a:r>
          </a:p>
          <a:p>
            <a:pPr marL="457200" indent="-457200">
              <a:lnSpc>
                <a:spcPts val="2700"/>
              </a:lnSpc>
              <a:spcBef>
                <a:spcPts val="600"/>
              </a:spcBef>
              <a:buAutoNum type="arabicPeriod" startAt="3"/>
            </a:pPr>
            <a:r>
              <a:rPr lang="en-US" altLang="zh-TW" sz="2400" dirty="0">
                <a:solidFill>
                  <a:srgbClr val="000000"/>
                </a:solidFill>
              </a:rPr>
              <a:t>"Basic First Aid", "Accident Management", "Respiratory Protection" (Edited in </a:t>
            </a:r>
            <a:r>
              <a:rPr lang="en-US" altLang="zh-TW" sz="2400" dirty="0"/>
              <a:t>99) - </a:t>
            </a:r>
            <a:r>
              <a:rPr lang="en-US" altLang="zh-TW" sz="2400" dirty="0">
                <a:solidFill>
                  <a:srgbClr val="000000"/>
                </a:solidFill>
              </a:rPr>
              <a:t>College Laboratory Safety and Health Examination Center</a:t>
            </a:r>
            <a:endParaRPr lang="en-US" altLang="zh-TW" sz="2400" dirty="0"/>
          </a:p>
        </p:txBody>
      </p:sp>
      <p:sp>
        <p:nvSpPr>
          <p:cNvPr id="4" name="投影片編號版面配置區 3"/>
          <p:cNvSpPr>
            <a:spLocks noGrp="1"/>
          </p:cNvSpPr>
          <p:nvPr>
            <p:ph type="sldNum" sz="quarter" idx="12"/>
          </p:nvPr>
        </p:nvSpPr>
        <p:spPr>
          <a:xfrm>
            <a:off x="6758880" y="6319480"/>
            <a:ext cx="2133600" cy="365125"/>
          </a:xfrm>
        </p:spPr>
        <p:txBody>
          <a:bodyPr/>
          <a:lstStyle/>
          <a:p>
            <a:pPr>
              <a:defRPr/>
            </a:pPr>
            <a:fld id="{2C463222-3884-42D2-8A9D-F71189E9DF7D}" type="slidenum">
              <a:rPr lang="en-US" altLang="zh-TW" smtClean="0">
                <a:solidFill>
                  <a:prstClr val="black">
                    <a:tint val="75000"/>
                  </a:prstClr>
                </a:solidFill>
              </a:rPr>
              <a:pPr>
                <a:defRPr/>
              </a:pPr>
              <a:t>113</a:t>
            </a:fld>
            <a:endParaRPr lang="en-US" altLang="zh-TW" dirty="0">
              <a:solidFill>
                <a:prstClr val="black">
                  <a:tint val="75000"/>
                </a:prstClr>
              </a:solidFill>
            </a:endParaRPr>
          </a:p>
        </p:txBody>
      </p:sp>
    </p:spTree>
    <p:extLst>
      <p:ext uri="{BB962C8B-B14F-4D97-AF65-F5344CB8AC3E}">
        <p14:creationId xmlns:p14="http://schemas.microsoft.com/office/powerpoint/2010/main" val="42350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2082" y="504219"/>
            <a:ext cx="7715200" cy="1143000"/>
          </a:xfrm>
        </p:spPr>
        <p:txBody>
          <a:bodyPr>
            <a:normAutofit/>
          </a:bodyPr>
          <a:lstStyle/>
          <a:p>
            <a:pPr>
              <a:lnSpc>
                <a:spcPct val="125000"/>
              </a:lnSpc>
              <a:spcBef>
                <a:spcPts val="600"/>
              </a:spcBef>
            </a:pPr>
            <a:r>
              <a:rPr lang="en-US" altLang="zh-TW" sz="3200" dirty="0">
                <a:latin typeface="Times New Roman" panose="02020603050405020304" pitchFamily="18" charset="0"/>
              </a:rPr>
              <a:t>Vibration</a:t>
            </a:r>
          </a:p>
        </p:txBody>
      </p:sp>
      <p:sp>
        <p:nvSpPr>
          <p:cNvPr id="3" name="內容版面配置區 2"/>
          <p:cNvSpPr>
            <a:spLocks noGrp="1"/>
          </p:cNvSpPr>
          <p:nvPr>
            <p:ph idx="1"/>
          </p:nvPr>
        </p:nvSpPr>
        <p:spPr>
          <a:xfrm>
            <a:off x="491925" y="2000928"/>
            <a:ext cx="8175578" cy="4709120"/>
          </a:xfrm>
        </p:spPr>
        <p:txBody>
          <a:bodyPr>
            <a:normAutofit/>
          </a:bodyPr>
          <a:lstStyle/>
          <a:p>
            <a:pPr>
              <a:spcBef>
                <a:spcPts val="600"/>
              </a:spcBef>
            </a:pPr>
            <a:r>
              <a:rPr lang="en-US" altLang="zh-TW" sz="2400" dirty="0"/>
              <a:t>Whole body vibration (frequency range: 1-80 Hz)</a:t>
            </a:r>
          </a:p>
          <a:p>
            <a:pPr lvl="1" algn="just">
              <a:spcBef>
                <a:spcPts val="600"/>
              </a:spcBef>
            </a:pPr>
            <a:r>
              <a:rPr lang="en-US" altLang="zh-TW" sz="2400" dirty="0"/>
              <a:t>The entire human body is subject to vibration. Vibration is transmitted to the entire human body through the feet when standing, through the hips when sitting, and through</a:t>
            </a:r>
            <a:r>
              <a:rPr lang="zh-TW" altLang="en-US" sz="2400" dirty="0"/>
              <a:t> </a:t>
            </a:r>
            <a:r>
              <a:rPr lang="en-US" altLang="zh-TW" sz="2400" dirty="0"/>
              <a:t>the</a:t>
            </a:r>
            <a:r>
              <a:rPr lang="zh-TW" altLang="en-US" sz="2400" dirty="0"/>
              <a:t> </a:t>
            </a:r>
            <a:r>
              <a:rPr lang="en-US" altLang="zh-TW" sz="2400" dirty="0"/>
              <a:t>supporting objects when lying.</a:t>
            </a:r>
          </a:p>
          <a:p>
            <a:pPr algn="just">
              <a:spcBef>
                <a:spcPts val="600"/>
              </a:spcBef>
            </a:pPr>
            <a:r>
              <a:rPr lang="en-US" altLang="zh-TW" sz="2400" dirty="0"/>
              <a:t>Local vibration (frequency range: 6.3-5000 Hz)</a:t>
            </a:r>
          </a:p>
          <a:p>
            <a:pPr lvl="1" algn="just">
              <a:spcBef>
                <a:spcPts val="600"/>
              </a:spcBef>
            </a:pPr>
            <a:r>
              <a:rPr lang="en-US" altLang="zh-TW" sz="2400" dirty="0"/>
              <a:t>Also known as hand-arm vibration. When the worker grips the hand tool while doing work, the vibration energy will be in a wave form,</a:t>
            </a:r>
            <a:r>
              <a:rPr lang="zh-TW" altLang="en-US" sz="2400" dirty="0"/>
              <a:t> </a:t>
            </a:r>
            <a:r>
              <a:rPr lang="en-US" altLang="zh-TW" sz="2400" dirty="0"/>
              <a:t>and will be transmitted from the vibration source to the operator’s hand and arm system or even the whole body via solid medium.</a:t>
            </a:r>
          </a:p>
        </p:txBody>
      </p:sp>
      <p:sp>
        <p:nvSpPr>
          <p:cNvPr id="4" name="投影片編號版面配置區 3"/>
          <p:cNvSpPr>
            <a:spLocks noGrp="1"/>
          </p:cNvSpPr>
          <p:nvPr>
            <p:ph type="sldNum" sz="quarter" idx="12"/>
          </p:nvPr>
        </p:nvSpPr>
        <p:spPr>
          <a:xfrm>
            <a:off x="6758880" y="6320895"/>
            <a:ext cx="2133600" cy="365125"/>
          </a:xfrm>
        </p:spPr>
        <p:txBody>
          <a:bodyPr/>
          <a:lstStyle/>
          <a:p>
            <a:fld id="{D81384EF-367C-450E-B552-C4A0BE1BD3F8}" type="slidenum">
              <a:rPr lang="zh-TW" altLang="en-US" smtClean="0"/>
              <a:pPr/>
              <a:t>12</a:t>
            </a:fld>
            <a:endParaRPr lang="zh-TW" altLang="en-US" dirty="0"/>
          </a:p>
        </p:txBody>
      </p:sp>
      <p:pic>
        <p:nvPicPr>
          <p:cNvPr id="26626" name="Picture 2" descr="http://a1.att.hudong.com/85/21/01300000260386126024214082577_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78185" y="183555"/>
            <a:ext cx="1458311"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97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8293" y="543675"/>
            <a:ext cx="7715200" cy="1143000"/>
          </a:xfrm>
        </p:spPr>
        <p:txBody>
          <a:bodyPr>
            <a:normAutofit/>
          </a:bodyPr>
          <a:lstStyle/>
          <a:p>
            <a:r>
              <a:rPr lang="en-US" altLang="zh-TW" sz="3200" dirty="0">
                <a:latin typeface="Times New Roman" panose="02020603050405020304" pitchFamily="18" charset="0"/>
              </a:rPr>
              <a:t>Vibration hazard</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342598" y="2001809"/>
            <a:ext cx="8475316" cy="5517232"/>
          </a:xfrm>
        </p:spPr>
        <p:txBody>
          <a:bodyPr>
            <a:noAutofit/>
          </a:bodyPr>
          <a:lstStyle/>
          <a:p>
            <a:pPr algn="just">
              <a:spcBef>
                <a:spcPts val="600"/>
              </a:spcBef>
            </a:pPr>
            <a:r>
              <a:rPr lang="en-US" altLang="zh-TW" sz="2400" dirty="0"/>
              <a:t>Whole body vibration:</a:t>
            </a:r>
            <a:r>
              <a:rPr lang="en-US" altLang="zh-TW" sz="2400" b="1" u="sng" dirty="0">
                <a:solidFill>
                  <a:srgbClr val="FF0000"/>
                </a:solidFill>
              </a:rPr>
              <a:t> </a:t>
            </a:r>
            <a:endParaRPr lang="en-US" altLang="zh-TW" sz="2400" b="1" u="sng" strike="sngStrike" dirty="0">
              <a:solidFill>
                <a:srgbClr val="FF0000"/>
              </a:solidFill>
            </a:endParaRPr>
          </a:p>
          <a:p>
            <a:pPr lvl="1" algn="just">
              <a:spcBef>
                <a:spcPts val="600"/>
              </a:spcBef>
            </a:pPr>
            <a:r>
              <a:rPr lang="en-US" altLang="zh-TW" sz="2400" dirty="0"/>
              <a:t>Prolonged exposure to whole-body vibration greatly harms the spine and peripheral system, and</a:t>
            </a:r>
            <a:r>
              <a:rPr lang="zh-TW" altLang="en-US" sz="2400" dirty="0"/>
              <a:t> </a:t>
            </a:r>
            <a:r>
              <a:rPr lang="en-US" altLang="zh-TW" sz="2400" dirty="0"/>
              <a:t>to</a:t>
            </a:r>
            <a:r>
              <a:rPr lang="zh-TW" altLang="en-US" sz="2400" dirty="0"/>
              <a:t> </a:t>
            </a:r>
            <a:r>
              <a:rPr lang="en-US" altLang="zh-TW" sz="2400" dirty="0"/>
              <a:t>a</a:t>
            </a:r>
            <a:r>
              <a:rPr lang="zh-TW" altLang="en-US" sz="2400" dirty="0"/>
              <a:t> </a:t>
            </a:r>
            <a:r>
              <a:rPr lang="en-US" altLang="zh-TW" sz="2400" dirty="0"/>
              <a:t>lesser</a:t>
            </a:r>
            <a:r>
              <a:rPr lang="zh-TW" altLang="en-US" sz="2400" dirty="0"/>
              <a:t> </a:t>
            </a:r>
            <a:r>
              <a:rPr lang="en-US" altLang="zh-TW" sz="2400" dirty="0"/>
              <a:t>extent</a:t>
            </a:r>
            <a:r>
              <a:rPr lang="zh-TW" altLang="en-US" sz="2400" dirty="0"/>
              <a:t> </a:t>
            </a:r>
            <a:r>
              <a:rPr lang="en-US" altLang="zh-TW" sz="2400" dirty="0"/>
              <a:t>the digestive system, peripheral veins, sexual reproductive system and vestibular organs. There is a strong causal relationship between whole body vibration and lower back pain, sciatic menstrual pain, and degenerative changes of the spine system, such as those</a:t>
            </a:r>
            <a:r>
              <a:rPr lang="zh-TW" altLang="en-US" sz="2400" dirty="0"/>
              <a:t> </a:t>
            </a:r>
            <a:r>
              <a:rPr lang="en-US" altLang="zh-TW" sz="2400" dirty="0"/>
              <a:t>in</a:t>
            </a:r>
            <a:r>
              <a:rPr lang="zh-TW" altLang="en-US" sz="2400" dirty="0"/>
              <a:t> </a:t>
            </a:r>
            <a:r>
              <a:rPr lang="en-US" altLang="zh-TW" sz="2400" dirty="0"/>
              <a:t>lumbar intervertebral discs.</a:t>
            </a:r>
          </a:p>
        </p:txBody>
      </p:sp>
      <p:sp>
        <p:nvSpPr>
          <p:cNvPr id="4" name="投影片編號版面配置區 3"/>
          <p:cNvSpPr>
            <a:spLocks noGrp="1"/>
          </p:cNvSpPr>
          <p:nvPr>
            <p:ph type="sldNum" sz="quarter" idx="12"/>
          </p:nvPr>
        </p:nvSpPr>
        <p:spPr>
          <a:xfrm>
            <a:off x="6758880" y="6320895"/>
            <a:ext cx="2133600" cy="365125"/>
          </a:xfrm>
        </p:spPr>
        <p:txBody>
          <a:bodyPr/>
          <a:lstStyle/>
          <a:p>
            <a:fld id="{D81384EF-367C-450E-B552-C4A0BE1BD3F8}" type="slidenum">
              <a:rPr lang="zh-TW" altLang="en-US" smtClean="0"/>
              <a:pPr/>
              <a:t>13</a:t>
            </a:fld>
            <a:endParaRPr lang="zh-TW" altLang="en-US" dirty="0"/>
          </a:p>
        </p:txBody>
      </p:sp>
      <p:pic>
        <p:nvPicPr>
          <p:cNvPr id="25602" name="Picture 2" descr="http://blog.yimg.com/2/uYm21Ax7s58tM0sn3RUSNQ7s6s9yxy_5MnVSl1T2mzoe0fpPNJg3uw--/73/l/0n3OPB7Y8nydRvp5ZocKYQ.jp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6828467" y="284520"/>
            <a:ext cx="1794683" cy="134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8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8293" y="543675"/>
            <a:ext cx="7715200" cy="1143000"/>
          </a:xfrm>
        </p:spPr>
        <p:txBody>
          <a:bodyPr>
            <a:normAutofit/>
          </a:bodyPr>
          <a:lstStyle/>
          <a:p>
            <a:r>
              <a:rPr lang="en-US" altLang="zh-TW" sz="3200" dirty="0">
                <a:latin typeface="Times New Roman" panose="02020603050405020304" pitchFamily="18" charset="0"/>
              </a:rPr>
              <a:t>Vibration hazard (cont.)</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345156" y="2000415"/>
            <a:ext cx="8475316" cy="5517232"/>
          </a:xfrm>
        </p:spPr>
        <p:txBody>
          <a:bodyPr>
            <a:noAutofit/>
          </a:bodyPr>
          <a:lstStyle/>
          <a:p>
            <a:pPr algn="just">
              <a:spcBef>
                <a:spcPts val="600"/>
              </a:spcBef>
            </a:pPr>
            <a:r>
              <a:rPr lang="en-US" altLang="zh-TW" sz="2400" dirty="0"/>
              <a:t>Local vibration: </a:t>
            </a:r>
            <a:endParaRPr lang="en-US" altLang="zh-TW" sz="2400" strike="sngStrike" dirty="0"/>
          </a:p>
          <a:p>
            <a:pPr lvl="1" algn="just">
              <a:lnSpc>
                <a:spcPts val="2400"/>
              </a:lnSpc>
              <a:spcBef>
                <a:spcPts val="600"/>
              </a:spcBef>
            </a:pPr>
            <a:r>
              <a:rPr lang="en-US" altLang="zh-TW" sz="2400" dirty="0"/>
              <a:t>Prolonged exposure can cause injuries in peripheral circulation and nervous/musculoskeletal systems (carpal tunnel syndrome)</a:t>
            </a:r>
          </a:p>
          <a:p>
            <a:pPr lvl="1" algn="just">
              <a:lnSpc>
                <a:spcPts val="2400"/>
              </a:lnSpc>
              <a:spcBef>
                <a:spcPts val="600"/>
              </a:spcBef>
            </a:pPr>
            <a:r>
              <a:rPr lang="en-US" altLang="zh-TW" sz="2400" dirty="0"/>
              <a:t>Peripheral circulatory disorders mainly include the decrease in skin temperature and in recovery of skin temperature after exposure to cold; it also cause strong contraction of finger arteries, increase in finger arterial obstruction, and decrease in blood, leading to white finger disease or Raynaud’s disease.</a:t>
            </a:r>
            <a:endParaRPr lang="zh-TW" altLang="en-US" sz="2400" dirty="0"/>
          </a:p>
        </p:txBody>
      </p:sp>
      <p:sp>
        <p:nvSpPr>
          <p:cNvPr id="4" name="投影片編號版面配置區 3"/>
          <p:cNvSpPr>
            <a:spLocks noGrp="1"/>
          </p:cNvSpPr>
          <p:nvPr>
            <p:ph type="sldNum" sz="quarter" idx="12"/>
          </p:nvPr>
        </p:nvSpPr>
        <p:spPr>
          <a:xfrm>
            <a:off x="6758880" y="6320895"/>
            <a:ext cx="2133600" cy="365125"/>
          </a:xfrm>
        </p:spPr>
        <p:txBody>
          <a:bodyPr/>
          <a:lstStyle/>
          <a:p>
            <a:fld id="{D81384EF-367C-450E-B552-C4A0BE1BD3F8}" type="slidenum">
              <a:rPr lang="zh-TW" altLang="en-US" smtClean="0"/>
              <a:pPr/>
              <a:t>14</a:t>
            </a:fld>
            <a:endParaRPr lang="zh-TW" altLang="en-US" dirty="0"/>
          </a:p>
        </p:txBody>
      </p:sp>
      <p:pic>
        <p:nvPicPr>
          <p:cNvPr id="25602" name="Picture 2" descr="http://blog.yimg.com/2/uYm21Ax7s58tM0sn3RUSNQ7s6s9yxy_5MnVSl1T2mzoe0fpPNJg3uw--/73/l/0n3OPB7Y8nydRvp5ZocKYQ.jp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6828467" y="284520"/>
            <a:ext cx="1794683" cy="1344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vi2_2">
            <a:extLst>
              <a:ext uri="{FF2B5EF4-FFF2-40B4-BE49-F238E27FC236}">
                <a16:creationId xmlns:a16="http://schemas.microsoft.com/office/drawing/2014/main" id="{00669776-5083-4968-BCF0-A1FCA98FC8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2998805" y="5459817"/>
            <a:ext cx="1832919" cy="1328410"/>
          </a:xfrm>
          <a:prstGeom prst="rect">
            <a:avLst/>
          </a:prstGeom>
        </p:spPr>
      </p:pic>
      <p:pic>
        <p:nvPicPr>
          <p:cNvPr id="7" name="Picture 8" descr="vi2_1">
            <a:extLst>
              <a:ext uri="{FF2B5EF4-FFF2-40B4-BE49-F238E27FC236}">
                <a16:creationId xmlns:a16="http://schemas.microsoft.com/office/drawing/2014/main" id="{6345C824-492D-4667-A9EF-B3428373CEB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846591" y="5445224"/>
            <a:ext cx="1899660" cy="1343003"/>
          </a:xfrm>
          <a:prstGeom prst="rect">
            <a:avLst/>
          </a:prstGeom>
        </p:spPr>
      </p:pic>
      <p:sp>
        <p:nvSpPr>
          <p:cNvPr id="8" name="矩形 7">
            <a:extLst>
              <a:ext uri="{FF2B5EF4-FFF2-40B4-BE49-F238E27FC236}">
                <a16:creationId xmlns:a16="http://schemas.microsoft.com/office/drawing/2014/main" id="{DAA2B060-E649-4DF4-A81A-CA36B1ECE66F}"/>
              </a:ext>
            </a:extLst>
          </p:cNvPr>
          <p:cNvSpPr/>
          <p:nvPr/>
        </p:nvSpPr>
        <p:spPr>
          <a:xfrm>
            <a:off x="4916393" y="5630313"/>
            <a:ext cx="4192111" cy="929485"/>
          </a:xfrm>
          <a:prstGeom prst="rect">
            <a:avLst/>
          </a:prstGeom>
        </p:spPr>
        <p:txBody>
          <a:bodyPr wrap="square">
            <a:spAutoFit/>
          </a:bodyPr>
          <a:lstStyle/>
          <a:p>
            <a:pPr>
              <a:lnSpc>
                <a:spcPct val="80000"/>
              </a:lnSpc>
              <a:spcBef>
                <a:spcPct val="20000"/>
              </a:spcBef>
            </a:pPr>
            <a:r>
              <a:rPr lang="en-US" altLang="zh-TW" sz="1600" dirty="0">
                <a:latin typeface="Times New Roman" panose="02020603050405020304" pitchFamily="18" charset="0"/>
                <a:ea typeface="標楷體" panose="03000509000000000000" pitchFamily="65" charset="-120"/>
              </a:rPr>
              <a:t>Finger thermal image: (left) normal; (right) white finger disease</a:t>
            </a:r>
          </a:p>
          <a:p>
            <a:pPr>
              <a:lnSpc>
                <a:spcPct val="80000"/>
              </a:lnSpc>
              <a:spcBef>
                <a:spcPct val="20000"/>
              </a:spcBef>
            </a:pPr>
            <a:r>
              <a:rPr lang="en-US" altLang="zh-TW" sz="1600" dirty="0">
                <a:latin typeface="Times New Roman" panose="02020603050405020304" pitchFamily="18" charset="0"/>
                <a:ea typeface="標楷體" panose="03000509000000000000" pitchFamily="65" charset="-120"/>
              </a:rPr>
              <a:t>Source: Labor and Occupational Safety and Health Research Institute</a:t>
            </a:r>
            <a:endParaRPr lang="zh-TW" altLang="en-US" sz="1600" dirty="0">
              <a:solidFill>
                <a:srgbClr val="FF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72877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48680"/>
            <a:ext cx="7715200" cy="1143000"/>
          </a:xfrm>
        </p:spPr>
        <p:txBody>
          <a:bodyPr/>
          <a:lstStyle/>
          <a:p>
            <a:r>
              <a:rPr lang="en-US" altLang="zh-TW" sz="3200" dirty="0">
                <a:latin typeface="Times New Roman" panose="02020603050405020304" pitchFamily="18" charset="0"/>
              </a:rPr>
              <a:t>High temperature</a:t>
            </a:r>
          </a:p>
        </p:txBody>
      </p:sp>
      <p:sp>
        <p:nvSpPr>
          <p:cNvPr id="3" name="內容版面配置區 2"/>
          <p:cNvSpPr>
            <a:spLocks noGrp="1"/>
          </p:cNvSpPr>
          <p:nvPr>
            <p:ph idx="1"/>
          </p:nvPr>
        </p:nvSpPr>
        <p:spPr>
          <a:xfrm>
            <a:off x="457200" y="2002973"/>
            <a:ext cx="8229600" cy="4925144"/>
          </a:xfrm>
        </p:spPr>
        <p:txBody>
          <a:bodyPr>
            <a:normAutofit/>
          </a:bodyPr>
          <a:lstStyle/>
          <a:p>
            <a:pPr algn="just" hangingPunct="0">
              <a:spcBef>
                <a:spcPts val="600"/>
              </a:spcBef>
              <a:spcAft>
                <a:spcPts val="600"/>
              </a:spcAft>
            </a:pPr>
            <a:r>
              <a:rPr lang="en-US" altLang="zh-TW" sz="2400" dirty="0"/>
              <a:t>The human body’s thermal sensation to its environment is mainly affected by the following three factors:</a:t>
            </a:r>
            <a:endParaRPr lang="en-US" altLang="zh-TW" sz="2400" strike="sngStrike" dirty="0"/>
          </a:p>
          <a:p>
            <a:pPr lvl="1" algn="just" hangingPunct="0">
              <a:spcBef>
                <a:spcPts val="600"/>
              </a:spcBef>
              <a:spcAft>
                <a:spcPts val="600"/>
              </a:spcAft>
            </a:pPr>
            <a:r>
              <a:rPr lang="en-US" altLang="zh-TW" sz="2400" dirty="0"/>
              <a:t>Environment factor :</a:t>
            </a:r>
            <a:r>
              <a:rPr lang="zh-TW" altLang="en-US" sz="2400" dirty="0"/>
              <a:t> </a:t>
            </a:r>
            <a:r>
              <a:rPr lang="en-US" altLang="zh-TW" sz="2400" dirty="0"/>
              <a:t>Air temperature,</a:t>
            </a:r>
            <a:r>
              <a:rPr lang="zh-TW" altLang="en-US" sz="2400" dirty="0"/>
              <a:t> </a:t>
            </a:r>
            <a:r>
              <a:rPr lang="en-US" altLang="zh-TW" sz="2400" dirty="0"/>
              <a:t>relative humidity,</a:t>
            </a:r>
            <a:r>
              <a:rPr lang="zh-TW" altLang="en-US" sz="2400" dirty="0"/>
              <a:t> </a:t>
            </a:r>
            <a:r>
              <a:rPr lang="en-US" altLang="zh-TW" sz="2400" dirty="0"/>
              <a:t>air velocity,</a:t>
            </a:r>
            <a:r>
              <a:rPr lang="zh-TW" altLang="en-US" sz="2400" dirty="0"/>
              <a:t> </a:t>
            </a:r>
            <a:r>
              <a:rPr lang="en-US" altLang="zh-TW" sz="2400" dirty="0"/>
              <a:t>and</a:t>
            </a:r>
            <a:r>
              <a:rPr lang="zh-TW" altLang="en-US" sz="2400" dirty="0"/>
              <a:t> </a:t>
            </a:r>
            <a:r>
              <a:rPr lang="en-US" altLang="zh-TW" sz="2400" dirty="0"/>
              <a:t>radiant heat.</a:t>
            </a:r>
          </a:p>
          <a:p>
            <a:pPr lvl="1" algn="just" hangingPunct="0">
              <a:spcBef>
                <a:spcPts val="600"/>
              </a:spcBef>
              <a:spcAft>
                <a:spcPts val="600"/>
              </a:spcAft>
            </a:pPr>
            <a:r>
              <a:rPr lang="en-US" altLang="zh-TW" sz="2400" dirty="0"/>
              <a:t>Metabolic heat :</a:t>
            </a:r>
            <a:r>
              <a:rPr lang="zh-TW" altLang="en-US" sz="2400" dirty="0"/>
              <a:t> </a:t>
            </a:r>
            <a:r>
              <a:rPr lang="en-US" altLang="zh-TW" sz="2400" dirty="0"/>
              <a:t>Determined by workload and work style.</a:t>
            </a:r>
          </a:p>
          <a:p>
            <a:pPr lvl="1" algn="just" hangingPunct="0">
              <a:spcBef>
                <a:spcPts val="600"/>
              </a:spcBef>
              <a:spcAft>
                <a:spcPts val="600"/>
              </a:spcAft>
            </a:pPr>
            <a:r>
              <a:rPr lang="en-US" altLang="zh-TW" sz="2400" dirty="0"/>
              <a:t>Clothing insulation, </a:t>
            </a:r>
            <a:r>
              <a:rPr lang="en-US" altLang="zh-TW" sz="2400" dirty="0" err="1"/>
              <a:t>clo</a:t>
            </a:r>
            <a:r>
              <a:rPr lang="en-US" altLang="zh-TW" sz="2400" dirty="0"/>
              <a:t> :</a:t>
            </a:r>
            <a:r>
              <a:rPr lang="zh-TW" altLang="en-US" sz="2400" dirty="0"/>
              <a:t> </a:t>
            </a:r>
            <a:r>
              <a:rPr lang="en-US" altLang="zh-TW" sz="2400" dirty="0"/>
              <a:t>Affected by clothing material, thickness, weaving, fit, tailoring opening of the clothes, working posture and environmental factors when wearing.</a:t>
            </a:r>
            <a:endParaRPr lang="zh-TW" altLang="en-US" sz="2400" dirty="0"/>
          </a:p>
        </p:txBody>
      </p:sp>
      <p:sp>
        <p:nvSpPr>
          <p:cNvPr id="4" name="投影片編號版面配置區 3"/>
          <p:cNvSpPr>
            <a:spLocks noGrp="1"/>
          </p:cNvSpPr>
          <p:nvPr>
            <p:ph type="sldNum" sz="quarter" idx="12"/>
          </p:nvPr>
        </p:nvSpPr>
        <p:spPr>
          <a:xfrm>
            <a:off x="6755390" y="6320895"/>
            <a:ext cx="2133600" cy="365125"/>
          </a:xfrm>
        </p:spPr>
        <p:txBody>
          <a:bodyPr/>
          <a:lstStyle/>
          <a:p>
            <a:fld id="{D81384EF-367C-450E-B552-C4A0BE1BD3F8}" type="slidenum">
              <a:rPr lang="zh-TW" altLang="en-US" smtClean="0"/>
              <a:pPr/>
              <a:t>15</a:t>
            </a:fld>
            <a:endParaRPr lang="zh-TW" altLang="en-US" dirty="0"/>
          </a:p>
        </p:txBody>
      </p:sp>
    </p:spTree>
    <p:extLst>
      <p:ext uri="{BB962C8B-B14F-4D97-AF65-F5344CB8AC3E}">
        <p14:creationId xmlns:p14="http://schemas.microsoft.com/office/powerpoint/2010/main" val="214072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63368"/>
            <a:ext cx="7715200" cy="1143000"/>
          </a:xfrm>
        </p:spPr>
        <p:txBody>
          <a:bodyPr/>
          <a:lstStyle/>
          <a:p>
            <a:r>
              <a:rPr lang="en-US" altLang="zh-TW" sz="3200" dirty="0">
                <a:latin typeface="Times New Roman" panose="02020603050405020304" pitchFamily="18" charset="0"/>
              </a:rPr>
              <a:t>High temperature hazards</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2006540"/>
            <a:ext cx="8229600" cy="4709120"/>
          </a:xfrm>
        </p:spPr>
        <p:txBody>
          <a:bodyPr>
            <a:noAutofit/>
          </a:bodyPr>
          <a:lstStyle/>
          <a:p>
            <a:pPr algn="just">
              <a:lnSpc>
                <a:spcPts val="2400"/>
              </a:lnSpc>
              <a:spcBef>
                <a:spcPts val="600"/>
              </a:spcBef>
              <a:spcAft>
                <a:spcPts val="600"/>
              </a:spcAft>
            </a:pPr>
            <a:r>
              <a:rPr lang="en-US" altLang="zh-TW" sz="2400" dirty="0"/>
              <a:t>In a high temperature environment, the heat receptors in the skin are stimulated and send a message to the hypothalamus, which then sends instructions to expand blood vessels and accelerate blood flow (accelerated heartbeat), and release  excessive heat from the body through breathing, perspiration, and etc. </a:t>
            </a:r>
            <a:endParaRPr lang="zh-TW" altLang="en-US" sz="2400" strike="sngStrike" dirty="0"/>
          </a:p>
          <a:p>
            <a:pPr algn="just">
              <a:lnSpc>
                <a:spcPts val="2400"/>
              </a:lnSpc>
              <a:spcBef>
                <a:spcPts val="600"/>
              </a:spcBef>
              <a:spcAft>
                <a:spcPts val="600"/>
              </a:spcAft>
            </a:pPr>
            <a:r>
              <a:rPr lang="en-US" altLang="zh-TW" sz="2400" dirty="0"/>
              <a:t>When the body's heat cannot be discharged through the above-mentioned ways, it will cause the body's heat to accumulate and "heat diseases", including heat cramps, heat exhaustion, and heat stroke.</a:t>
            </a:r>
          </a:p>
          <a:p>
            <a:pPr algn="just">
              <a:lnSpc>
                <a:spcPts val="2400"/>
              </a:lnSpc>
              <a:spcBef>
                <a:spcPts val="600"/>
              </a:spcBef>
              <a:spcAft>
                <a:spcPts val="600"/>
              </a:spcAft>
            </a:pPr>
            <a:r>
              <a:rPr lang="en-US" altLang="zh-TW" sz="2400" dirty="0"/>
              <a:t>When the human body temperature exceeds 40</a:t>
            </a:r>
            <a:r>
              <a:rPr lang="en-US" altLang="zh-TW" sz="2400" dirty="0">
                <a:latin typeface="標楷體" panose="03000509000000000000" pitchFamily="65" charset="-120"/>
              </a:rPr>
              <a:t>℃</a:t>
            </a:r>
            <a:r>
              <a:rPr lang="en-US" altLang="zh-TW" sz="2400" dirty="0"/>
              <a:t>, the protein structure of the enzymes in the body gradually deteriorates, losing normal metabolic functions, and eventually leading to death.</a:t>
            </a:r>
          </a:p>
        </p:txBody>
      </p:sp>
      <p:sp>
        <p:nvSpPr>
          <p:cNvPr id="4" name="投影片編號版面配置區 3"/>
          <p:cNvSpPr>
            <a:spLocks noGrp="1"/>
          </p:cNvSpPr>
          <p:nvPr>
            <p:ph type="sldNum" sz="quarter" idx="12"/>
          </p:nvPr>
        </p:nvSpPr>
        <p:spPr>
          <a:xfrm>
            <a:off x="6757948" y="6315786"/>
            <a:ext cx="2133600" cy="365125"/>
          </a:xfrm>
        </p:spPr>
        <p:txBody>
          <a:bodyPr/>
          <a:lstStyle/>
          <a:p>
            <a:fld id="{D81384EF-367C-450E-B552-C4A0BE1BD3F8}" type="slidenum">
              <a:rPr lang="zh-TW" altLang="en-US" smtClean="0"/>
              <a:pPr/>
              <a:t>16</a:t>
            </a:fld>
            <a:endParaRPr lang="zh-TW" altLang="en-US" dirty="0"/>
          </a:p>
        </p:txBody>
      </p:sp>
    </p:spTree>
    <p:extLst>
      <p:ext uri="{BB962C8B-B14F-4D97-AF65-F5344CB8AC3E}">
        <p14:creationId xmlns:p14="http://schemas.microsoft.com/office/powerpoint/2010/main" val="2155814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75567"/>
            <a:ext cx="7715200" cy="1143000"/>
          </a:xfrm>
        </p:spPr>
        <p:txBody>
          <a:bodyPr>
            <a:normAutofit/>
          </a:bodyPr>
          <a:lstStyle/>
          <a:p>
            <a:r>
              <a:rPr lang="en-US" altLang="zh-TW" sz="3200" dirty="0">
                <a:latin typeface="Times New Roman" panose="02020603050405020304" pitchFamily="18" charset="0"/>
              </a:rPr>
              <a:t>Ionizing radiation</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390364" y="2007134"/>
            <a:ext cx="8363272" cy="4525963"/>
          </a:xfrm>
        </p:spPr>
        <p:txBody>
          <a:bodyPr>
            <a:normAutofit/>
          </a:bodyPr>
          <a:lstStyle/>
          <a:p>
            <a:pPr algn="just"/>
            <a:r>
              <a:rPr lang="en-US" altLang="zh-TW" sz="2400" dirty="0"/>
              <a:t>The source of ionizing radiation can be divided into</a:t>
            </a:r>
            <a:r>
              <a:rPr lang="en-US" altLang="zh-TW" sz="2400" b="1" u="sng" dirty="0">
                <a:solidFill>
                  <a:srgbClr val="FF0000"/>
                </a:solidFill>
              </a:rPr>
              <a:t>:</a:t>
            </a:r>
          </a:p>
          <a:p>
            <a:pPr lvl="1" algn="just"/>
            <a:r>
              <a:rPr lang="en-US" altLang="zh-TW" sz="2400" dirty="0"/>
              <a:t>Natural radiation: Radiation produced by cosmic rays, radioactive elements naturally present in soil and rocks.</a:t>
            </a:r>
          </a:p>
          <a:p>
            <a:pPr lvl="1" algn="just"/>
            <a:r>
              <a:rPr lang="en-US" altLang="zh-TW" sz="2400" dirty="0"/>
              <a:t>Artificial radiation: Radiation for medical diagnosis and treatment, radiation from steel bars, nuclear power plants, etc.</a:t>
            </a:r>
          </a:p>
        </p:txBody>
      </p:sp>
      <p:sp>
        <p:nvSpPr>
          <p:cNvPr id="4" name="投影片編號版面配置區 3"/>
          <p:cNvSpPr>
            <a:spLocks noGrp="1"/>
          </p:cNvSpPr>
          <p:nvPr>
            <p:ph type="sldNum" sz="quarter" idx="12"/>
          </p:nvPr>
        </p:nvSpPr>
        <p:spPr>
          <a:xfrm>
            <a:off x="6773069" y="6314537"/>
            <a:ext cx="2133600" cy="365125"/>
          </a:xfrm>
        </p:spPr>
        <p:txBody>
          <a:bodyPr/>
          <a:lstStyle/>
          <a:p>
            <a:fld id="{D81384EF-367C-450E-B552-C4A0BE1BD3F8}" type="slidenum">
              <a:rPr lang="zh-TW" altLang="en-US" smtClean="0"/>
              <a:pPr/>
              <a:t>17</a:t>
            </a:fld>
            <a:endParaRPr lang="zh-TW" altLang="en-US" dirty="0"/>
          </a:p>
        </p:txBody>
      </p:sp>
      <p:pic>
        <p:nvPicPr>
          <p:cNvPr id="6" name="圖片 5">
            <a:extLst>
              <a:ext uri="{FF2B5EF4-FFF2-40B4-BE49-F238E27FC236}">
                <a16:creationId xmlns:a16="http://schemas.microsoft.com/office/drawing/2014/main" id="{AEE82C35-BAEA-4B9B-B6C1-CBB2A0A5E407}"/>
              </a:ext>
            </a:extLst>
          </p:cNvPr>
          <p:cNvPicPr>
            <a:picLocks noChangeAspect="1"/>
          </p:cNvPicPr>
          <p:nvPr/>
        </p:nvPicPr>
        <p:blipFill>
          <a:blip r:embed="rId3"/>
          <a:stretch>
            <a:fillRect/>
          </a:stretch>
        </p:blipFill>
        <p:spPr>
          <a:xfrm>
            <a:off x="2141717" y="4258823"/>
            <a:ext cx="2880000" cy="2214934"/>
          </a:xfrm>
          <a:prstGeom prst="rect">
            <a:avLst/>
          </a:prstGeom>
        </p:spPr>
      </p:pic>
      <p:pic>
        <p:nvPicPr>
          <p:cNvPr id="7" name="圖片 6">
            <a:extLst>
              <a:ext uri="{FF2B5EF4-FFF2-40B4-BE49-F238E27FC236}">
                <a16:creationId xmlns:a16="http://schemas.microsoft.com/office/drawing/2014/main" id="{5B943722-4DB0-4558-8772-7F95EF46EDA5}"/>
              </a:ext>
            </a:extLst>
          </p:cNvPr>
          <p:cNvPicPr>
            <a:picLocks noChangeAspect="1"/>
          </p:cNvPicPr>
          <p:nvPr/>
        </p:nvPicPr>
        <p:blipFill rotWithShape="1">
          <a:blip r:embed="rId4"/>
          <a:srcRect l="43811"/>
          <a:stretch/>
        </p:blipFill>
        <p:spPr>
          <a:xfrm>
            <a:off x="5900624" y="5736321"/>
            <a:ext cx="1618255" cy="255645"/>
          </a:xfrm>
          <a:prstGeom prst="rect">
            <a:avLst/>
          </a:prstGeom>
        </p:spPr>
      </p:pic>
      <p:pic>
        <p:nvPicPr>
          <p:cNvPr id="8" name="圖片 7">
            <a:extLst>
              <a:ext uri="{FF2B5EF4-FFF2-40B4-BE49-F238E27FC236}">
                <a16:creationId xmlns:a16="http://schemas.microsoft.com/office/drawing/2014/main" id="{19BECB20-5187-4E29-B001-8EECFB0EC45D}"/>
              </a:ext>
            </a:extLst>
          </p:cNvPr>
          <p:cNvPicPr>
            <a:picLocks noChangeAspect="1"/>
          </p:cNvPicPr>
          <p:nvPr/>
        </p:nvPicPr>
        <p:blipFill rotWithShape="1">
          <a:blip r:embed="rId4"/>
          <a:srcRect r="56190"/>
          <a:stretch/>
        </p:blipFill>
        <p:spPr>
          <a:xfrm>
            <a:off x="5900624" y="4940593"/>
            <a:ext cx="1261745" cy="255645"/>
          </a:xfrm>
          <a:prstGeom prst="rect">
            <a:avLst/>
          </a:prstGeom>
        </p:spPr>
      </p:pic>
    </p:spTree>
    <p:extLst>
      <p:ext uri="{BB962C8B-B14F-4D97-AF65-F5344CB8AC3E}">
        <p14:creationId xmlns:p14="http://schemas.microsoft.com/office/powerpoint/2010/main" val="375982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14400"/>
            <a:ext cx="8229600" cy="1143000"/>
          </a:xfrm>
        </p:spPr>
        <p:txBody>
          <a:bodyPr>
            <a:normAutofit/>
          </a:bodyPr>
          <a:lstStyle/>
          <a:p>
            <a:r>
              <a:rPr lang="en-US" altLang="zh-TW" sz="3200" dirty="0">
                <a:latin typeface="Times New Roman" panose="02020603050405020304" pitchFamily="18" charset="0"/>
              </a:rPr>
              <a:t>Non-ionizing radiation</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323528" y="1124744"/>
            <a:ext cx="8136904" cy="532656"/>
          </a:xfrm>
        </p:spPr>
        <p:txBody>
          <a:bodyPr>
            <a:normAutofit fontScale="62500" lnSpcReduction="20000"/>
          </a:bodyPr>
          <a:lstStyle/>
          <a:p>
            <a:endParaRPr lang="en-US" altLang="zh-TW" sz="2600" dirty="0"/>
          </a:p>
          <a:p>
            <a:r>
              <a:rPr lang="en-US" altLang="zh-TW" sz="2600" dirty="0"/>
              <a:t>Non-ionizing radiation refers to electromagnetic waves with a frequency less than 3×10</a:t>
            </a:r>
            <a:r>
              <a:rPr lang="en-US" altLang="zh-TW" sz="2600" baseline="30000" dirty="0"/>
              <a:t>15</a:t>
            </a:r>
            <a:r>
              <a:rPr lang="zh-TW" altLang="en-US" sz="2600" dirty="0"/>
              <a:t> </a:t>
            </a:r>
            <a:r>
              <a:rPr lang="en-US" altLang="zh-TW" sz="2600" dirty="0"/>
              <a:t>Hz</a:t>
            </a:r>
          </a:p>
        </p:txBody>
      </p:sp>
      <p:graphicFrame>
        <p:nvGraphicFramePr>
          <p:cNvPr id="5" name="表格 4"/>
          <p:cNvGraphicFramePr>
            <a:graphicFrameLocks noGrp="1"/>
          </p:cNvGraphicFramePr>
          <p:nvPr>
            <p:extLst>
              <p:ext uri="{D42A27DB-BD31-4B8C-83A1-F6EECF244321}">
                <p14:modId xmlns:p14="http://schemas.microsoft.com/office/powerpoint/2010/main" val="1055396740"/>
              </p:ext>
            </p:extLst>
          </p:nvPr>
        </p:nvGraphicFramePr>
        <p:xfrm>
          <a:off x="107504" y="1628800"/>
          <a:ext cx="9001000" cy="5108713"/>
        </p:xfrm>
        <a:graphic>
          <a:graphicData uri="http://schemas.openxmlformats.org/drawingml/2006/table">
            <a:tbl>
              <a:tblPr firstRow="1" bandRow="1">
                <a:tableStyleId>{2D5ABB26-0587-4C30-8999-92F81FD0307C}</a:tableStyleId>
              </a:tblPr>
              <a:tblGrid>
                <a:gridCol w="122413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5472608">
                  <a:extLst>
                    <a:ext uri="{9D8B030D-6E8A-4147-A177-3AD203B41FA5}">
                      <a16:colId xmlns:a16="http://schemas.microsoft.com/office/drawing/2014/main" val="20002"/>
                    </a:ext>
                  </a:extLst>
                </a:gridCol>
              </a:tblGrid>
              <a:tr h="1490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kern="1200" dirty="0">
                          <a:solidFill>
                            <a:schemeClr val="tx1"/>
                          </a:solidFill>
                          <a:latin typeface="Times New Roman" panose="02020603050405020304" pitchFamily="18" charset="0"/>
                          <a:ea typeface="標楷體" panose="03000509000000000000" pitchFamily="65" charset="-120"/>
                          <a:cs typeface="+mn-cs"/>
                        </a:rPr>
                        <a:t>Type</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Wavelength (frequency)</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Source</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339914">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Partial UV</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200 - 400 nm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(7.5×10</a:t>
                      </a:r>
                      <a:r>
                        <a:rPr lang="en-US" altLang="zh-TW" sz="1600" baseline="30000" dirty="0">
                          <a:solidFill>
                            <a:schemeClr val="tx1"/>
                          </a:solidFill>
                          <a:latin typeface="Times New Roman" panose="02020603050405020304" pitchFamily="18" charset="0"/>
                          <a:ea typeface="標楷體" panose="03000509000000000000" pitchFamily="65" charset="-120"/>
                        </a:rPr>
                        <a:t>5 </a:t>
                      </a:r>
                      <a:r>
                        <a:rPr lang="en-US" altLang="zh-TW" sz="1600" dirty="0">
                          <a:solidFill>
                            <a:schemeClr val="tx1"/>
                          </a:solidFill>
                          <a:latin typeface="Times New Roman" panose="02020603050405020304" pitchFamily="18" charset="0"/>
                          <a:ea typeface="標楷體" panose="03000509000000000000" pitchFamily="65" charset="-120"/>
                        </a:rPr>
                        <a:t>- 1.5×10</a:t>
                      </a:r>
                      <a:r>
                        <a:rPr lang="en-US" altLang="zh-TW" sz="1600" baseline="30000" dirty="0">
                          <a:solidFill>
                            <a:schemeClr val="tx1"/>
                          </a:solidFill>
                          <a:latin typeface="Times New Roman" panose="02020603050405020304" pitchFamily="18" charset="0"/>
                          <a:ea typeface="標楷體" panose="03000509000000000000" pitchFamily="65" charset="-120"/>
                        </a:rPr>
                        <a:t>6 </a:t>
                      </a:r>
                      <a:r>
                        <a:rPr lang="en-US" altLang="zh-TW" sz="1600" dirty="0">
                          <a:solidFill>
                            <a:schemeClr val="tx1"/>
                          </a:solidFill>
                          <a:latin typeface="Times New Roman" panose="02020603050405020304" pitchFamily="18" charset="0"/>
                          <a:ea typeface="標楷體" panose="03000509000000000000" pitchFamily="65" charset="-120"/>
                        </a:rPr>
                        <a:t>GHz)</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a:latin typeface="Times New Roman" panose="02020603050405020304" pitchFamily="18" charset="0"/>
                          <a:ea typeface="標楷體" panose="03000509000000000000" pitchFamily="65" charset="-120"/>
                        </a:rPr>
                        <a:t>(1)</a:t>
                      </a:r>
                      <a:r>
                        <a:rPr lang="zh-TW" altLang="en-US" sz="1600" dirty="0">
                          <a:latin typeface="Times New Roman" panose="02020603050405020304" pitchFamily="18" charset="0"/>
                          <a:ea typeface="標楷體" panose="03000509000000000000" pitchFamily="65" charset="-120"/>
                        </a:rPr>
                        <a:t> </a:t>
                      </a:r>
                      <a:r>
                        <a:rPr lang="en-US" altLang="zh-TW" sz="1600" dirty="0">
                          <a:latin typeface="Times New Roman" panose="02020603050405020304" pitchFamily="18" charset="0"/>
                          <a:ea typeface="標楷體" panose="03000509000000000000" pitchFamily="65" charset="-120"/>
                        </a:rPr>
                        <a:t>Natural environment: sunlight</a:t>
                      </a:r>
                    </a:p>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a:latin typeface="Times New Roman" panose="02020603050405020304" pitchFamily="18" charset="0"/>
                          <a:ea typeface="標楷體" panose="03000509000000000000" pitchFamily="65" charset="-120"/>
                        </a:rPr>
                        <a:t>(2)</a:t>
                      </a:r>
                      <a:r>
                        <a:rPr lang="zh-TW" altLang="en-US" sz="1600" dirty="0">
                          <a:latin typeface="Times New Roman" panose="02020603050405020304" pitchFamily="18" charset="0"/>
                          <a:ea typeface="標楷體" panose="03000509000000000000" pitchFamily="65" charset="-120"/>
                        </a:rPr>
                        <a:t> </a:t>
                      </a:r>
                      <a:r>
                        <a:rPr lang="en-US" altLang="zh-TW" sz="1600" dirty="0">
                          <a:latin typeface="Times New Roman" panose="02020603050405020304" pitchFamily="18" charset="0"/>
                          <a:ea typeface="標楷體" panose="03000509000000000000" pitchFamily="65" charset="-120"/>
                        </a:rPr>
                        <a:t>Industrial process: incandescent lamps, electric welding/arc, mosquito lamps, etc.</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947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Visible light</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400 - 700 nm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(4×10</a:t>
                      </a:r>
                      <a:r>
                        <a:rPr lang="en-US" altLang="zh-TW" sz="1600" baseline="30000" dirty="0">
                          <a:solidFill>
                            <a:schemeClr val="tx1"/>
                          </a:solidFill>
                          <a:latin typeface="Times New Roman" panose="02020603050405020304" pitchFamily="18" charset="0"/>
                          <a:ea typeface="標楷體" panose="03000509000000000000" pitchFamily="65" charset="-120"/>
                        </a:rPr>
                        <a:t>5 </a:t>
                      </a:r>
                      <a:r>
                        <a:rPr lang="en-US" altLang="zh-TW" sz="1600" dirty="0">
                          <a:solidFill>
                            <a:schemeClr val="tx1"/>
                          </a:solidFill>
                          <a:latin typeface="Times New Roman" panose="02020603050405020304" pitchFamily="18" charset="0"/>
                          <a:ea typeface="標楷體" panose="03000509000000000000" pitchFamily="65" charset="-120"/>
                        </a:rPr>
                        <a:t>- 7.5×10</a:t>
                      </a:r>
                      <a:r>
                        <a:rPr lang="en-US" altLang="zh-TW" sz="1600" baseline="30000" dirty="0">
                          <a:solidFill>
                            <a:schemeClr val="tx1"/>
                          </a:solidFill>
                          <a:latin typeface="Times New Roman" panose="02020603050405020304" pitchFamily="18" charset="0"/>
                          <a:ea typeface="標楷體" panose="03000509000000000000" pitchFamily="65" charset="-120"/>
                        </a:rPr>
                        <a:t>5 </a:t>
                      </a:r>
                      <a:r>
                        <a:rPr lang="en-US" altLang="zh-TW" sz="1600" dirty="0">
                          <a:solidFill>
                            <a:schemeClr val="tx1"/>
                          </a:solidFill>
                          <a:latin typeface="Times New Roman" panose="02020603050405020304" pitchFamily="18" charset="0"/>
                          <a:ea typeface="標楷體" panose="03000509000000000000" pitchFamily="65" charset="-120"/>
                        </a:rPr>
                        <a:t>GHz)</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a:latin typeface="Times New Roman" panose="02020603050405020304" pitchFamily="18" charset="0"/>
                          <a:ea typeface="標楷體" panose="03000509000000000000" pitchFamily="65" charset="-120"/>
                        </a:rPr>
                        <a:t>(1)</a:t>
                      </a:r>
                      <a:r>
                        <a:rPr lang="zh-TW" altLang="en-US" sz="1600" dirty="0">
                          <a:latin typeface="Times New Roman" panose="02020603050405020304" pitchFamily="18" charset="0"/>
                          <a:ea typeface="標楷體" panose="03000509000000000000" pitchFamily="65" charset="-120"/>
                        </a:rPr>
                        <a:t> </a:t>
                      </a:r>
                      <a:r>
                        <a:rPr lang="en-US" altLang="zh-TW" sz="1600" dirty="0">
                          <a:latin typeface="Times New Roman" panose="02020603050405020304" pitchFamily="18" charset="0"/>
                          <a:ea typeface="標楷體" panose="03000509000000000000" pitchFamily="65" charset="-120"/>
                        </a:rPr>
                        <a:t>Natural environment: sunlight</a:t>
                      </a:r>
                    </a:p>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a:latin typeface="Times New Roman" panose="02020603050405020304" pitchFamily="18" charset="0"/>
                          <a:ea typeface="標楷體" panose="03000509000000000000" pitchFamily="65" charset="-120"/>
                        </a:rPr>
                        <a:t>(2)</a:t>
                      </a:r>
                      <a:r>
                        <a:rPr lang="zh-TW" altLang="en-US" sz="1600" dirty="0">
                          <a:latin typeface="Times New Roman" panose="02020603050405020304" pitchFamily="18" charset="0"/>
                          <a:ea typeface="標楷體" panose="03000509000000000000" pitchFamily="65" charset="-120"/>
                        </a:rPr>
                        <a:t> </a:t>
                      </a:r>
                      <a:r>
                        <a:rPr lang="en-US" altLang="zh-TW" sz="1600" dirty="0">
                          <a:latin typeface="Times New Roman" panose="02020603050405020304" pitchFamily="18" charset="0"/>
                          <a:ea typeface="標楷體" panose="03000509000000000000" pitchFamily="65" charset="-120"/>
                        </a:rPr>
                        <a:t>Industrial products: laser products</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59947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Infrared</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700 nm - 1 mm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(300 GHz - 4×10</a:t>
                      </a:r>
                      <a:r>
                        <a:rPr lang="en-US" altLang="zh-TW" sz="1600" baseline="30000" dirty="0">
                          <a:solidFill>
                            <a:schemeClr val="tx1"/>
                          </a:solidFill>
                          <a:latin typeface="Times New Roman" panose="02020603050405020304" pitchFamily="18" charset="0"/>
                          <a:ea typeface="標楷體" panose="03000509000000000000" pitchFamily="65" charset="-120"/>
                        </a:rPr>
                        <a:t>5</a:t>
                      </a:r>
                      <a:r>
                        <a:rPr lang="en-US" altLang="zh-TW" sz="1600" dirty="0">
                          <a:solidFill>
                            <a:schemeClr val="tx1"/>
                          </a:solidFill>
                          <a:latin typeface="Times New Roman" panose="02020603050405020304" pitchFamily="18" charset="0"/>
                          <a:ea typeface="標楷體" panose="03000509000000000000" pitchFamily="65" charset="-120"/>
                        </a:rPr>
                        <a:t> GHz)</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kern="1200" dirty="0">
                          <a:solidFill>
                            <a:schemeClr val="tx1"/>
                          </a:solidFill>
                          <a:latin typeface="Times New Roman" panose="02020603050405020304" pitchFamily="18" charset="0"/>
                          <a:ea typeface="標楷體" panose="03000509000000000000" pitchFamily="65" charset="-120"/>
                          <a:cs typeface="+mn-cs"/>
                        </a:rPr>
                        <a:t>(1)</a:t>
                      </a:r>
                      <a:r>
                        <a:rPr lang="zh-TW" altLang="en-US" sz="1600" kern="1200" dirty="0">
                          <a:solidFill>
                            <a:schemeClr val="tx1"/>
                          </a:solidFill>
                          <a:latin typeface="Times New Roman" panose="02020603050405020304" pitchFamily="18" charset="0"/>
                          <a:ea typeface="標楷體" panose="03000509000000000000" pitchFamily="65" charset="-120"/>
                          <a:cs typeface="+mn-cs"/>
                        </a:rPr>
                        <a:t> </a:t>
                      </a:r>
                      <a:r>
                        <a:rPr lang="en-US" altLang="zh-TW" sz="1600" dirty="0">
                          <a:latin typeface="Times New Roman" panose="02020603050405020304" pitchFamily="18" charset="0"/>
                          <a:ea typeface="標楷體" panose="03000509000000000000" pitchFamily="65" charset="-120"/>
                        </a:rPr>
                        <a:t>Natural environment: sunlight</a:t>
                      </a:r>
                    </a:p>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kern="1200" dirty="0">
                          <a:solidFill>
                            <a:schemeClr val="tx1"/>
                          </a:solidFill>
                          <a:latin typeface="Times New Roman" panose="02020603050405020304" pitchFamily="18" charset="0"/>
                          <a:ea typeface="標楷體" panose="03000509000000000000" pitchFamily="65" charset="-120"/>
                          <a:cs typeface="+mn-cs"/>
                        </a:rPr>
                        <a:t>(2)</a:t>
                      </a:r>
                      <a:r>
                        <a:rPr lang="zh-TW" altLang="en-US" sz="1600" kern="1200" dirty="0">
                          <a:solidFill>
                            <a:schemeClr val="tx1"/>
                          </a:solidFill>
                          <a:latin typeface="Times New Roman" panose="02020603050405020304" pitchFamily="18" charset="0"/>
                          <a:ea typeface="標楷體" panose="03000509000000000000" pitchFamily="65" charset="-120"/>
                          <a:cs typeface="+mn-cs"/>
                        </a:rPr>
                        <a:t> </a:t>
                      </a:r>
                      <a:r>
                        <a:rPr lang="en-US" altLang="zh-TW" sz="1600" kern="1200" dirty="0">
                          <a:solidFill>
                            <a:schemeClr val="tx1"/>
                          </a:solidFill>
                          <a:latin typeface="Times New Roman" panose="02020603050405020304" pitchFamily="18" charset="0"/>
                          <a:ea typeface="標楷體" panose="03000509000000000000" pitchFamily="65" charset="-120"/>
                          <a:cs typeface="+mn-cs"/>
                        </a:rPr>
                        <a:t>Workplace environment: drying operations</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947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Microwave</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1 mm -1 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(300 MHz - 300 GHz)</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lvl="1" indent="0" algn="l">
                        <a:lnSpc>
                          <a:spcPts val="1800"/>
                        </a:lnSpc>
                      </a:pPr>
                      <a:r>
                        <a:rPr lang="en-US" altLang="zh-TW" sz="1600" kern="1200" dirty="0">
                          <a:solidFill>
                            <a:schemeClr val="tx1"/>
                          </a:solidFill>
                          <a:latin typeface="Times New Roman" panose="02020603050405020304" pitchFamily="18" charset="0"/>
                          <a:ea typeface="標楷體" panose="03000509000000000000" pitchFamily="65" charset="-120"/>
                          <a:cs typeface="+mn-cs"/>
                        </a:rPr>
                        <a:t>It can be encountered everywhere in the daily life environment, mostly caused by man. Widely used in radio broadcasting, radar communication, satellite communication, medical treatment and industrial production</a:t>
                      </a:r>
                      <a:endParaRPr lang="zh-TW" altLang="en-US" sz="1600" kern="1200" dirty="0">
                        <a:solidFill>
                          <a:schemeClr val="tx1"/>
                        </a:solidFill>
                        <a:latin typeface="Times New Roman" panose="02020603050405020304" pitchFamily="18" charset="0"/>
                        <a:ea typeface="標楷體" panose="03000509000000000000" pitchFamily="65" charset="-120"/>
                        <a:cs typeface="+mn-cs"/>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429434">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Radio frequency</a:t>
                      </a: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radiation</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1 m - 100 km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(3 kHz - 300 MHz)</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97981">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altLang="zh-TW" sz="1800" dirty="0">
                          <a:solidFill>
                            <a:schemeClr val="tx1"/>
                          </a:solidFill>
                          <a:latin typeface="Times New Roman" panose="02020603050405020304" pitchFamily="18" charset="0"/>
                          <a:ea typeface="標楷體" panose="03000509000000000000" pitchFamily="65" charset="-120"/>
                        </a:rPr>
                        <a:t>Very low frequency electro-magnetic field</a:t>
                      </a:r>
                      <a:endParaRPr lang="zh-TW" altLang="en-US" sz="18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1,000  - 10,000 km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(30 - 300 Hz)</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l">
                        <a:lnSpc>
                          <a:spcPts val="1800"/>
                        </a:lnSpc>
                      </a:pPr>
                      <a:r>
                        <a:rPr lang="en-US" altLang="zh-TW" sz="1600" kern="1200" dirty="0">
                          <a:solidFill>
                            <a:schemeClr val="tx1"/>
                          </a:solidFill>
                          <a:latin typeface="Times New Roman" panose="02020603050405020304" pitchFamily="18" charset="0"/>
                          <a:ea typeface="標楷體" panose="03000509000000000000" pitchFamily="65" charset="-120"/>
                          <a:cs typeface="+mn-cs"/>
                        </a:rPr>
                        <a:t>The main outdoor sources are modern 50/60 Hz power systems, such as substations, high-voltage transmission lines, and distribution lines. The main indoor sources are household appliances and the power distribution system inside the building itself (such as power distribution lines in the walls)</a:t>
                      </a:r>
                      <a:r>
                        <a:rPr lang="en-US" altLang="zh-TW" sz="1600" b="1" u="sng" kern="1200" dirty="0">
                          <a:solidFill>
                            <a:srgbClr val="FF0000"/>
                          </a:solidFill>
                          <a:latin typeface="Times New Roman" panose="02020603050405020304" pitchFamily="18" charset="0"/>
                          <a:ea typeface="標楷體" panose="03000509000000000000" pitchFamily="65" charset="-120"/>
                          <a:cs typeface="+mn-cs"/>
                        </a:rPr>
                        <a:t>.</a:t>
                      </a:r>
                      <a:r>
                        <a:rPr lang="zh-TW" altLang="en-US" sz="1600" b="1" u="sng" strike="sngStrike" kern="1200" baseline="0" dirty="0">
                          <a:solidFill>
                            <a:srgbClr val="FF0000"/>
                          </a:solidFill>
                          <a:latin typeface="Times New Roman" panose="02020603050405020304" pitchFamily="18" charset="0"/>
                          <a:ea typeface="標楷體" panose="03000509000000000000" pitchFamily="65" charset="-120"/>
                          <a:cs typeface="+mn-cs"/>
                        </a:rPr>
                        <a:t>。</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023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ea typeface="標楷體" panose="03000509000000000000" pitchFamily="65" charset="-120"/>
                        </a:rPr>
                        <a:t>(Note</a:t>
                      </a:r>
                      <a:r>
                        <a:rPr lang="zh-TW" altLang="en-US" sz="1600" dirty="0">
                          <a:solidFill>
                            <a:schemeClr val="tx1"/>
                          </a:solidFill>
                          <a:latin typeface="Times New Roman" panose="02020603050405020304" pitchFamily="18" charset="0"/>
                          <a:ea typeface="標楷體" panose="03000509000000000000" pitchFamily="65" charset="-120"/>
                        </a:rPr>
                        <a:t>：</a:t>
                      </a:r>
                      <a:r>
                        <a:rPr lang="en-US" altLang="zh-TW" sz="1600" dirty="0">
                          <a:solidFill>
                            <a:schemeClr val="tx1"/>
                          </a:solidFill>
                          <a:latin typeface="Times New Roman" panose="02020603050405020304" pitchFamily="18" charset="0"/>
                          <a:ea typeface="標楷體" panose="03000509000000000000" pitchFamily="65" charset="-120"/>
                        </a:rPr>
                        <a:t>nm</a:t>
                      </a:r>
                      <a:r>
                        <a:rPr lang="zh-TW" altLang="en-US" sz="1600" dirty="0">
                          <a:solidFill>
                            <a:schemeClr val="tx1"/>
                          </a:solidFill>
                          <a:latin typeface="Times New Roman" panose="02020603050405020304" pitchFamily="18" charset="0"/>
                          <a:ea typeface="標楷體" panose="03000509000000000000" pitchFamily="65" charset="-120"/>
                        </a:rPr>
                        <a:t>＝</a:t>
                      </a:r>
                      <a:r>
                        <a:rPr lang="en-US" altLang="zh-TW" sz="1600" dirty="0">
                          <a:solidFill>
                            <a:schemeClr val="tx1"/>
                          </a:solidFill>
                          <a:latin typeface="Times New Roman" panose="02020603050405020304" pitchFamily="18" charset="0"/>
                          <a:ea typeface="標楷體" panose="03000509000000000000" pitchFamily="65" charset="-120"/>
                        </a:rPr>
                        <a:t>10</a:t>
                      </a:r>
                      <a:r>
                        <a:rPr lang="en-US" altLang="zh-TW" sz="1600" baseline="30000" dirty="0">
                          <a:solidFill>
                            <a:schemeClr val="tx1"/>
                          </a:solidFill>
                          <a:latin typeface="Times New Roman" panose="02020603050405020304" pitchFamily="18" charset="0"/>
                          <a:ea typeface="標楷體" panose="03000509000000000000" pitchFamily="65" charset="-120"/>
                        </a:rPr>
                        <a:t>-9</a:t>
                      </a:r>
                      <a:r>
                        <a:rPr lang="zh-TW" altLang="en-US" sz="1600" baseline="30000" dirty="0">
                          <a:solidFill>
                            <a:schemeClr val="tx1"/>
                          </a:solidFill>
                          <a:latin typeface="Times New Roman" panose="02020603050405020304" pitchFamily="18" charset="0"/>
                          <a:ea typeface="標楷體" panose="03000509000000000000" pitchFamily="65" charset="-120"/>
                        </a:rPr>
                        <a:t> </a:t>
                      </a:r>
                      <a:r>
                        <a:rPr lang="en-US" altLang="zh-TW" sz="1600" dirty="0">
                          <a:solidFill>
                            <a:schemeClr val="tx1"/>
                          </a:solidFill>
                          <a:latin typeface="Times New Roman" panose="02020603050405020304" pitchFamily="18" charset="0"/>
                          <a:ea typeface="標楷體" panose="03000509000000000000" pitchFamily="65" charset="-120"/>
                        </a:rPr>
                        <a:t>m</a:t>
                      </a:r>
                      <a:r>
                        <a:rPr lang="zh-TW" altLang="en-US" sz="1600" dirty="0">
                          <a:solidFill>
                            <a:schemeClr val="tx1"/>
                          </a:solidFill>
                          <a:latin typeface="Times New Roman" panose="02020603050405020304" pitchFamily="18" charset="0"/>
                          <a:ea typeface="標楷體" panose="03000509000000000000" pitchFamily="65" charset="-120"/>
                        </a:rPr>
                        <a:t>；</a:t>
                      </a:r>
                      <a:r>
                        <a:rPr lang="en-US" altLang="zh-TW" sz="1600" dirty="0">
                          <a:solidFill>
                            <a:schemeClr val="tx1"/>
                          </a:solidFill>
                          <a:latin typeface="Times New Roman" panose="02020603050405020304" pitchFamily="18" charset="0"/>
                          <a:ea typeface="標楷體" panose="03000509000000000000" pitchFamily="65" charset="-120"/>
                        </a:rPr>
                        <a:t>mm</a:t>
                      </a:r>
                      <a:r>
                        <a:rPr lang="zh-TW" altLang="en-US" sz="1600" dirty="0">
                          <a:solidFill>
                            <a:schemeClr val="tx1"/>
                          </a:solidFill>
                          <a:latin typeface="Times New Roman" panose="02020603050405020304" pitchFamily="18" charset="0"/>
                          <a:ea typeface="標楷體" panose="03000509000000000000" pitchFamily="65" charset="-120"/>
                        </a:rPr>
                        <a:t>＝</a:t>
                      </a:r>
                      <a:r>
                        <a:rPr lang="en-US" altLang="zh-TW" sz="1600" dirty="0">
                          <a:solidFill>
                            <a:schemeClr val="tx1"/>
                          </a:solidFill>
                          <a:latin typeface="Times New Roman" panose="02020603050405020304" pitchFamily="18" charset="0"/>
                          <a:ea typeface="標楷體" panose="03000509000000000000" pitchFamily="65" charset="-120"/>
                        </a:rPr>
                        <a:t>10</a:t>
                      </a:r>
                      <a:r>
                        <a:rPr lang="en-US" altLang="zh-TW" sz="1600" baseline="30000" dirty="0">
                          <a:solidFill>
                            <a:schemeClr val="tx1"/>
                          </a:solidFill>
                          <a:latin typeface="Times New Roman" panose="02020603050405020304" pitchFamily="18" charset="0"/>
                          <a:ea typeface="標楷體" panose="03000509000000000000" pitchFamily="65" charset="-120"/>
                        </a:rPr>
                        <a:t>-3</a:t>
                      </a:r>
                      <a:r>
                        <a:rPr lang="zh-TW" altLang="en-US" sz="1600" baseline="30000" dirty="0">
                          <a:solidFill>
                            <a:schemeClr val="tx1"/>
                          </a:solidFill>
                          <a:latin typeface="Times New Roman" panose="02020603050405020304" pitchFamily="18" charset="0"/>
                          <a:ea typeface="標楷體" panose="03000509000000000000" pitchFamily="65" charset="-120"/>
                        </a:rPr>
                        <a:t> </a:t>
                      </a:r>
                      <a:r>
                        <a:rPr lang="en-US" altLang="zh-TW" sz="1600" dirty="0">
                          <a:solidFill>
                            <a:schemeClr val="tx1"/>
                          </a:solidFill>
                          <a:latin typeface="Times New Roman" panose="02020603050405020304" pitchFamily="18" charset="0"/>
                          <a:ea typeface="標楷體" panose="03000509000000000000" pitchFamily="65" charset="-120"/>
                        </a:rPr>
                        <a:t>m</a:t>
                      </a:r>
                      <a:r>
                        <a:rPr lang="zh-TW" altLang="en-US" sz="1600" dirty="0">
                          <a:solidFill>
                            <a:schemeClr val="tx1"/>
                          </a:solidFill>
                          <a:latin typeface="Times New Roman" panose="02020603050405020304" pitchFamily="18" charset="0"/>
                          <a:ea typeface="標楷體" panose="03000509000000000000" pitchFamily="65" charset="-120"/>
                        </a:rPr>
                        <a:t>；</a:t>
                      </a:r>
                      <a:r>
                        <a:rPr lang="en-US" altLang="zh-TW" sz="1600" dirty="0">
                          <a:solidFill>
                            <a:schemeClr val="tx1"/>
                          </a:solidFill>
                          <a:latin typeface="Times New Roman" panose="02020603050405020304" pitchFamily="18" charset="0"/>
                          <a:ea typeface="標楷體" panose="03000509000000000000" pitchFamily="65" charset="-120"/>
                        </a:rPr>
                        <a:t>km</a:t>
                      </a:r>
                      <a:r>
                        <a:rPr lang="zh-TW" altLang="en-US" sz="1600" dirty="0">
                          <a:solidFill>
                            <a:schemeClr val="tx1"/>
                          </a:solidFill>
                          <a:latin typeface="Times New Roman" panose="02020603050405020304" pitchFamily="18" charset="0"/>
                          <a:ea typeface="標楷體" panose="03000509000000000000" pitchFamily="65" charset="-120"/>
                        </a:rPr>
                        <a:t>＝</a:t>
                      </a:r>
                      <a:r>
                        <a:rPr lang="en-US" altLang="zh-TW" sz="1600" dirty="0">
                          <a:solidFill>
                            <a:schemeClr val="tx1"/>
                          </a:solidFill>
                          <a:latin typeface="Times New Roman" panose="02020603050405020304" pitchFamily="18" charset="0"/>
                          <a:ea typeface="標楷體" panose="03000509000000000000" pitchFamily="65" charset="-120"/>
                        </a:rPr>
                        <a:t>10</a:t>
                      </a:r>
                      <a:r>
                        <a:rPr lang="en-US" altLang="zh-TW" sz="1600" baseline="30000" dirty="0">
                          <a:solidFill>
                            <a:schemeClr val="tx1"/>
                          </a:solidFill>
                          <a:latin typeface="Times New Roman" panose="02020603050405020304" pitchFamily="18" charset="0"/>
                          <a:ea typeface="標楷體" panose="03000509000000000000" pitchFamily="65" charset="-120"/>
                        </a:rPr>
                        <a:t>3</a:t>
                      </a:r>
                      <a:r>
                        <a:rPr lang="zh-TW" altLang="en-US" sz="1600" baseline="30000" dirty="0">
                          <a:solidFill>
                            <a:schemeClr val="tx1"/>
                          </a:solidFill>
                          <a:latin typeface="Times New Roman" panose="02020603050405020304" pitchFamily="18" charset="0"/>
                          <a:ea typeface="標楷體" panose="03000509000000000000" pitchFamily="65" charset="-120"/>
                        </a:rPr>
                        <a:t> </a:t>
                      </a:r>
                      <a:r>
                        <a:rPr lang="en-US" altLang="zh-TW" sz="1600" dirty="0">
                          <a:solidFill>
                            <a:schemeClr val="tx1"/>
                          </a:solidFill>
                          <a:latin typeface="Times New Roman" panose="02020603050405020304" pitchFamily="18" charset="0"/>
                          <a:ea typeface="標楷體" panose="03000509000000000000" pitchFamily="65" charset="-120"/>
                        </a:rPr>
                        <a:t>m</a:t>
                      </a:r>
                      <a:r>
                        <a:rPr lang="zh-TW" altLang="en-US" sz="1600" dirty="0">
                          <a:solidFill>
                            <a:schemeClr val="tx1"/>
                          </a:solidFill>
                          <a:latin typeface="Times New Roman" panose="02020603050405020304" pitchFamily="18" charset="0"/>
                          <a:ea typeface="標楷體" panose="03000509000000000000" pitchFamily="65" charset="-120"/>
                        </a:rPr>
                        <a:t>；</a:t>
                      </a:r>
                      <a:r>
                        <a:rPr lang="en-US" altLang="zh-TW" sz="1600" dirty="0">
                          <a:solidFill>
                            <a:schemeClr val="tx1"/>
                          </a:solidFill>
                          <a:latin typeface="Times New Roman" panose="02020603050405020304" pitchFamily="18" charset="0"/>
                          <a:ea typeface="標楷體" panose="03000509000000000000" pitchFamily="65" charset="-120"/>
                        </a:rPr>
                        <a:t>kHz</a:t>
                      </a:r>
                      <a:r>
                        <a:rPr lang="zh-TW" altLang="en-US" sz="1600" dirty="0">
                          <a:solidFill>
                            <a:schemeClr val="tx1"/>
                          </a:solidFill>
                          <a:latin typeface="Times New Roman" panose="02020603050405020304" pitchFamily="18" charset="0"/>
                          <a:ea typeface="標楷體" panose="03000509000000000000" pitchFamily="65" charset="-120"/>
                        </a:rPr>
                        <a:t>＝</a:t>
                      </a:r>
                      <a:r>
                        <a:rPr lang="en-US" altLang="zh-TW" sz="1600" dirty="0">
                          <a:solidFill>
                            <a:schemeClr val="tx1"/>
                          </a:solidFill>
                          <a:latin typeface="Times New Roman" panose="02020603050405020304" pitchFamily="18" charset="0"/>
                          <a:ea typeface="標楷體" panose="03000509000000000000" pitchFamily="65" charset="-120"/>
                        </a:rPr>
                        <a:t>10</a:t>
                      </a:r>
                      <a:r>
                        <a:rPr lang="en-US" altLang="zh-TW" sz="1600" baseline="30000" dirty="0">
                          <a:solidFill>
                            <a:schemeClr val="tx1"/>
                          </a:solidFill>
                          <a:latin typeface="Times New Roman" panose="02020603050405020304" pitchFamily="18" charset="0"/>
                          <a:ea typeface="標楷體" panose="03000509000000000000" pitchFamily="65" charset="-120"/>
                        </a:rPr>
                        <a:t>3</a:t>
                      </a:r>
                      <a:r>
                        <a:rPr lang="zh-TW" altLang="en-US" sz="1600" baseline="30000" dirty="0">
                          <a:solidFill>
                            <a:schemeClr val="tx1"/>
                          </a:solidFill>
                          <a:latin typeface="Times New Roman" panose="02020603050405020304" pitchFamily="18" charset="0"/>
                          <a:ea typeface="標楷體" panose="03000509000000000000" pitchFamily="65" charset="-120"/>
                        </a:rPr>
                        <a:t> </a:t>
                      </a:r>
                      <a:r>
                        <a:rPr lang="en-US" altLang="zh-TW" sz="1600" kern="1200" dirty="0">
                          <a:solidFill>
                            <a:schemeClr val="tx1"/>
                          </a:solidFill>
                          <a:latin typeface="Times New Roman" panose="02020603050405020304" pitchFamily="18" charset="0"/>
                          <a:ea typeface="標楷體" panose="03000509000000000000" pitchFamily="65" charset="-120"/>
                          <a:cs typeface="+mn-cs"/>
                        </a:rPr>
                        <a:t>Hz</a:t>
                      </a:r>
                      <a:r>
                        <a:rPr lang="zh-TW" altLang="en-US" sz="1600" dirty="0">
                          <a:solidFill>
                            <a:schemeClr val="tx1"/>
                          </a:solidFill>
                          <a:latin typeface="Times New Roman" panose="02020603050405020304" pitchFamily="18" charset="0"/>
                          <a:ea typeface="標楷體" panose="03000509000000000000" pitchFamily="65" charset="-120"/>
                        </a:rPr>
                        <a:t>；</a:t>
                      </a:r>
                      <a:r>
                        <a:rPr lang="en-US" altLang="zh-TW" sz="1600" dirty="0">
                          <a:solidFill>
                            <a:schemeClr val="tx1"/>
                          </a:solidFill>
                          <a:latin typeface="Times New Roman" panose="02020603050405020304" pitchFamily="18" charset="0"/>
                          <a:ea typeface="標楷體" panose="03000509000000000000" pitchFamily="65" charset="-120"/>
                        </a:rPr>
                        <a:t>MHz</a:t>
                      </a:r>
                      <a:r>
                        <a:rPr lang="zh-TW" altLang="en-US" sz="1600" dirty="0">
                          <a:solidFill>
                            <a:schemeClr val="tx1"/>
                          </a:solidFill>
                          <a:latin typeface="Times New Roman" panose="02020603050405020304" pitchFamily="18" charset="0"/>
                          <a:ea typeface="標楷體" panose="03000509000000000000" pitchFamily="65" charset="-120"/>
                        </a:rPr>
                        <a:t>＝</a:t>
                      </a:r>
                      <a:r>
                        <a:rPr lang="en-US" altLang="zh-TW" sz="1600" dirty="0">
                          <a:solidFill>
                            <a:schemeClr val="tx1"/>
                          </a:solidFill>
                          <a:latin typeface="Times New Roman" panose="02020603050405020304" pitchFamily="18" charset="0"/>
                          <a:ea typeface="標楷體" panose="03000509000000000000" pitchFamily="65" charset="-120"/>
                        </a:rPr>
                        <a:t>10</a:t>
                      </a:r>
                      <a:r>
                        <a:rPr lang="en-US" altLang="zh-TW" sz="1600" baseline="30000" dirty="0">
                          <a:solidFill>
                            <a:schemeClr val="tx1"/>
                          </a:solidFill>
                          <a:latin typeface="Times New Roman" panose="02020603050405020304" pitchFamily="18" charset="0"/>
                          <a:ea typeface="標楷體" panose="03000509000000000000" pitchFamily="65" charset="-120"/>
                        </a:rPr>
                        <a:t>6</a:t>
                      </a:r>
                      <a:r>
                        <a:rPr lang="zh-TW" altLang="en-US" sz="1600" baseline="30000" dirty="0">
                          <a:solidFill>
                            <a:schemeClr val="tx1"/>
                          </a:solidFill>
                          <a:latin typeface="Times New Roman" panose="02020603050405020304" pitchFamily="18" charset="0"/>
                          <a:ea typeface="標楷體" panose="03000509000000000000" pitchFamily="65" charset="-120"/>
                        </a:rPr>
                        <a:t> </a:t>
                      </a:r>
                      <a:r>
                        <a:rPr lang="en-US" altLang="zh-TW" sz="1600" kern="1200" dirty="0">
                          <a:solidFill>
                            <a:schemeClr val="tx1"/>
                          </a:solidFill>
                          <a:latin typeface="Times New Roman" panose="02020603050405020304" pitchFamily="18" charset="0"/>
                          <a:ea typeface="標楷體" panose="03000509000000000000" pitchFamily="65" charset="-120"/>
                          <a:cs typeface="+mn-cs"/>
                        </a:rPr>
                        <a:t>Hz</a:t>
                      </a:r>
                      <a:r>
                        <a:rPr lang="zh-TW" altLang="en-US" sz="1600" dirty="0">
                          <a:solidFill>
                            <a:schemeClr val="tx1"/>
                          </a:solidFill>
                          <a:latin typeface="Times New Roman" panose="02020603050405020304" pitchFamily="18" charset="0"/>
                          <a:ea typeface="標楷體" panose="03000509000000000000" pitchFamily="65" charset="-120"/>
                        </a:rPr>
                        <a:t>；</a:t>
                      </a:r>
                      <a:r>
                        <a:rPr lang="en-US" altLang="zh-TW" sz="1600" dirty="0">
                          <a:solidFill>
                            <a:schemeClr val="tx1"/>
                          </a:solidFill>
                          <a:latin typeface="Times New Roman" panose="02020603050405020304" pitchFamily="18" charset="0"/>
                          <a:ea typeface="標楷體" panose="03000509000000000000" pitchFamily="65" charset="-120"/>
                        </a:rPr>
                        <a:t>GHz</a:t>
                      </a:r>
                      <a:r>
                        <a:rPr lang="zh-TW" altLang="en-US" sz="1600" dirty="0">
                          <a:solidFill>
                            <a:schemeClr val="tx1"/>
                          </a:solidFill>
                          <a:latin typeface="Times New Roman" panose="02020603050405020304" pitchFamily="18" charset="0"/>
                          <a:ea typeface="標楷體" panose="03000509000000000000" pitchFamily="65" charset="-120"/>
                        </a:rPr>
                        <a:t>＝</a:t>
                      </a:r>
                      <a:r>
                        <a:rPr lang="en-US" altLang="zh-TW" sz="1600" dirty="0">
                          <a:solidFill>
                            <a:schemeClr val="tx1"/>
                          </a:solidFill>
                          <a:latin typeface="Times New Roman" panose="02020603050405020304" pitchFamily="18" charset="0"/>
                          <a:ea typeface="標楷體" panose="03000509000000000000" pitchFamily="65" charset="-120"/>
                        </a:rPr>
                        <a:t>10</a:t>
                      </a:r>
                      <a:r>
                        <a:rPr lang="en-US" altLang="zh-TW" sz="1600" baseline="30000" dirty="0">
                          <a:solidFill>
                            <a:schemeClr val="tx1"/>
                          </a:solidFill>
                          <a:latin typeface="Times New Roman" panose="02020603050405020304" pitchFamily="18" charset="0"/>
                          <a:ea typeface="標楷體" panose="03000509000000000000" pitchFamily="65" charset="-120"/>
                        </a:rPr>
                        <a:t>9</a:t>
                      </a:r>
                      <a:r>
                        <a:rPr lang="zh-TW" altLang="en-US" sz="1600" baseline="30000" dirty="0">
                          <a:solidFill>
                            <a:schemeClr val="tx1"/>
                          </a:solidFill>
                          <a:latin typeface="Times New Roman" panose="02020603050405020304" pitchFamily="18" charset="0"/>
                          <a:ea typeface="標楷體" panose="03000509000000000000" pitchFamily="65" charset="-120"/>
                        </a:rPr>
                        <a:t> </a:t>
                      </a:r>
                      <a:r>
                        <a:rPr lang="en-US" altLang="zh-TW" sz="1600" kern="1200" dirty="0">
                          <a:solidFill>
                            <a:schemeClr val="tx1"/>
                          </a:solidFill>
                          <a:latin typeface="Times New Roman" panose="02020603050405020304" pitchFamily="18" charset="0"/>
                          <a:ea typeface="標楷體" panose="03000509000000000000" pitchFamily="65" charset="-120"/>
                          <a:cs typeface="+mn-cs"/>
                        </a:rPr>
                        <a:t>Hz)</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投影片編號版面配置區 3"/>
          <p:cNvSpPr>
            <a:spLocks noGrp="1"/>
          </p:cNvSpPr>
          <p:nvPr>
            <p:ph type="sldNum" sz="quarter" idx="12"/>
          </p:nvPr>
        </p:nvSpPr>
        <p:spPr>
          <a:xfrm>
            <a:off x="6760506" y="6318337"/>
            <a:ext cx="2133600" cy="365125"/>
          </a:xfrm>
        </p:spPr>
        <p:txBody>
          <a:bodyPr/>
          <a:lstStyle/>
          <a:p>
            <a:fld id="{D81384EF-367C-450E-B552-C4A0BE1BD3F8}" type="slidenum">
              <a:rPr lang="zh-TW" altLang="en-US" smtClean="0"/>
              <a:pPr/>
              <a:t>18</a:t>
            </a:fld>
            <a:endParaRPr lang="zh-TW" altLang="en-US" dirty="0"/>
          </a:p>
        </p:txBody>
      </p:sp>
    </p:spTree>
    <p:extLst>
      <p:ext uri="{BB962C8B-B14F-4D97-AF65-F5344CB8AC3E}">
        <p14:creationId xmlns:p14="http://schemas.microsoft.com/office/powerpoint/2010/main" val="885623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32817"/>
            <a:ext cx="8229600" cy="994122"/>
          </a:xfrm>
        </p:spPr>
        <p:txBody>
          <a:bodyPr>
            <a:normAutofit/>
          </a:bodyPr>
          <a:lstStyle/>
          <a:p>
            <a:r>
              <a:rPr lang="en-US" altLang="zh-TW" sz="3200" dirty="0">
                <a:latin typeface="Times New Roman" panose="02020603050405020304" pitchFamily="18" charset="0"/>
              </a:rPr>
              <a:t>Abnormal atmospheric pressure</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1997857"/>
            <a:ext cx="8229600" cy="4997152"/>
          </a:xfrm>
        </p:spPr>
        <p:txBody>
          <a:bodyPr>
            <a:noAutofit/>
          </a:bodyPr>
          <a:lstStyle/>
          <a:p>
            <a:pPr hangingPunct="0">
              <a:spcBef>
                <a:spcPts val="600"/>
              </a:spcBef>
              <a:spcAft>
                <a:spcPts val="600"/>
              </a:spcAft>
            </a:pPr>
            <a:r>
              <a:rPr lang="en-US" altLang="zh-TW" sz="2400" dirty="0"/>
              <a:t>Hazard of abnormal atmospheric pressure-decompression sickness</a:t>
            </a:r>
          </a:p>
          <a:p>
            <a:pPr lvl="1" algn="just" hangingPunct="0">
              <a:lnSpc>
                <a:spcPct val="114000"/>
              </a:lnSpc>
              <a:spcBef>
                <a:spcPts val="600"/>
              </a:spcBef>
            </a:pPr>
            <a:r>
              <a:rPr lang="en-US" altLang="zh-TW" sz="2400" dirty="0"/>
              <a:t>Large amount of inert gas (nitrogen or helium) dissolved in body tissue when breathing high-pressure mixed gas or air. It forms bubbles when you rise rapidly or does not decompress according to the normal procedure, which blocks the interstitial spaces, capillaries, joints and even the cranial nervous system, causing various symptoms.</a:t>
            </a:r>
            <a:endParaRPr lang="en-US" altLang="zh-TW" sz="2400" strike="sngStrike" dirty="0"/>
          </a:p>
        </p:txBody>
      </p:sp>
      <p:sp>
        <p:nvSpPr>
          <p:cNvPr id="4" name="投影片編號版面配置區 3"/>
          <p:cNvSpPr>
            <a:spLocks noGrp="1"/>
          </p:cNvSpPr>
          <p:nvPr>
            <p:ph type="sldNum" sz="quarter" idx="12"/>
          </p:nvPr>
        </p:nvSpPr>
        <p:spPr>
          <a:xfrm>
            <a:off x="6758880" y="6315810"/>
            <a:ext cx="2133600" cy="365125"/>
          </a:xfrm>
        </p:spPr>
        <p:txBody>
          <a:bodyPr/>
          <a:lstStyle/>
          <a:p>
            <a:fld id="{D81384EF-367C-450E-B552-C4A0BE1BD3F8}" type="slidenum">
              <a:rPr lang="zh-TW" altLang="en-US" smtClean="0"/>
              <a:pPr/>
              <a:t>19</a:t>
            </a:fld>
            <a:endParaRPr lang="zh-TW" altLang="en-US" dirty="0"/>
          </a:p>
        </p:txBody>
      </p:sp>
    </p:spTree>
    <p:extLst>
      <p:ext uri="{BB962C8B-B14F-4D97-AF65-F5344CB8AC3E}">
        <p14:creationId xmlns:p14="http://schemas.microsoft.com/office/powerpoint/2010/main" val="305322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a:extLst>
              <a:ext uri="{FF2B5EF4-FFF2-40B4-BE49-F238E27FC236}">
                <a16:creationId xmlns:a16="http://schemas.microsoft.com/office/drawing/2014/main" id="{047FB887-030B-4DEF-A8DB-2DD1E83C763C}"/>
              </a:ext>
            </a:extLst>
          </p:cNvPr>
          <p:cNvSpPr>
            <a:spLocks noGrp="1"/>
          </p:cNvSpPr>
          <p:nvPr>
            <p:ph type="sldNum" sz="quarter" idx="12"/>
          </p:nvPr>
        </p:nvSpPr>
        <p:spPr>
          <a:xfrm>
            <a:off x="6758150" y="6318268"/>
            <a:ext cx="2133600" cy="365125"/>
          </a:xfrm>
        </p:spPr>
        <p:txBody>
          <a:bodyPr/>
          <a:lstStyle/>
          <a:p>
            <a:fld id="{A36E6B7E-3405-4ABC-8F0A-11CAAA034E4E}" type="slidenum">
              <a:rPr lang="zh-TW" altLang="en-US" smtClean="0"/>
              <a:pPr/>
              <a:t>2</a:t>
            </a:fld>
            <a:endParaRPr lang="zh-TW" altLang="en-US" dirty="0"/>
          </a:p>
        </p:txBody>
      </p:sp>
      <p:sp>
        <p:nvSpPr>
          <p:cNvPr id="11" name="矩形 10">
            <a:extLst>
              <a:ext uri="{FF2B5EF4-FFF2-40B4-BE49-F238E27FC236}">
                <a16:creationId xmlns:a16="http://schemas.microsoft.com/office/drawing/2014/main" id="{00A75E63-B7F9-477E-82FD-2A0495DDC8A1}"/>
              </a:ext>
            </a:extLst>
          </p:cNvPr>
          <p:cNvSpPr/>
          <p:nvPr/>
        </p:nvSpPr>
        <p:spPr>
          <a:xfrm>
            <a:off x="1064180" y="821413"/>
            <a:ext cx="7015639" cy="584775"/>
          </a:xfrm>
          <a:prstGeom prst="rect">
            <a:avLst/>
          </a:prstGeom>
        </p:spPr>
        <p:txBody>
          <a:bodyPr wrap="none">
            <a:spAutoFit/>
          </a:bodyPr>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Notices for use of the teaching material</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a:extLst>
              <a:ext uri="{FF2B5EF4-FFF2-40B4-BE49-F238E27FC236}">
                <a16:creationId xmlns:a16="http://schemas.microsoft.com/office/drawing/2014/main" id="{726ACF0C-2EB5-4ED6-A51A-C9F92513C4D2}"/>
              </a:ext>
            </a:extLst>
          </p:cNvPr>
          <p:cNvSpPr/>
          <p:nvPr/>
        </p:nvSpPr>
        <p:spPr>
          <a:xfrm>
            <a:off x="759500" y="1999000"/>
            <a:ext cx="7625000" cy="3046988"/>
          </a:xfrm>
          <a:prstGeom prst="rect">
            <a:avLst/>
          </a:prstGeom>
        </p:spPr>
        <p:txBody>
          <a:bodyPr wrap="square">
            <a:spAutoFit/>
          </a:bodyPr>
          <a:lstStyle/>
          <a:p>
            <a:r>
              <a:rPr lang="en-US" altLang="zh-TW" sz="2400" dirty="0">
                <a:latin typeface="Times New Roman" panose="02020603050405020304" pitchFamily="18" charset="0"/>
                <a:cs typeface="Times New Roman" panose="02020603050405020304" pitchFamily="18" charset="0"/>
              </a:rPr>
              <a:t>Copyright of the slides of the teaching material (including text and image files) belongs to the ministry.</a:t>
            </a: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AutoNum type="alphaUcPeriod"/>
            </a:pPr>
            <a:r>
              <a:rPr lang="en-US" altLang="zh-TW" sz="2400" dirty="0">
                <a:latin typeface="Times New Roman" panose="02020603050405020304" pitchFamily="18" charset="0"/>
                <a:cs typeface="Times New Roman" panose="02020603050405020304" pitchFamily="18" charset="0"/>
              </a:rPr>
              <a:t> Core teachers: Any slide in the teaching material should be employed in full in teaching, without arbitrary revision and editing. </a:t>
            </a:r>
          </a:p>
          <a:p>
            <a:pPr marL="342900" indent="-342900">
              <a:buAutoNum type="alphaUcPeriod"/>
            </a:pPr>
            <a:r>
              <a:rPr lang="en-US" altLang="zh-TW" sz="2400" dirty="0">
                <a:latin typeface="Times New Roman" panose="02020603050405020304" pitchFamily="18" charset="0"/>
                <a:cs typeface="Times New Roman" panose="02020603050405020304" pitchFamily="18" charset="0"/>
              </a:rPr>
              <a:t> Credit is required for use of the material as reference in teaching.</a:t>
            </a:r>
          </a:p>
        </p:txBody>
      </p:sp>
    </p:spTree>
    <p:extLst>
      <p:ext uri="{BB962C8B-B14F-4D97-AF65-F5344CB8AC3E}">
        <p14:creationId xmlns:p14="http://schemas.microsoft.com/office/powerpoint/2010/main" val="2420359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32817"/>
            <a:ext cx="8229600" cy="994122"/>
          </a:xfrm>
        </p:spPr>
        <p:txBody>
          <a:bodyPr>
            <a:normAutofit/>
          </a:bodyPr>
          <a:lstStyle/>
          <a:p>
            <a:r>
              <a:rPr lang="en-US" altLang="zh-TW" sz="3200" dirty="0">
                <a:latin typeface="Times New Roman" panose="02020603050405020304" pitchFamily="18" charset="0"/>
              </a:rPr>
              <a:t>Abnormal atmospheric pressure (cont.)</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1997857"/>
            <a:ext cx="8229600" cy="4997152"/>
          </a:xfrm>
        </p:spPr>
        <p:txBody>
          <a:bodyPr>
            <a:noAutofit/>
          </a:bodyPr>
          <a:lstStyle/>
          <a:p>
            <a:pPr lvl="2" algn="just" hangingPunct="0">
              <a:lnSpc>
                <a:spcPct val="110000"/>
              </a:lnSpc>
              <a:spcBef>
                <a:spcPts val="600"/>
              </a:spcBef>
            </a:pPr>
            <a:r>
              <a:rPr lang="en-US" altLang="zh-TW" dirty="0"/>
              <a:t>Type I: Itchy skin, redness and blood stasis, fatigue, skin rash, local subcutaneous emphysema and joint pain.</a:t>
            </a:r>
            <a:endParaRPr lang="zh-TW" altLang="en-US" dirty="0"/>
          </a:p>
          <a:p>
            <a:pPr lvl="2" algn="just" hangingPunct="0">
              <a:lnSpc>
                <a:spcPct val="110000"/>
              </a:lnSpc>
              <a:spcBef>
                <a:spcPts val="600"/>
              </a:spcBef>
            </a:pPr>
            <a:r>
              <a:rPr lang="en-US" altLang="zh-TW" dirty="0"/>
              <a:t>Type II: Air bubbles fill the nervous, respiratory, and  cardiovascular systems, etc., causing headaches, dizziness, nausea, vomiting, crooked tongue, oblique mouth, speech disorders, confusion, coma, convulsions, and death.</a:t>
            </a:r>
            <a:endParaRPr lang="zh-TW" altLang="en-US" dirty="0"/>
          </a:p>
        </p:txBody>
      </p:sp>
      <p:sp>
        <p:nvSpPr>
          <p:cNvPr id="4" name="投影片編號版面配置區 3"/>
          <p:cNvSpPr>
            <a:spLocks noGrp="1"/>
          </p:cNvSpPr>
          <p:nvPr>
            <p:ph type="sldNum" sz="quarter" idx="12"/>
          </p:nvPr>
        </p:nvSpPr>
        <p:spPr>
          <a:xfrm>
            <a:off x="6758880" y="6315810"/>
            <a:ext cx="2133600" cy="365125"/>
          </a:xfrm>
        </p:spPr>
        <p:txBody>
          <a:bodyPr/>
          <a:lstStyle/>
          <a:p>
            <a:fld id="{D81384EF-367C-450E-B552-C4A0BE1BD3F8}" type="slidenum">
              <a:rPr lang="zh-TW" altLang="en-US" smtClean="0"/>
              <a:pPr/>
              <a:t>20</a:t>
            </a:fld>
            <a:endParaRPr lang="zh-TW" altLang="en-US" dirty="0"/>
          </a:p>
        </p:txBody>
      </p:sp>
    </p:spTree>
    <p:extLst>
      <p:ext uri="{BB962C8B-B14F-4D97-AF65-F5344CB8AC3E}">
        <p14:creationId xmlns:p14="http://schemas.microsoft.com/office/powerpoint/2010/main" val="140949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95143" y="2001349"/>
            <a:ext cx="7772400" cy="1362075"/>
          </a:xfrm>
        </p:spPr>
        <p:txBody>
          <a:bodyPr>
            <a:normAutofit/>
          </a:bodyPr>
          <a:lstStyle/>
          <a:p>
            <a:r>
              <a:rPr lang="en-US" altLang="zh-TW" sz="3400" dirty="0">
                <a:latin typeface="Times New Roman" panose="02020603050405020304" pitchFamily="18" charset="0"/>
              </a:rPr>
              <a:t>III. Identification of chemical hazards</a:t>
            </a:r>
          </a:p>
        </p:txBody>
      </p:sp>
      <p:sp>
        <p:nvSpPr>
          <p:cNvPr id="6" name="文字版面配置區 5"/>
          <p:cNvSpPr>
            <a:spLocks noGrp="1"/>
          </p:cNvSpPr>
          <p:nvPr>
            <p:ph type="body" idx="1"/>
          </p:nvPr>
        </p:nvSpPr>
        <p:spPr>
          <a:xfrm>
            <a:off x="695143" y="3722640"/>
            <a:ext cx="7772400" cy="1624311"/>
          </a:xfrm>
        </p:spPr>
        <p:txBody>
          <a:bodyPr>
            <a:noAutofit/>
          </a:bodyPr>
          <a:lstStyle/>
          <a:p>
            <a:pPr>
              <a:lnSpc>
                <a:spcPct val="150000"/>
              </a:lnSpc>
            </a:pPr>
            <a:r>
              <a:rPr lang="en-US" altLang="zh-TW" sz="2400" dirty="0"/>
              <a:t>Chemical substance control measures</a:t>
            </a:r>
          </a:p>
          <a:p>
            <a:pPr>
              <a:lnSpc>
                <a:spcPct val="150000"/>
              </a:lnSpc>
            </a:pPr>
            <a:r>
              <a:rPr lang="en-US" altLang="zh-TW" sz="2400" dirty="0"/>
              <a:t>Chemical substance container labeling</a:t>
            </a:r>
          </a:p>
          <a:p>
            <a:pPr>
              <a:lnSpc>
                <a:spcPct val="150000"/>
              </a:lnSpc>
            </a:pPr>
            <a:r>
              <a:rPr lang="en-US" altLang="zh-TW" sz="2400" dirty="0"/>
              <a:t>Safety Data Sheet (SDS)</a:t>
            </a:r>
            <a:endParaRPr lang="zh-TW" altLang="en-US" sz="2400" dirty="0"/>
          </a:p>
        </p:txBody>
      </p:sp>
      <p:sp>
        <p:nvSpPr>
          <p:cNvPr id="4" name="投影片編號版面配置區 3"/>
          <p:cNvSpPr>
            <a:spLocks noGrp="1"/>
          </p:cNvSpPr>
          <p:nvPr>
            <p:ph type="sldNum" sz="quarter" idx="12"/>
          </p:nvPr>
        </p:nvSpPr>
        <p:spPr>
          <a:xfrm>
            <a:off x="6758880" y="6322851"/>
            <a:ext cx="2133600" cy="365125"/>
          </a:xfrm>
        </p:spPr>
        <p:txBody>
          <a:bodyPr/>
          <a:lstStyle/>
          <a:p>
            <a:fld id="{D81384EF-367C-450E-B552-C4A0BE1BD3F8}" type="slidenum">
              <a:rPr lang="zh-TW" altLang="en-US" smtClean="0"/>
              <a:pPr/>
              <a:t>21</a:t>
            </a:fld>
            <a:endParaRPr lang="zh-TW" altLang="en-US" dirty="0"/>
          </a:p>
        </p:txBody>
      </p:sp>
      <p:cxnSp>
        <p:nvCxnSpPr>
          <p:cNvPr id="8" name="直線接點 7"/>
          <p:cNvCxnSpPr/>
          <p:nvPr/>
        </p:nvCxnSpPr>
        <p:spPr>
          <a:xfrm>
            <a:off x="179512" y="148478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100392" y="112474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0" name="矩形 9"/>
          <p:cNvSpPr/>
          <p:nvPr/>
        </p:nvSpPr>
        <p:spPr>
          <a:xfrm>
            <a:off x="8532440" y="112474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1" name="矩形 10"/>
          <p:cNvSpPr/>
          <p:nvPr/>
        </p:nvSpPr>
        <p:spPr>
          <a:xfrm>
            <a:off x="7668344" y="112474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grpSp>
        <p:nvGrpSpPr>
          <p:cNvPr id="2" name="群組 1"/>
          <p:cNvGrpSpPr/>
          <p:nvPr/>
        </p:nvGrpSpPr>
        <p:grpSpPr>
          <a:xfrm>
            <a:off x="5699717" y="3184392"/>
            <a:ext cx="2952328" cy="2592288"/>
            <a:chOff x="4822080" y="2744650"/>
            <a:chExt cx="3457171" cy="3324399"/>
          </a:xfrm>
        </p:grpSpPr>
        <p:pic>
          <p:nvPicPr>
            <p:cNvPr id="12" name="Picture 2" descr="D:\Users\admin\Desktop\安衛課程修訂\label-l1.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00000">
              <a:off x="5476998" y="4691262"/>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Users\admin\Desktop\安衛課程修訂\label-l2.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700000">
              <a:off x="6175473" y="5277049"/>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Users\admin\Desktop\安衛課程修訂\label-l3.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700000">
              <a:off x="6175744" y="3970468"/>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Users\admin\Desktop\安衛課程修訂\label-l5.t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700000">
              <a:off x="5456435" y="3397515"/>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Users\admin\Desktop\安衛課程修訂\label-l6.t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700000">
              <a:off x="4822080" y="4056193"/>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D:\Users\admin\Desktop\安衛課程修訂\label-l8.t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700000">
              <a:off x="6175743" y="2744650"/>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D:\Users\admin\Desktop\安衛課程修訂\label-l9.ti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700000">
              <a:off x="6822232" y="3364946"/>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D:\Users\admin\Desktop\安衛課程修訂\label-l10.t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2700000">
              <a:off x="6822231" y="4691262"/>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D:\Users\admin\Desktop\安衛課程修訂\label-l11.ti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700000">
              <a:off x="7489483" y="4056192"/>
              <a:ext cx="789768" cy="79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290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60178"/>
            <a:ext cx="7715200" cy="1143000"/>
          </a:xfrm>
        </p:spPr>
        <p:txBody>
          <a:bodyPr>
            <a:normAutofit/>
          </a:bodyPr>
          <a:lstStyle/>
          <a:p>
            <a:r>
              <a:rPr lang="en-US" altLang="zh-TW" sz="3200" dirty="0">
                <a:latin typeface="Times New Roman" panose="02020603050405020304" pitchFamily="18" charset="0"/>
              </a:rPr>
              <a:t>SDS</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1628800"/>
            <a:ext cx="8229600" cy="576064"/>
          </a:xfrm>
        </p:spPr>
        <p:txBody>
          <a:bodyPr>
            <a:normAutofit fontScale="85000" lnSpcReduction="10000"/>
          </a:bodyPr>
          <a:lstStyle/>
          <a:p>
            <a:r>
              <a:rPr lang="en-US" altLang="zh-TW" sz="2800" dirty="0"/>
              <a:t>The safety data sheet (SDS) should list content items including:</a:t>
            </a:r>
          </a:p>
        </p:txBody>
      </p:sp>
      <p:sp>
        <p:nvSpPr>
          <p:cNvPr id="4" name="投影片編號版面配置區 3"/>
          <p:cNvSpPr>
            <a:spLocks noGrp="1"/>
          </p:cNvSpPr>
          <p:nvPr>
            <p:ph type="sldNum" sz="quarter" idx="12"/>
          </p:nvPr>
        </p:nvSpPr>
        <p:spPr>
          <a:xfrm>
            <a:off x="6753773" y="6320972"/>
            <a:ext cx="2133600" cy="365125"/>
          </a:xfrm>
        </p:spPr>
        <p:txBody>
          <a:bodyPr/>
          <a:lstStyle/>
          <a:p>
            <a:fld id="{D81384EF-367C-450E-B552-C4A0BE1BD3F8}" type="slidenum">
              <a:rPr lang="zh-TW" altLang="en-US" smtClean="0"/>
              <a:pPr/>
              <a:t>22</a:t>
            </a:fld>
            <a:endParaRPr lang="zh-TW" altLang="en-US" dirty="0"/>
          </a:p>
        </p:txBody>
      </p:sp>
      <p:sp>
        <p:nvSpPr>
          <p:cNvPr id="5" name="矩形 4"/>
          <p:cNvSpPr/>
          <p:nvPr/>
        </p:nvSpPr>
        <p:spPr>
          <a:xfrm>
            <a:off x="186187" y="2204864"/>
            <a:ext cx="8964488" cy="5386090"/>
          </a:xfrm>
          <a:prstGeom prst="rect">
            <a:avLst/>
          </a:prstGeom>
        </p:spPr>
        <p:txBody>
          <a:bodyPr wrap="square" numCol="2">
            <a:spAutoFit/>
          </a:bodyPr>
          <a:lstStyle/>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1. Item and vendor information</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2. Hazard identification data</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3. Composition information</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4. First aid measures</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5. Fire fighting measures</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6. Leak handling methods</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7. Safe handling and storage methods</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8. Exposure precautions /personal protection</a:t>
            </a:r>
            <a:endParaRPr lang="zh-TW" altLang="en-US" sz="2400" dirty="0">
              <a:latin typeface="Times New Roman" panose="02020603050405020304" pitchFamily="18" charset="0"/>
              <a:ea typeface="標楷體" panose="03000509000000000000" pitchFamily="65" charset="-120"/>
            </a:endParaRPr>
          </a:p>
          <a:p>
            <a:pPr lvl="1">
              <a:spcBef>
                <a:spcPts val="600"/>
              </a:spcBef>
              <a:spcAft>
                <a:spcPts val="600"/>
              </a:spcAft>
            </a:pPr>
            <a:endParaRPr lang="en-US" altLang="zh-TW" sz="2400" dirty="0">
              <a:latin typeface="Times New Roman" panose="02020603050405020304" pitchFamily="18" charset="0"/>
              <a:ea typeface="標楷體" panose="03000509000000000000" pitchFamily="65" charset="-120"/>
            </a:endParaRP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9. Physical and chemical properties</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10. Stability and reactivity</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11. Toxicity data</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12. Ecological information</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13. Disposal methods</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14. Shipping Information</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15. Regulatory information</a:t>
            </a:r>
          </a:p>
          <a:p>
            <a:pPr lvl="1">
              <a:spcBef>
                <a:spcPts val="600"/>
              </a:spcBef>
              <a:spcAft>
                <a:spcPts val="600"/>
              </a:spcAft>
            </a:pPr>
            <a:r>
              <a:rPr lang="en-US" altLang="zh-TW" sz="2400" dirty="0">
                <a:latin typeface="Times New Roman" panose="02020603050405020304" pitchFamily="18" charset="0"/>
                <a:ea typeface="標楷體" panose="03000509000000000000" pitchFamily="65" charset="-120"/>
              </a:rPr>
              <a:t>16. Other Information</a:t>
            </a:r>
            <a:endParaRPr lang="zh-TW" altLang="en-US" sz="24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762494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3249" y="430823"/>
            <a:ext cx="2962672" cy="1083717"/>
          </a:xfrm>
        </p:spPr>
        <p:txBody>
          <a:bodyPr>
            <a:normAutofit/>
          </a:bodyPr>
          <a:lstStyle/>
          <a:p>
            <a:r>
              <a:rPr lang="en-US" altLang="zh-TW" sz="3200" dirty="0">
                <a:latin typeface="Times New Roman" panose="02020603050405020304" pitchFamily="18" charset="0"/>
              </a:rPr>
              <a:t>SDS</a:t>
            </a:r>
            <a:endParaRPr lang="zh-TW" altLang="en-US" sz="3200" dirty="0">
              <a:latin typeface="Times New Roman" panose="02020603050405020304" pitchFamily="18" charset="0"/>
            </a:endParaRPr>
          </a:p>
        </p:txBody>
      </p:sp>
      <p:sp>
        <p:nvSpPr>
          <p:cNvPr id="7" name="Rectangle 12"/>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pic>
        <p:nvPicPr>
          <p:cNvPr id="3075" name="Picture 3" descr="D:\Users\admin\Desktop\安衛課程修訂\GHS_SDS_67_頁面_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883" t="3746" r="7698" b="7127"/>
          <a:stretch/>
        </p:blipFill>
        <p:spPr bwMode="auto">
          <a:xfrm>
            <a:off x="4096072" y="111328"/>
            <a:ext cx="4580384" cy="6602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11"/>
          <p:cNvSpPr>
            <a:spLocks noChangeArrowheads="1"/>
          </p:cNvSpPr>
          <p:nvPr/>
        </p:nvSpPr>
        <p:spPr bwMode="auto">
          <a:xfrm>
            <a:off x="4240088" y="1851660"/>
            <a:ext cx="4436368" cy="2354580"/>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2" name="文字方塊 11"/>
          <p:cNvSpPr txBox="1"/>
          <p:nvPr/>
        </p:nvSpPr>
        <p:spPr>
          <a:xfrm>
            <a:off x="266077" y="2000415"/>
            <a:ext cx="3744416" cy="4570482"/>
          </a:xfrm>
          <a:prstGeom prst="rect">
            <a:avLst/>
          </a:prstGeom>
          <a:noFill/>
        </p:spPr>
        <p:txBody>
          <a:bodyPr wrap="square" rtlCol="0">
            <a:spAutoFit/>
          </a:bodyPr>
          <a:lstStyle/>
          <a:p>
            <a:pPr>
              <a:spcBef>
                <a:spcPts val="600"/>
              </a:spcBef>
              <a:spcAft>
                <a:spcPts val="600"/>
              </a:spcAft>
            </a:pPr>
            <a:r>
              <a:rPr lang="en-US" altLang="zh-TW" sz="2200" b="1" dirty="0">
                <a:latin typeface="Times New Roman" panose="02020603050405020304" pitchFamily="18" charset="0"/>
                <a:ea typeface="標楷體" panose="03000509000000000000" pitchFamily="65" charset="-120"/>
                <a:cs typeface="Times New Roman" panose="02020603050405020304" pitchFamily="18" charset="0"/>
              </a:rPr>
              <a:t>2. Hazard identification data</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Classification of chemical hazards.</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Labeling content: including graphical symbols, warning words, hazard warning messages, hazard prevention measures and other hazards.</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Other hazards that are not classifiable (such as dust explosion hazards) or hazards not covered by the global harmonization system.</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6753227" y="6314423"/>
            <a:ext cx="2133600" cy="365125"/>
          </a:xfrm>
        </p:spPr>
        <p:txBody>
          <a:bodyPr/>
          <a:lstStyle/>
          <a:p>
            <a:fld id="{D81384EF-367C-450E-B552-C4A0BE1BD3F8}" type="slidenum">
              <a:rPr lang="zh-TW" altLang="en-US" smtClean="0"/>
              <a:pPr/>
              <a:t>23</a:t>
            </a:fld>
            <a:endParaRPr lang="zh-TW" altLang="en-US" dirty="0"/>
          </a:p>
        </p:txBody>
      </p:sp>
    </p:spTree>
    <p:extLst>
      <p:ext uri="{BB962C8B-B14F-4D97-AF65-F5344CB8AC3E}">
        <p14:creationId xmlns:p14="http://schemas.microsoft.com/office/powerpoint/2010/main" val="364607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Users\admin\Desktop\安衛課程修訂\GHS_SDS_67_頁面_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883" t="3746" r="7698" b="7127"/>
          <a:stretch/>
        </p:blipFill>
        <p:spPr bwMode="auto">
          <a:xfrm>
            <a:off x="4096072" y="111328"/>
            <a:ext cx="4580384" cy="6602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11"/>
          <p:cNvSpPr>
            <a:spLocks noChangeArrowheads="1"/>
          </p:cNvSpPr>
          <p:nvPr/>
        </p:nvSpPr>
        <p:spPr bwMode="auto">
          <a:xfrm>
            <a:off x="4258218" y="4221088"/>
            <a:ext cx="4392488" cy="1058436"/>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4" name="文字方塊 13"/>
          <p:cNvSpPr txBox="1"/>
          <p:nvPr/>
        </p:nvSpPr>
        <p:spPr>
          <a:xfrm>
            <a:off x="261228" y="2000415"/>
            <a:ext cx="3939115" cy="3216265"/>
          </a:xfrm>
          <a:prstGeom prst="rect">
            <a:avLst/>
          </a:prstGeom>
          <a:noFill/>
        </p:spPr>
        <p:txBody>
          <a:bodyPr wrap="square" rtlCol="0">
            <a:spAutoFit/>
          </a:bodyPr>
          <a:lstStyle/>
          <a:p>
            <a:pPr>
              <a:spcBef>
                <a:spcPts val="600"/>
              </a:spcBef>
              <a:spcAft>
                <a:spcPts val="600"/>
              </a:spcAft>
            </a:pPr>
            <a:r>
              <a:rPr lang="en-US" altLang="zh-TW" sz="2200" b="1" dirty="0">
                <a:latin typeface="Times New Roman" panose="02020603050405020304" pitchFamily="18" charset="0"/>
                <a:ea typeface="標楷體" panose="03000509000000000000" pitchFamily="65" charset="-120"/>
              </a:rPr>
              <a:t>3. Composition information</a:t>
            </a:r>
            <a:endParaRPr lang="en-US" altLang="zh-TW" sz="2200" dirty="0">
              <a:latin typeface="Times New Roman" panose="02020603050405020304" pitchFamily="18" charset="0"/>
              <a:ea typeface="標楷體" panose="03000509000000000000" pitchFamily="65" charset="-120"/>
            </a:endParaRP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Pure substances: Chinese and English names, synonymous names, CAS No., and hazardous ingredients.</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Mixture: chemical substance name and concentration or concentration range (component percentage)</a:t>
            </a:r>
            <a:endParaRPr lang="zh-TW" altLang="en-US" sz="2200"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a:xfrm>
            <a:off x="6758880" y="6314423"/>
            <a:ext cx="2133600" cy="365125"/>
          </a:xfrm>
        </p:spPr>
        <p:txBody>
          <a:bodyPr/>
          <a:lstStyle/>
          <a:p>
            <a:fld id="{D81384EF-367C-450E-B552-C4A0BE1BD3F8}" type="slidenum">
              <a:rPr lang="zh-TW" altLang="en-US" smtClean="0"/>
              <a:pPr/>
              <a:t>24</a:t>
            </a:fld>
            <a:endParaRPr lang="zh-TW" altLang="en-US" dirty="0"/>
          </a:p>
        </p:txBody>
      </p:sp>
      <p:sp>
        <p:nvSpPr>
          <p:cNvPr id="10" name="標題 1">
            <a:extLst>
              <a:ext uri="{FF2B5EF4-FFF2-40B4-BE49-F238E27FC236}">
                <a16:creationId xmlns:a16="http://schemas.microsoft.com/office/drawing/2014/main" id="{0E8C86E8-EEC1-4B94-95F3-92227C720FF8}"/>
              </a:ext>
            </a:extLst>
          </p:cNvPr>
          <p:cNvSpPr>
            <a:spLocks noGrp="1"/>
          </p:cNvSpPr>
          <p:nvPr>
            <p:ph type="title"/>
          </p:nvPr>
        </p:nvSpPr>
        <p:spPr>
          <a:xfrm>
            <a:off x="703249" y="430823"/>
            <a:ext cx="2962672" cy="1083717"/>
          </a:xfrm>
        </p:spPr>
        <p:txBody>
          <a:bodyPr>
            <a:normAutofit/>
          </a:bodyPr>
          <a:lstStyle/>
          <a:p>
            <a:r>
              <a:rPr lang="en-US" altLang="zh-TW" sz="3200" dirty="0">
                <a:latin typeface="Times New Roman" panose="02020603050405020304" pitchFamily="18" charset="0"/>
              </a:rPr>
              <a:t>SDS</a:t>
            </a:r>
            <a:endParaRPr lang="zh-TW" altLang="en-US" sz="3200" dirty="0">
              <a:latin typeface="Times New Roman" panose="02020603050405020304" pitchFamily="18" charset="0"/>
            </a:endParaRPr>
          </a:p>
        </p:txBody>
      </p:sp>
      <p:sp>
        <p:nvSpPr>
          <p:cNvPr id="11" name="Rectangle 12">
            <a:extLst>
              <a:ext uri="{FF2B5EF4-FFF2-40B4-BE49-F238E27FC236}">
                <a16:creationId xmlns:a16="http://schemas.microsoft.com/office/drawing/2014/main" id="{DA6D1031-7774-42AE-90D0-12576952F57C}"/>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1011052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Users\admin\Desktop\安衛課程修訂\GHS_SDS_67_頁面_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883" t="3746" r="7698" b="7127"/>
          <a:stretch/>
        </p:blipFill>
        <p:spPr bwMode="auto">
          <a:xfrm>
            <a:off x="4096072" y="111328"/>
            <a:ext cx="4580384" cy="6602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11"/>
          <p:cNvSpPr>
            <a:spLocks noChangeArrowheads="1"/>
          </p:cNvSpPr>
          <p:nvPr/>
        </p:nvSpPr>
        <p:spPr bwMode="auto">
          <a:xfrm>
            <a:off x="4221854" y="5301207"/>
            <a:ext cx="4454602" cy="1245245"/>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5" name="矩形 14"/>
          <p:cNvSpPr/>
          <p:nvPr/>
        </p:nvSpPr>
        <p:spPr>
          <a:xfrm>
            <a:off x="248888" y="2000415"/>
            <a:ext cx="4042342" cy="2200602"/>
          </a:xfrm>
          <a:prstGeom prst="rect">
            <a:avLst/>
          </a:prstGeom>
          <a:noFill/>
        </p:spPr>
        <p:txBody>
          <a:bodyPr wrap="square">
            <a:spAutoFit/>
          </a:bodyPr>
          <a:lstStyle/>
          <a:p>
            <a:pPr>
              <a:spcBef>
                <a:spcPts val="600"/>
              </a:spcBef>
              <a:spcAft>
                <a:spcPts val="600"/>
              </a:spcAft>
            </a:pPr>
            <a:r>
              <a:rPr lang="en-US" altLang="zh-TW" sz="2200" b="1" dirty="0">
                <a:latin typeface="Times New Roman" panose="02020603050405020304" pitchFamily="18" charset="0"/>
                <a:ea typeface="標楷體" panose="03000509000000000000" pitchFamily="65" charset="-120"/>
              </a:rPr>
              <a:t>4. First aid measures</a:t>
            </a:r>
            <a:endParaRPr lang="en-US" altLang="zh-TW" sz="2200" dirty="0">
              <a:latin typeface="Times New Roman" panose="02020603050405020304" pitchFamily="18" charset="0"/>
              <a:ea typeface="標楷體" panose="03000509000000000000" pitchFamily="65" charset="-120"/>
            </a:endParaRP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First aid methods of different exposure routes, the most important symptoms and harmful effects, protection and tips for first aid personnel.</a:t>
            </a:r>
            <a:endParaRPr lang="zh-TW" altLang="en-US" sz="2200"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a:xfrm>
            <a:off x="6757948" y="6320895"/>
            <a:ext cx="2133600" cy="365125"/>
          </a:xfrm>
        </p:spPr>
        <p:txBody>
          <a:bodyPr/>
          <a:lstStyle/>
          <a:p>
            <a:fld id="{D81384EF-367C-450E-B552-C4A0BE1BD3F8}" type="slidenum">
              <a:rPr lang="zh-TW" altLang="en-US" smtClean="0"/>
              <a:pPr/>
              <a:t>25</a:t>
            </a:fld>
            <a:endParaRPr lang="zh-TW" altLang="en-US" dirty="0"/>
          </a:p>
        </p:txBody>
      </p:sp>
      <p:sp>
        <p:nvSpPr>
          <p:cNvPr id="10" name="標題 1">
            <a:extLst>
              <a:ext uri="{FF2B5EF4-FFF2-40B4-BE49-F238E27FC236}">
                <a16:creationId xmlns:a16="http://schemas.microsoft.com/office/drawing/2014/main" id="{2080C3FD-8F91-49F9-90ED-8DCBE9749BF2}"/>
              </a:ext>
            </a:extLst>
          </p:cNvPr>
          <p:cNvSpPr>
            <a:spLocks noGrp="1"/>
          </p:cNvSpPr>
          <p:nvPr>
            <p:ph type="title"/>
          </p:nvPr>
        </p:nvSpPr>
        <p:spPr>
          <a:xfrm>
            <a:off x="703249" y="430823"/>
            <a:ext cx="2962672" cy="1083717"/>
          </a:xfrm>
        </p:spPr>
        <p:txBody>
          <a:bodyPr>
            <a:normAutofit/>
          </a:bodyPr>
          <a:lstStyle/>
          <a:p>
            <a:r>
              <a:rPr lang="en-US" altLang="zh-TW" sz="3200" dirty="0">
                <a:latin typeface="Times New Roman" panose="02020603050405020304" pitchFamily="18" charset="0"/>
              </a:rPr>
              <a:t>SDS</a:t>
            </a:r>
            <a:endParaRPr lang="zh-TW" altLang="en-US" sz="3200" dirty="0">
              <a:latin typeface="Times New Roman" panose="02020603050405020304" pitchFamily="18" charset="0"/>
            </a:endParaRPr>
          </a:p>
        </p:txBody>
      </p:sp>
      <p:sp>
        <p:nvSpPr>
          <p:cNvPr id="11" name="Rectangle 12">
            <a:extLst>
              <a:ext uri="{FF2B5EF4-FFF2-40B4-BE49-F238E27FC236}">
                <a16:creationId xmlns:a16="http://schemas.microsoft.com/office/drawing/2014/main" id="{E6BD9BBA-DBA8-4D3D-A17D-ED7A45DE3E9D}"/>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1248922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admin\Desktop\安衛課程修訂\GHS_SDS_67_頁面_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679" t="3910" r="8055" b="9530"/>
          <a:stretch/>
        </p:blipFill>
        <p:spPr bwMode="auto">
          <a:xfrm>
            <a:off x="4022728" y="116632"/>
            <a:ext cx="4653728" cy="660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6755390" y="6320300"/>
            <a:ext cx="2133600" cy="365125"/>
          </a:xfrm>
        </p:spPr>
        <p:txBody>
          <a:bodyPr/>
          <a:lstStyle/>
          <a:p>
            <a:fld id="{D81384EF-367C-450E-B552-C4A0BE1BD3F8}" type="slidenum">
              <a:rPr lang="zh-TW" altLang="en-US" smtClean="0"/>
              <a:pPr/>
              <a:t>26</a:t>
            </a:fld>
            <a:endParaRPr lang="zh-TW" altLang="en-US" dirty="0"/>
          </a:p>
        </p:txBody>
      </p:sp>
      <p:sp>
        <p:nvSpPr>
          <p:cNvPr id="15" name="文字方塊 14"/>
          <p:cNvSpPr txBox="1"/>
          <p:nvPr/>
        </p:nvSpPr>
        <p:spPr>
          <a:xfrm>
            <a:off x="266077" y="2003644"/>
            <a:ext cx="3744416" cy="2877711"/>
          </a:xfrm>
          <a:prstGeom prst="rect">
            <a:avLst/>
          </a:prstGeom>
          <a:noFill/>
        </p:spPr>
        <p:txBody>
          <a:bodyPr wrap="square" rtlCol="0">
            <a:spAutoFit/>
          </a:bodyPr>
          <a:lstStyle/>
          <a:p>
            <a:pPr>
              <a:spcBef>
                <a:spcPts val="600"/>
              </a:spcBef>
              <a:spcAft>
                <a:spcPts val="600"/>
              </a:spcAft>
            </a:pPr>
            <a:r>
              <a:rPr lang="en-US" altLang="zh-TW" sz="2200" b="1" dirty="0">
                <a:latin typeface="Times New Roman" panose="02020603050405020304" pitchFamily="18" charset="0"/>
                <a:ea typeface="標楷體" panose="03000509000000000000" pitchFamily="65" charset="-120"/>
              </a:rPr>
              <a:t>5. Fire fighting measures</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Applicable fire extinguishing agents, special hazards caused by chemicals during fire extinguishing, special protective equipment for firefighters and matters needing attention.</a:t>
            </a:r>
            <a:endParaRPr lang="zh-TW" altLang="en-US" sz="2200" b="1" dirty="0">
              <a:latin typeface="Times New Roman" panose="02020603050405020304" pitchFamily="18" charset="0"/>
              <a:ea typeface="標楷體" panose="03000509000000000000" pitchFamily="65" charset="-120"/>
            </a:endParaRPr>
          </a:p>
        </p:txBody>
      </p:sp>
      <p:sp>
        <p:nvSpPr>
          <p:cNvPr id="21" name="Rectangle 11"/>
          <p:cNvSpPr>
            <a:spLocks noChangeArrowheads="1"/>
          </p:cNvSpPr>
          <p:nvPr/>
        </p:nvSpPr>
        <p:spPr bwMode="auto">
          <a:xfrm>
            <a:off x="4125002" y="1739524"/>
            <a:ext cx="4523804" cy="1211396"/>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0" name="標題 1">
            <a:extLst>
              <a:ext uri="{FF2B5EF4-FFF2-40B4-BE49-F238E27FC236}">
                <a16:creationId xmlns:a16="http://schemas.microsoft.com/office/drawing/2014/main" id="{5C11B7A4-89AB-4412-8781-DB360D498512}"/>
              </a:ext>
            </a:extLst>
          </p:cNvPr>
          <p:cNvSpPr>
            <a:spLocks noGrp="1"/>
          </p:cNvSpPr>
          <p:nvPr>
            <p:ph type="title"/>
          </p:nvPr>
        </p:nvSpPr>
        <p:spPr>
          <a:xfrm>
            <a:off x="703249" y="430823"/>
            <a:ext cx="2962672" cy="1083717"/>
          </a:xfrm>
        </p:spPr>
        <p:txBody>
          <a:bodyPr>
            <a:normAutofit/>
          </a:bodyPr>
          <a:lstStyle/>
          <a:p>
            <a:r>
              <a:rPr lang="en-US" altLang="zh-TW" sz="3200" dirty="0">
                <a:latin typeface="Times New Roman" panose="02020603050405020304" pitchFamily="18" charset="0"/>
              </a:rPr>
              <a:t>SDS</a:t>
            </a:r>
            <a:endParaRPr lang="zh-TW" altLang="en-US" sz="3200" dirty="0">
              <a:latin typeface="Times New Roman" panose="02020603050405020304" pitchFamily="18" charset="0"/>
            </a:endParaRPr>
          </a:p>
        </p:txBody>
      </p:sp>
      <p:sp>
        <p:nvSpPr>
          <p:cNvPr id="11" name="Rectangle 12">
            <a:extLst>
              <a:ext uri="{FF2B5EF4-FFF2-40B4-BE49-F238E27FC236}">
                <a16:creationId xmlns:a16="http://schemas.microsoft.com/office/drawing/2014/main" id="{36C6DA58-3415-4534-91B2-6FC39C15BC38}"/>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3914455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admin\Desktop\安衛課程修訂\GHS_SDS_67_頁面_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679" t="3910" r="8055" b="9530"/>
          <a:stretch/>
        </p:blipFill>
        <p:spPr bwMode="auto">
          <a:xfrm>
            <a:off x="4022728" y="116632"/>
            <a:ext cx="4653728" cy="660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6755390" y="6319182"/>
            <a:ext cx="2133600" cy="365125"/>
          </a:xfrm>
        </p:spPr>
        <p:txBody>
          <a:bodyPr/>
          <a:lstStyle/>
          <a:p>
            <a:fld id="{D81384EF-367C-450E-B552-C4A0BE1BD3F8}" type="slidenum">
              <a:rPr lang="zh-TW" altLang="en-US" smtClean="0"/>
              <a:pPr/>
              <a:t>27</a:t>
            </a:fld>
            <a:endParaRPr lang="zh-TW" altLang="en-US" dirty="0"/>
          </a:p>
        </p:txBody>
      </p:sp>
      <p:sp>
        <p:nvSpPr>
          <p:cNvPr id="16" name="文字方塊 15"/>
          <p:cNvSpPr txBox="1"/>
          <p:nvPr/>
        </p:nvSpPr>
        <p:spPr>
          <a:xfrm>
            <a:off x="260902" y="2000415"/>
            <a:ext cx="3939115" cy="2877711"/>
          </a:xfrm>
          <a:prstGeom prst="rect">
            <a:avLst/>
          </a:prstGeom>
          <a:noFill/>
        </p:spPr>
        <p:txBody>
          <a:bodyPr wrap="square" rtlCol="0">
            <a:spAutoFit/>
          </a:bodyPr>
          <a:lstStyle/>
          <a:p>
            <a:pPr>
              <a:spcBef>
                <a:spcPts val="600"/>
              </a:spcBef>
              <a:spcAft>
                <a:spcPts val="600"/>
              </a:spcAft>
            </a:pPr>
            <a:r>
              <a:rPr lang="en-US" altLang="zh-TW" sz="2200" b="1" dirty="0">
                <a:latin typeface="Times New Roman" panose="02020603050405020304" pitchFamily="18" charset="0"/>
                <a:ea typeface="標楷體" panose="03000509000000000000" pitchFamily="65" charset="-120"/>
              </a:rPr>
              <a:t>6. Leak handling methods</a:t>
            </a:r>
            <a:endParaRPr lang="en-US" altLang="zh-TW" sz="2200" dirty="0">
              <a:latin typeface="Times New Roman" panose="02020603050405020304" pitchFamily="18" charset="0"/>
              <a:ea typeface="標楷體" panose="03000509000000000000" pitchFamily="65" charset="-120"/>
            </a:endParaRP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Matters personnel should pay attention to, protective equipment and emergency response procedures.</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Environmental considerations.</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Methods and materials for cleaning up.</a:t>
            </a:r>
            <a:endParaRPr lang="zh-TW" altLang="en-US" sz="2200" b="1" dirty="0">
              <a:latin typeface="Times New Roman" panose="02020603050405020304" pitchFamily="18" charset="0"/>
              <a:ea typeface="標楷體" panose="03000509000000000000" pitchFamily="65" charset="-120"/>
            </a:endParaRPr>
          </a:p>
        </p:txBody>
      </p:sp>
      <p:sp>
        <p:nvSpPr>
          <p:cNvPr id="21" name="Rectangle 11"/>
          <p:cNvSpPr>
            <a:spLocks noChangeArrowheads="1"/>
          </p:cNvSpPr>
          <p:nvPr/>
        </p:nvSpPr>
        <p:spPr bwMode="auto">
          <a:xfrm>
            <a:off x="4165292" y="3012358"/>
            <a:ext cx="4498463" cy="1597742"/>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0" name="標題 1">
            <a:extLst>
              <a:ext uri="{FF2B5EF4-FFF2-40B4-BE49-F238E27FC236}">
                <a16:creationId xmlns:a16="http://schemas.microsoft.com/office/drawing/2014/main" id="{847272B0-6F4E-4158-9F7B-726719F7F67E}"/>
              </a:ext>
            </a:extLst>
          </p:cNvPr>
          <p:cNvSpPr txBox="1">
            <a:spLocks/>
          </p:cNvSpPr>
          <p:nvPr/>
        </p:nvSpPr>
        <p:spPr>
          <a:xfrm>
            <a:off x="703249" y="430823"/>
            <a:ext cx="2962672" cy="1083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SDS</a:t>
            </a:r>
            <a:endParaRPr lang="zh-TW" altLang="en-US" sz="3200" dirty="0">
              <a:latin typeface="Times New Roman" panose="02020603050405020304" pitchFamily="18" charset="0"/>
            </a:endParaRPr>
          </a:p>
        </p:txBody>
      </p:sp>
      <p:sp>
        <p:nvSpPr>
          <p:cNvPr id="11" name="Rectangle 12">
            <a:extLst>
              <a:ext uri="{FF2B5EF4-FFF2-40B4-BE49-F238E27FC236}">
                <a16:creationId xmlns:a16="http://schemas.microsoft.com/office/drawing/2014/main" id="{8C726E73-E64C-4105-90A0-B63FEF7CDB7D}"/>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3378891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admin\Desktop\安衛課程修訂\GHS_SDS_67_頁面_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679" t="3910" r="8055" b="9530"/>
          <a:stretch/>
        </p:blipFill>
        <p:spPr bwMode="auto">
          <a:xfrm>
            <a:off x="4022728" y="116632"/>
            <a:ext cx="4653728" cy="660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6756244" y="6316216"/>
            <a:ext cx="2133600" cy="365125"/>
          </a:xfrm>
        </p:spPr>
        <p:txBody>
          <a:bodyPr/>
          <a:lstStyle/>
          <a:p>
            <a:fld id="{D81384EF-367C-450E-B552-C4A0BE1BD3F8}" type="slidenum">
              <a:rPr lang="zh-TW" altLang="en-US" smtClean="0"/>
              <a:pPr/>
              <a:t>28</a:t>
            </a:fld>
            <a:endParaRPr lang="zh-TW" altLang="en-US" dirty="0"/>
          </a:p>
        </p:txBody>
      </p:sp>
      <p:sp>
        <p:nvSpPr>
          <p:cNvPr id="19" name="矩形 18"/>
          <p:cNvSpPr/>
          <p:nvPr/>
        </p:nvSpPr>
        <p:spPr>
          <a:xfrm>
            <a:off x="269248" y="2005531"/>
            <a:ext cx="3718755" cy="2200602"/>
          </a:xfrm>
          <a:prstGeom prst="rect">
            <a:avLst/>
          </a:prstGeom>
          <a:noFill/>
        </p:spPr>
        <p:txBody>
          <a:bodyPr wrap="square">
            <a:spAutoFit/>
          </a:bodyPr>
          <a:lstStyle/>
          <a:p>
            <a:pPr>
              <a:spcBef>
                <a:spcPts val="600"/>
              </a:spcBef>
              <a:spcAft>
                <a:spcPts val="600"/>
              </a:spcAft>
            </a:pPr>
            <a:r>
              <a:rPr lang="en-US" altLang="zh-TW" sz="2200" b="1" dirty="0">
                <a:latin typeface="Times New Roman" panose="02020603050405020304" pitchFamily="18" charset="0"/>
                <a:ea typeface="標楷體" panose="03000509000000000000" pitchFamily="65" charset="-120"/>
              </a:rPr>
              <a:t>7. Safe handling and storage methods</a:t>
            </a:r>
            <a:endParaRPr lang="en-US" altLang="zh-TW" sz="2200" dirty="0">
              <a:latin typeface="Times New Roman" panose="02020603050405020304" pitchFamily="18" charset="0"/>
              <a:ea typeface="標楷體" panose="03000509000000000000" pitchFamily="65" charset="-120"/>
            </a:endParaRPr>
          </a:p>
          <a:p>
            <a:pPr marL="182563" indent="-182563">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Precautions for safe disposal.</a:t>
            </a:r>
          </a:p>
          <a:p>
            <a:pPr marL="182563" indent="-182563">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Conditions for safe storage, including any incompatibilities.</a:t>
            </a:r>
            <a:endParaRPr lang="zh-TW" altLang="en-US" sz="2200" dirty="0">
              <a:latin typeface="Times New Roman" panose="02020603050405020304" pitchFamily="18" charset="0"/>
              <a:ea typeface="標楷體" panose="03000509000000000000" pitchFamily="65" charset="-120"/>
            </a:endParaRPr>
          </a:p>
        </p:txBody>
      </p:sp>
      <p:sp>
        <p:nvSpPr>
          <p:cNvPr id="21" name="Rectangle 11"/>
          <p:cNvSpPr>
            <a:spLocks noChangeArrowheads="1"/>
          </p:cNvSpPr>
          <p:nvPr/>
        </p:nvSpPr>
        <p:spPr bwMode="auto">
          <a:xfrm>
            <a:off x="4197146" y="4641962"/>
            <a:ext cx="4498463" cy="1955389"/>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0" name="標題 1">
            <a:extLst>
              <a:ext uri="{FF2B5EF4-FFF2-40B4-BE49-F238E27FC236}">
                <a16:creationId xmlns:a16="http://schemas.microsoft.com/office/drawing/2014/main" id="{94F0760A-69A2-49FE-BD4D-83E2DCB8D98D}"/>
              </a:ext>
            </a:extLst>
          </p:cNvPr>
          <p:cNvSpPr>
            <a:spLocks noGrp="1"/>
          </p:cNvSpPr>
          <p:nvPr>
            <p:ph type="title"/>
          </p:nvPr>
        </p:nvSpPr>
        <p:spPr>
          <a:xfrm>
            <a:off x="703249" y="430823"/>
            <a:ext cx="2962672" cy="1083717"/>
          </a:xfrm>
        </p:spPr>
        <p:txBody>
          <a:bodyPr>
            <a:normAutofit/>
          </a:bodyPr>
          <a:lstStyle/>
          <a:p>
            <a:r>
              <a:rPr lang="en-US" altLang="zh-TW" sz="3200" dirty="0">
                <a:latin typeface="Times New Roman" panose="02020603050405020304" pitchFamily="18" charset="0"/>
              </a:rPr>
              <a:t>SDS</a:t>
            </a:r>
            <a:endParaRPr lang="zh-TW" altLang="en-US" sz="3200" dirty="0">
              <a:latin typeface="Times New Roman" panose="02020603050405020304" pitchFamily="18" charset="0"/>
            </a:endParaRPr>
          </a:p>
        </p:txBody>
      </p:sp>
      <p:sp>
        <p:nvSpPr>
          <p:cNvPr id="11" name="Rectangle 12">
            <a:extLst>
              <a:ext uri="{FF2B5EF4-FFF2-40B4-BE49-F238E27FC236}">
                <a16:creationId xmlns:a16="http://schemas.microsoft.com/office/drawing/2014/main" id="{0D9DFEAD-F835-4BAF-9A49-F36EB4F5FB76}"/>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71901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Users\admin\Desktop\安衛課程修訂\GHS_SDS_67_頁面_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519" t="3919" r="6675" b="7244"/>
          <a:stretch/>
        </p:blipFill>
        <p:spPr bwMode="auto">
          <a:xfrm>
            <a:off x="4067944" y="44624"/>
            <a:ext cx="4595812" cy="6727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6756322" y="6315374"/>
            <a:ext cx="2133600" cy="365125"/>
          </a:xfrm>
        </p:spPr>
        <p:txBody>
          <a:bodyPr/>
          <a:lstStyle/>
          <a:p>
            <a:fld id="{D81384EF-367C-450E-B552-C4A0BE1BD3F8}" type="slidenum">
              <a:rPr lang="zh-TW" altLang="en-US" smtClean="0"/>
              <a:pPr/>
              <a:t>29</a:t>
            </a:fld>
            <a:endParaRPr lang="zh-TW" altLang="en-US" dirty="0"/>
          </a:p>
        </p:txBody>
      </p:sp>
      <p:sp>
        <p:nvSpPr>
          <p:cNvPr id="15" name="文字方塊 14"/>
          <p:cNvSpPr txBox="1"/>
          <p:nvPr/>
        </p:nvSpPr>
        <p:spPr>
          <a:xfrm>
            <a:off x="265653" y="2008140"/>
            <a:ext cx="3960440" cy="4231928"/>
          </a:xfrm>
          <a:prstGeom prst="rect">
            <a:avLst/>
          </a:prstGeom>
          <a:noFill/>
        </p:spPr>
        <p:txBody>
          <a:bodyPr wrap="square" rtlCol="0">
            <a:spAutoFit/>
          </a:bodyPr>
          <a:lstStyle/>
          <a:p>
            <a:pPr>
              <a:spcBef>
                <a:spcPts val="600"/>
              </a:spcBef>
              <a:spcAft>
                <a:spcPts val="600"/>
              </a:spcAft>
            </a:pPr>
            <a:r>
              <a:rPr lang="en-US" altLang="zh-TW" sz="2200" b="1" dirty="0">
                <a:latin typeface="Times New Roman" panose="02020603050405020304" pitchFamily="18" charset="0"/>
                <a:ea typeface="標楷體" panose="03000509000000000000" pitchFamily="65" charset="-120"/>
              </a:rPr>
              <a:t>8. Exposure precautions /personal protection</a:t>
            </a:r>
            <a:endParaRPr lang="en-US" altLang="zh-TW" sz="2200" dirty="0">
              <a:latin typeface="Times New Roman" panose="02020603050405020304" pitchFamily="18" charset="0"/>
              <a:ea typeface="標楷體" panose="03000509000000000000" pitchFamily="65" charset="-120"/>
            </a:endParaRPr>
          </a:p>
          <a:p>
            <a:pPr marL="171450" indent="-171450">
              <a:lnSpc>
                <a:spcPts val="2400"/>
              </a:lnSpc>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Control parameters (such as eight-hour time-weighted average/short-term exposure limit/ceiling values, biological indicators).</a:t>
            </a:r>
          </a:p>
          <a:p>
            <a:pPr marL="171450" indent="-171450">
              <a:lnSpc>
                <a:spcPts val="2400"/>
              </a:lnSpc>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Appropriate engineering control methods.</a:t>
            </a:r>
          </a:p>
          <a:p>
            <a:pPr marL="171450" indent="-171450">
              <a:lnSpc>
                <a:spcPts val="2400"/>
              </a:lnSpc>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Personal protective equipment (respiratory protection, hand protection, eye protection, skin and body protection).</a:t>
            </a:r>
            <a:endParaRPr lang="zh-TW" altLang="en-US" sz="2200" dirty="0">
              <a:latin typeface="Times New Roman" panose="02020603050405020304" pitchFamily="18" charset="0"/>
              <a:ea typeface="標楷體" panose="03000509000000000000" pitchFamily="65" charset="-120"/>
            </a:endParaRPr>
          </a:p>
        </p:txBody>
      </p:sp>
      <p:sp>
        <p:nvSpPr>
          <p:cNvPr id="22" name="Rectangle 11"/>
          <p:cNvSpPr>
            <a:spLocks noChangeArrowheads="1"/>
          </p:cNvSpPr>
          <p:nvPr/>
        </p:nvSpPr>
        <p:spPr bwMode="auto">
          <a:xfrm>
            <a:off x="4101792" y="653186"/>
            <a:ext cx="4595812" cy="3063846"/>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0" name="標題 1">
            <a:extLst>
              <a:ext uri="{FF2B5EF4-FFF2-40B4-BE49-F238E27FC236}">
                <a16:creationId xmlns:a16="http://schemas.microsoft.com/office/drawing/2014/main" id="{3F7C3506-E25E-4F24-BD63-06B9D278DB97}"/>
              </a:ext>
            </a:extLst>
          </p:cNvPr>
          <p:cNvSpPr>
            <a:spLocks noGrp="1"/>
          </p:cNvSpPr>
          <p:nvPr>
            <p:ph type="title"/>
          </p:nvPr>
        </p:nvSpPr>
        <p:spPr>
          <a:xfrm>
            <a:off x="703249" y="430823"/>
            <a:ext cx="2962672" cy="1083717"/>
          </a:xfrm>
        </p:spPr>
        <p:txBody>
          <a:bodyPr>
            <a:normAutofit/>
          </a:bodyPr>
          <a:lstStyle/>
          <a:p>
            <a:r>
              <a:rPr lang="en-US" altLang="zh-TW" sz="3200" dirty="0">
                <a:latin typeface="Times New Roman" panose="02020603050405020304" pitchFamily="18" charset="0"/>
              </a:rPr>
              <a:t>SDS</a:t>
            </a:r>
            <a:endParaRPr lang="zh-TW" altLang="en-US" sz="3200" dirty="0">
              <a:latin typeface="Times New Roman" panose="02020603050405020304" pitchFamily="18" charset="0"/>
            </a:endParaRPr>
          </a:p>
        </p:txBody>
      </p:sp>
      <p:sp>
        <p:nvSpPr>
          <p:cNvPr id="11" name="Rectangle 12">
            <a:extLst>
              <a:ext uri="{FF2B5EF4-FFF2-40B4-BE49-F238E27FC236}">
                <a16:creationId xmlns:a16="http://schemas.microsoft.com/office/drawing/2014/main" id="{D8537D5E-A892-44C2-BA0B-EA4DC1119178}"/>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74887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a:extLst>
              <a:ext uri="{FF2B5EF4-FFF2-40B4-BE49-F238E27FC236}">
                <a16:creationId xmlns:a16="http://schemas.microsoft.com/office/drawing/2014/main" id="{139D28F7-04AF-4402-B140-3AB36F5D8626}"/>
              </a:ext>
            </a:extLst>
          </p:cNvPr>
          <p:cNvSpPr txBox="1">
            <a:spLocks/>
          </p:cNvSpPr>
          <p:nvPr/>
        </p:nvSpPr>
        <p:spPr>
          <a:xfrm>
            <a:off x="539552" y="53690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solidFill>
                  <a:srgbClr val="FF0000"/>
                </a:solidFill>
                <a:latin typeface="Times New Roman" panose="02020603050405020304" pitchFamily="18" charset="0"/>
              </a:rPr>
              <a:t>Contents </a:t>
            </a:r>
            <a:endParaRPr lang="zh-TW" altLang="zh-TW" sz="3200" dirty="0">
              <a:solidFill>
                <a:srgbClr val="FF0000"/>
              </a:solidFill>
              <a:latin typeface="Times New Roman" panose="02020603050405020304" pitchFamily="18" charset="0"/>
            </a:endParaRPr>
          </a:p>
        </p:txBody>
      </p:sp>
      <p:sp>
        <p:nvSpPr>
          <p:cNvPr id="8" name="投影片編號版面配置區 5">
            <a:extLst>
              <a:ext uri="{FF2B5EF4-FFF2-40B4-BE49-F238E27FC236}">
                <a16:creationId xmlns:a16="http://schemas.microsoft.com/office/drawing/2014/main" id="{B5AA8BF2-381C-4B90-8AA4-DD6749A52700}"/>
              </a:ext>
            </a:extLst>
          </p:cNvPr>
          <p:cNvSpPr>
            <a:spLocks noGrp="1"/>
          </p:cNvSpPr>
          <p:nvPr>
            <p:ph type="sldNum" sz="quarter" idx="12"/>
          </p:nvPr>
        </p:nvSpPr>
        <p:spPr>
          <a:xfrm>
            <a:off x="6750633" y="6324025"/>
            <a:ext cx="2133600" cy="365125"/>
          </a:xfrm>
        </p:spPr>
        <p:txBody>
          <a:bodyPr/>
          <a:lstStyle/>
          <a:p>
            <a:fld id="{A36E6B7E-3405-4ABC-8F0A-11CAAA034E4E}" type="slidenum">
              <a:rPr lang="zh-TW" altLang="en-US" smtClean="0"/>
              <a:pPr/>
              <a:t>3</a:t>
            </a:fld>
            <a:endParaRPr lang="zh-TW" altLang="en-US" dirty="0"/>
          </a:p>
        </p:txBody>
      </p:sp>
      <p:sp>
        <p:nvSpPr>
          <p:cNvPr id="9" name="矩形 8">
            <a:extLst>
              <a:ext uri="{FF2B5EF4-FFF2-40B4-BE49-F238E27FC236}">
                <a16:creationId xmlns:a16="http://schemas.microsoft.com/office/drawing/2014/main" id="{1E37A2B9-DB4A-4F41-91DB-5ECCFC981AC2}"/>
              </a:ext>
            </a:extLst>
          </p:cNvPr>
          <p:cNvSpPr/>
          <p:nvPr/>
        </p:nvSpPr>
        <p:spPr>
          <a:xfrm>
            <a:off x="683568" y="1999000"/>
            <a:ext cx="7776864" cy="4124206"/>
          </a:xfrm>
          <a:prstGeom prst="rect">
            <a:avLst/>
          </a:prstGeom>
          <a:noFill/>
          <a:ln w="12700">
            <a:solidFill>
              <a:schemeClr val="tx1"/>
            </a:solidFill>
          </a:ln>
        </p:spPr>
        <p:txBody>
          <a:bodyPr wrap="square">
            <a:spAutoFit/>
          </a:bodyPr>
          <a:lstStyle/>
          <a:p>
            <a:pPr lvl="1">
              <a:spcBef>
                <a:spcPts val="1200"/>
              </a:spcBef>
            </a:pPr>
            <a:r>
              <a:rPr lang="en-US" altLang="zh-TW" sz="2400" dirty="0">
                <a:latin typeface="Times New Roman" panose="02020603050405020304" pitchFamily="18" charset="0"/>
                <a:cs typeface="Times New Roman" panose="02020603050405020304" pitchFamily="18" charset="0"/>
              </a:rPr>
              <a:t>I.</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Disaster cases and characteristics</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in school </a:t>
            </a:r>
          </a:p>
          <a:p>
            <a:pPr lvl="1">
              <a:spcBef>
                <a:spcPts val="1200"/>
              </a:spcBef>
            </a:pPr>
            <a:r>
              <a:rPr lang="en-US" altLang="zh-TW" sz="2400" dirty="0">
                <a:latin typeface="Times New Roman" panose="02020603050405020304" pitchFamily="18" charset="0"/>
                <a:cs typeface="Times New Roman" panose="02020603050405020304" pitchFamily="18" charset="0"/>
              </a:rPr>
              <a:t>II. Physical hazard</a:t>
            </a:r>
          </a:p>
          <a:p>
            <a:pPr lvl="1">
              <a:spcBef>
                <a:spcPts val="1200"/>
              </a:spcBef>
            </a:pPr>
            <a:r>
              <a:rPr lang="en-US" altLang="zh-TW" sz="2400" dirty="0">
                <a:latin typeface="Times New Roman" panose="02020603050405020304" pitchFamily="18" charset="0"/>
                <a:cs typeface="Times New Roman" panose="02020603050405020304" pitchFamily="18" charset="0"/>
              </a:rPr>
              <a:t>III. Identification of chemical hazards</a:t>
            </a:r>
          </a:p>
          <a:p>
            <a:pPr lvl="1">
              <a:spcBef>
                <a:spcPts val="1200"/>
              </a:spcBef>
            </a:pPr>
            <a:r>
              <a:rPr lang="en-US" altLang="zh-TW" sz="2400" dirty="0">
                <a:latin typeface="Times New Roman" panose="02020603050405020304" pitchFamily="18" charset="0"/>
                <a:cs typeface="Times New Roman" panose="02020603050405020304" pitchFamily="18" charset="0"/>
              </a:rPr>
              <a:t>IV. Personal protective equipment</a:t>
            </a:r>
          </a:p>
          <a:p>
            <a:pPr lvl="1">
              <a:spcBef>
                <a:spcPts val="1200"/>
              </a:spcBef>
            </a:pPr>
            <a:r>
              <a:rPr lang="en-US" altLang="zh-TW" sz="2400" dirty="0">
                <a:latin typeface="Times New Roman" panose="02020603050405020304" pitchFamily="18" charset="0"/>
                <a:cs typeface="Times New Roman" panose="02020603050405020304" pitchFamily="18" charset="0"/>
              </a:rPr>
              <a:t>V. Respiratory protection</a:t>
            </a:r>
          </a:p>
          <a:p>
            <a:pPr lvl="1">
              <a:spcBef>
                <a:spcPts val="1200"/>
              </a:spcBef>
            </a:pPr>
            <a:r>
              <a:rPr lang="en-US" altLang="zh-TW" sz="2400" dirty="0">
                <a:latin typeface="Times New Roman" panose="02020603050405020304" pitchFamily="18" charset="0"/>
                <a:cs typeface="Times New Roman" panose="02020603050405020304" pitchFamily="18" charset="0"/>
              </a:rPr>
              <a:t>VI. Fire explosion </a:t>
            </a:r>
          </a:p>
          <a:p>
            <a:pPr lvl="1">
              <a:spcBef>
                <a:spcPts val="1200"/>
              </a:spcBef>
            </a:pPr>
            <a:r>
              <a:rPr lang="en-US" altLang="zh-TW" sz="2400" dirty="0">
                <a:latin typeface="Times New Roman" panose="02020603050405020304" pitchFamily="18" charset="0"/>
                <a:cs typeface="Times New Roman" panose="02020603050405020304" pitchFamily="18" charset="0"/>
              </a:rPr>
              <a:t>VII. Emergency response system</a:t>
            </a:r>
          </a:p>
          <a:p>
            <a:pPr lvl="1">
              <a:spcBef>
                <a:spcPts val="1200"/>
              </a:spcBef>
            </a:pPr>
            <a:r>
              <a:rPr lang="en-US" altLang="zh-TW" sz="2400" dirty="0">
                <a:latin typeface="Times New Roman" panose="02020603050405020304" pitchFamily="18" charset="0"/>
                <a:cs typeface="Times New Roman" panose="02020603050405020304" pitchFamily="18" charset="0"/>
              </a:rPr>
              <a:t>VIII. First aid</a:t>
            </a:r>
          </a:p>
        </p:txBody>
      </p:sp>
    </p:spTree>
    <p:extLst>
      <p:ext uri="{BB962C8B-B14F-4D97-AF65-F5344CB8AC3E}">
        <p14:creationId xmlns:p14="http://schemas.microsoft.com/office/powerpoint/2010/main" val="2099033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Users\admin\Desktop\安衛課程修訂\GHS_SDS_67_頁面_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519" t="3919" r="6675" b="7244"/>
          <a:stretch/>
        </p:blipFill>
        <p:spPr bwMode="auto">
          <a:xfrm>
            <a:off x="4067944" y="44624"/>
            <a:ext cx="4595812" cy="6727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6751544" y="6322965"/>
            <a:ext cx="2133600" cy="365125"/>
          </a:xfrm>
        </p:spPr>
        <p:txBody>
          <a:bodyPr/>
          <a:lstStyle/>
          <a:p>
            <a:fld id="{D81384EF-367C-450E-B552-C4A0BE1BD3F8}" type="slidenum">
              <a:rPr lang="zh-TW" altLang="en-US" smtClean="0"/>
              <a:pPr/>
              <a:t>30</a:t>
            </a:fld>
            <a:endParaRPr lang="zh-TW" altLang="en-US" dirty="0"/>
          </a:p>
        </p:txBody>
      </p:sp>
      <p:sp>
        <p:nvSpPr>
          <p:cNvPr id="16" name="文字方塊 15"/>
          <p:cNvSpPr txBox="1"/>
          <p:nvPr/>
        </p:nvSpPr>
        <p:spPr>
          <a:xfrm>
            <a:off x="270431" y="2000415"/>
            <a:ext cx="3796428" cy="4493538"/>
          </a:xfrm>
          <a:prstGeom prst="rect">
            <a:avLst/>
          </a:prstGeom>
          <a:noFill/>
        </p:spPr>
        <p:txBody>
          <a:bodyPr wrap="square" rtlCol="0">
            <a:spAutoFit/>
          </a:bodyPr>
          <a:lstStyle/>
          <a:p>
            <a:pPr>
              <a:spcBef>
                <a:spcPts val="600"/>
              </a:spcBef>
            </a:pPr>
            <a:r>
              <a:rPr lang="en-US" altLang="zh-TW" sz="2200" b="1" dirty="0">
                <a:latin typeface="Times New Roman" panose="02020603050405020304" pitchFamily="18" charset="0"/>
                <a:ea typeface="標楷體" panose="03000509000000000000" pitchFamily="65" charset="-120"/>
              </a:rPr>
              <a:t>9. Physical and chemical properties</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Appearance (physical state, color, etc.), smell, olfactory threshold, pH value, melting point/freezing point, boiling point/boiling point range, flash point, explosion limit, vapor pressure, vapor density, density, solubility, partition coefficient, auto-ignition temperature, decomposition temperature.</a:t>
            </a:r>
            <a:endParaRPr lang="zh-TW" altLang="en-US" sz="2200" dirty="0">
              <a:latin typeface="Times New Roman" panose="02020603050405020304" pitchFamily="18" charset="0"/>
              <a:ea typeface="標楷體" panose="03000509000000000000" pitchFamily="65" charset="-120"/>
            </a:endParaRPr>
          </a:p>
        </p:txBody>
      </p:sp>
      <p:sp>
        <p:nvSpPr>
          <p:cNvPr id="22" name="Rectangle 11"/>
          <p:cNvSpPr>
            <a:spLocks noChangeArrowheads="1"/>
          </p:cNvSpPr>
          <p:nvPr/>
        </p:nvSpPr>
        <p:spPr bwMode="auto">
          <a:xfrm>
            <a:off x="4113159" y="3752768"/>
            <a:ext cx="4595812" cy="1568770"/>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8" name="標題 1">
            <a:extLst>
              <a:ext uri="{FF2B5EF4-FFF2-40B4-BE49-F238E27FC236}">
                <a16:creationId xmlns:a16="http://schemas.microsoft.com/office/drawing/2014/main" id="{058883CF-1E9B-41B3-88AB-D4248BD00FAA}"/>
              </a:ext>
            </a:extLst>
          </p:cNvPr>
          <p:cNvSpPr txBox="1">
            <a:spLocks/>
          </p:cNvSpPr>
          <p:nvPr/>
        </p:nvSpPr>
        <p:spPr>
          <a:xfrm>
            <a:off x="703249" y="430823"/>
            <a:ext cx="2962672" cy="1083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SDS</a:t>
            </a:r>
            <a:endParaRPr lang="zh-TW" altLang="en-US" sz="3200" dirty="0">
              <a:latin typeface="Times New Roman" panose="02020603050405020304" pitchFamily="18" charset="0"/>
            </a:endParaRPr>
          </a:p>
        </p:txBody>
      </p:sp>
      <p:sp>
        <p:nvSpPr>
          <p:cNvPr id="9" name="Rectangle 12">
            <a:extLst>
              <a:ext uri="{FF2B5EF4-FFF2-40B4-BE49-F238E27FC236}">
                <a16:creationId xmlns:a16="http://schemas.microsoft.com/office/drawing/2014/main" id="{538BC6DC-792B-4E69-8FD6-64E3B2CC2399}"/>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760295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Users\admin\Desktop\安衛課程修訂\GHS_SDS_67_頁面_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519" t="3919" r="6675" b="7244"/>
          <a:stretch/>
        </p:blipFill>
        <p:spPr bwMode="auto">
          <a:xfrm>
            <a:off x="4067944" y="44624"/>
            <a:ext cx="4595812" cy="6727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6933376" y="6320895"/>
            <a:ext cx="1959104" cy="293117"/>
          </a:xfrm>
        </p:spPr>
        <p:txBody>
          <a:bodyPr/>
          <a:lstStyle/>
          <a:p>
            <a:fld id="{D81384EF-367C-450E-B552-C4A0BE1BD3F8}" type="slidenum">
              <a:rPr lang="zh-TW" altLang="en-US" smtClean="0"/>
              <a:pPr/>
              <a:t>31</a:t>
            </a:fld>
            <a:endParaRPr lang="zh-TW" altLang="en-US" dirty="0"/>
          </a:p>
        </p:txBody>
      </p:sp>
      <p:sp>
        <p:nvSpPr>
          <p:cNvPr id="19" name="矩形 18"/>
          <p:cNvSpPr/>
          <p:nvPr/>
        </p:nvSpPr>
        <p:spPr>
          <a:xfrm>
            <a:off x="263247" y="2006930"/>
            <a:ext cx="3751190" cy="3216265"/>
          </a:xfrm>
          <a:prstGeom prst="rect">
            <a:avLst/>
          </a:prstGeom>
          <a:noFill/>
        </p:spPr>
        <p:txBody>
          <a:bodyPr wrap="square">
            <a:spAutoFit/>
          </a:bodyPr>
          <a:lstStyle/>
          <a:p>
            <a:pPr>
              <a:spcBef>
                <a:spcPts val="600"/>
              </a:spcBef>
              <a:spcAft>
                <a:spcPts val="600"/>
              </a:spcAft>
            </a:pPr>
            <a:r>
              <a:rPr lang="en-US" altLang="zh-TW" sz="2200" b="1" dirty="0">
                <a:latin typeface="Times New Roman" panose="02020603050405020304" pitchFamily="18" charset="0"/>
                <a:ea typeface="標楷體" panose="03000509000000000000" pitchFamily="65" charset="-120"/>
              </a:rPr>
              <a:t>10. Stability and reactivity</a:t>
            </a:r>
          </a:p>
          <a:p>
            <a:pPr marL="182563" indent="-182563">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Chemical stability, possible hazardous reactions under special conditions, conditions to be avoided (such as static electricity, shock or vibration), substances to be avoided, hazardous decomposition products.</a:t>
            </a:r>
            <a:endParaRPr lang="zh-TW" altLang="en-US" sz="2200" dirty="0">
              <a:latin typeface="Times New Roman" panose="02020603050405020304" pitchFamily="18" charset="0"/>
              <a:ea typeface="標楷體" panose="03000509000000000000" pitchFamily="65" charset="-120"/>
            </a:endParaRPr>
          </a:p>
        </p:txBody>
      </p:sp>
      <p:sp>
        <p:nvSpPr>
          <p:cNvPr id="22" name="Rectangle 11"/>
          <p:cNvSpPr>
            <a:spLocks noChangeArrowheads="1"/>
          </p:cNvSpPr>
          <p:nvPr/>
        </p:nvSpPr>
        <p:spPr bwMode="auto">
          <a:xfrm>
            <a:off x="4106044" y="5422900"/>
            <a:ext cx="4595812" cy="1295400"/>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0" name="標題 1">
            <a:extLst>
              <a:ext uri="{FF2B5EF4-FFF2-40B4-BE49-F238E27FC236}">
                <a16:creationId xmlns:a16="http://schemas.microsoft.com/office/drawing/2014/main" id="{612DA4E6-A829-4288-9D38-16F25374B182}"/>
              </a:ext>
            </a:extLst>
          </p:cNvPr>
          <p:cNvSpPr txBox="1">
            <a:spLocks/>
          </p:cNvSpPr>
          <p:nvPr/>
        </p:nvSpPr>
        <p:spPr>
          <a:xfrm>
            <a:off x="703249" y="430823"/>
            <a:ext cx="2962672" cy="1083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SDS</a:t>
            </a:r>
            <a:endParaRPr lang="zh-TW" altLang="en-US" sz="3200" dirty="0">
              <a:latin typeface="Times New Roman" panose="02020603050405020304" pitchFamily="18" charset="0"/>
            </a:endParaRPr>
          </a:p>
        </p:txBody>
      </p:sp>
      <p:sp>
        <p:nvSpPr>
          <p:cNvPr id="11" name="Rectangle 12">
            <a:extLst>
              <a:ext uri="{FF2B5EF4-FFF2-40B4-BE49-F238E27FC236}">
                <a16:creationId xmlns:a16="http://schemas.microsoft.com/office/drawing/2014/main" id="{91D01C8F-9A7F-401B-9851-7D6AD95E6286}"/>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1370868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D:\Users\admin\Desktop\安衛課程修訂\GHS_SDS_67_頁面_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713" t="4052" r="6691" b="7060"/>
          <a:stretch/>
        </p:blipFill>
        <p:spPr bwMode="auto">
          <a:xfrm>
            <a:off x="3986964" y="78532"/>
            <a:ext cx="4689492" cy="672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6760291" y="6321621"/>
            <a:ext cx="2133600" cy="365125"/>
          </a:xfrm>
        </p:spPr>
        <p:txBody>
          <a:bodyPr/>
          <a:lstStyle/>
          <a:p>
            <a:fld id="{D81384EF-367C-450E-B552-C4A0BE1BD3F8}" type="slidenum">
              <a:rPr lang="zh-TW" altLang="en-US" smtClean="0"/>
              <a:pPr/>
              <a:t>32</a:t>
            </a:fld>
            <a:endParaRPr lang="zh-TW" altLang="en-US" dirty="0"/>
          </a:p>
        </p:txBody>
      </p:sp>
      <p:sp>
        <p:nvSpPr>
          <p:cNvPr id="15" name="文字方塊 14"/>
          <p:cNvSpPr txBox="1"/>
          <p:nvPr/>
        </p:nvSpPr>
        <p:spPr>
          <a:xfrm>
            <a:off x="265653" y="1999498"/>
            <a:ext cx="3744416" cy="4909036"/>
          </a:xfrm>
          <a:prstGeom prst="rect">
            <a:avLst/>
          </a:prstGeom>
          <a:noFill/>
        </p:spPr>
        <p:txBody>
          <a:bodyPr wrap="square" rtlCol="0">
            <a:spAutoFit/>
          </a:bodyPr>
          <a:lstStyle/>
          <a:p>
            <a:pPr>
              <a:spcBef>
                <a:spcPts val="600"/>
              </a:spcBef>
              <a:spcAft>
                <a:spcPts val="600"/>
              </a:spcAft>
            </a:pPr>
            <a:r>
              <a:rPr lang="en-US" altLang="zh-TW" sz="2200" b="1" dirty="0">
                <a:latin typeface="Times New Roman" panose="02020603050405020304" pitchFamily="18" charset="0"/>
                <a:ea typeface="標楷體" panose="03000509000000000000" pitchFamily="65" charset="-120"/>
              </a:rPr>
              <a:t>11. Toxicity data</a:t>
            </a:r>
          </a:p>
          <a:p>
            <a:pPr marL="182563" indent="-182563">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Information on possible routes of exposure (inhalation, ingestion, skin and eye contact).</a:t>
            </a:r>
          </a:p>
          <a:p>
            <a:pPr marL="182563" indent="-182563">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Symptoms related to physical, chemical and toxicological properties.</a:t>
            </a:r>
          </a:p>
          <a:p>
            <a:pPr marL="182563" indent="-182563">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Delayed and immediate effects and chronic effects caused by long-term and short-term exposure.</a:t>
            </a:r>
          </a:p>
          <a:p>
            <a:pPr marL="182563" indent="-182563">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Toxicity measures (e.g. acute toxicity estimates)</a:t>
            </a:r>
            <a:endParaRPr lang="zh-TW" altLang="en-US" sz="2200" dirty="0">
              <a:latin typeface="Times New Roman" panose="02020603050405020304" pitchFamily="18" charset="0"/>
              <a:ea typeface="標楷體" panose="03000509000000000000" pitchFamily="65" charset="-120"/>
            </a:endParaRPr>
          </a:p>
        </p:txBody>
      </p:sp>
      <p:sp>
        <p:nvSpPr>
          <p:cNvPr id="21" name="Rectangle 11">
            <a:extLst>
              <a:ext uri="{FF2B5EF4-FFF2-40B4-BE49-F238E27FC236}">
                <a16:creationId xmlns:a16="http://schemas.microsoft.com/office/drawing/2014/main" id="{AFC02376-8847-4ACC-A8AB-21D634556880}"/>
              </a:ext>
            </a:extLst>
          </p:cNvPr>
          <p:cNvSpPr>
            <a:spLocks noChangeArrowheads="1"/>
          </p:cNvSpPr>
          <p:nvPr/>
        </p:nvSpPr>
        <p:spPr bwMode="auto">
          <a:xfrm>
            <a:off x="4074294" y="1171070"/>
            <a:ext cx="4595812" cy="2689977"/>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0" name="標題 1">
            <a:extLst>
              <a:ext uri="{FF2B5EF4-FFF2-40B4-BE49-F238E27FC236}">
                <a16:creationId xmlns:a16="http://schemas.microsoft.com/office/drawing/2014/main" id="{E5CA6EFA-4B4F-4E52-8E2D-D28234EB31AE}"/>
              </a:ext>
            </a:extLst>
          </p:cNvPr>
          <p:cNvSpPr txBox="1">
            <a:spLocks/>
          </p:cNvSpPr>
          <p:nvPr/>
        </p:nvSpPr>
        <p:spPr>
          <a:xfrm>
            <a:off x="703249" y="430823"/>
            <a:ext cx="2962672" cy="1083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SDS</a:t>
            </a:r>
            <a:endParaRPr lang="zh-TW" altLang="en-US" sz="3200" dirty="0">
              <a:latin typeface="Times New Roman" panose="02020603050405020304" pitchFamily="18" charset="0"/>
            </a:endParaRPr>
          </a:p>
        </p:txBody>
      </p:sp>
      <p:sp>
        <p:nvSpPr>
          <p:cNvPr id="11" name="Rectangle 12">
            <a:extLst>
              <a:ext uri="{FF2B5EF4-FFF2-40B4-BE49-F238E27FC236}">
                <a16:creationId xmlns:a16="http://schemas.microsoft.com/office/drawing/2014/main" id="{4DB28FB6-9314-447B-A395-F6D1BC4BE293}"/>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3288242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D:\Users\admin\Desktop\安衛課程修訂\GHS_SDS_67_頁面_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713" t="4052" r="6691" b="7060"/>
          <a:stretch/>
        </p:blipFill>
        <p:spPr bwMode="auto">
          <a:xfrm>
            <a:off x="3986964" y="78532"/>
            <a:ext cx="4689492" cy="672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6758880" y="6320895"/>
            <a:ext cx="2133600" cy="365125"/>
          </a:xfrm>
        </p:spPr>
        <p:txBody>
          <a:bodyPr/>
          <a:lstStyle/>
          <a:p>
            <a:fld id="{D81384EF-367C-450E-B552-C4A0BE1BD3F8}" type="slidenum">
              <a:rPr lang="zh-TW" altLang="en-US" smtClean="0"/>
              <a:pPr/>
              <a:t>33</a:t>
            </a:fld>
            <a:endParaRPr lang="zh-TW" altLang="en-US" dirty="0"/>
          </a:p>
        </p:txBody>
      </p:sp>
      <p:sp>
        <p:nvSpPr>
          <p:cNvPr id="16" name="文字方塊 15"/>
          <p:cNvSpPr txBox="1"/>
          <p:nvPr/>
        </p:nvSpPr>
        <p:spPr>
          <a:xfrm>
            <a:off x="267068" y="2000415"/>
            <a:ext cx="3638871" cy="2462213"/>
          </a:xfrm>
          <a:prstGeom prst="rect">
            <a:avLst/>
          </a:prstGeom>
          <a:noFill/>
        </p:spPr>
        <p:txBody>
          <a:bodyPr wrap="square" rtlCol="0">
            <a:spAutoFit/>
          </a:bodyPr>
          <a:lstStyle/>
          <a:p>
            <a:pPr>
              <a:spcBef>
                <a:spcPts val="600"/>
              </a:spcBef>
            </a:pPr>
            <a:r>
              <a:rPr lang="en-US" altLang="zh-TW" sz="2200" b="1" dirty="0">
                <a:latin typeface="Times New Roman" panose="02020603050405020304" pitchFamily="18" charset="0"/>
                <a:ea typeface="標楷體" panose="03000509000000000000" pitchFamily="65" charset="-120"/>
              </a:rPr>
              <a:t>12. Ecological information</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Ecotoxicity (in water and soil, if any).</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Persistence and degradability.</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Bioaccumulation.</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Mobility in the soil.</a:t>
            </a:r>
          </a:p>
          <a:p>
            <a:pPr marL="171450" indent="-171450">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Other adverse effects.</a:t>
            </a:r>
            <a:endParaRPr lang="zh-TW" altLang="en-US" sz="2200" dirty="0">
              <a:latin typeface="Times New Roman" panose="02020603050405020304" pitchFamily="18" charset="0"/>
              <a:ea typeface="標楷體" panose="03000509000000000000" pitchFamily="65" charset="-120"/>
            </a:endParaRPr>
          </a:p>
        </p:txBody>
      </p:sp>
      <p:sp>
        <p:nvSpPr>
          <p:cNvPr id="21" name="Rectangle 11">
            <a:extLst>
              <a:ext uri="{FF2B5EF4-FFF2-40B4-BE49-F238E27FC236}">
                <a16:creationId xmlns:a16="http://schemas.microsoft.com/office/drawing/2014/main" id="{FBB230BA-7D9F-49F9-9799-0151DD815128}"/>
              </a:ext>
            </a:extLst>
          </p:cNvPr>
          <p:cNvSpPr>
            <a:spLocks noChangeArrowheads="1"/>
          </p:cNvSpPr>
          <p:nvPr/>
        </p:nvSpPr>
        <p:spPr bwMode="auto">
          <a:xfrm>
            <a:off x="4088297" y="3887336"/>
            <a:ext cx="4595812" cy="2457302"/>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0" name="標題 1">
            <a:extLst>
              <a:ext uri="{FF2B5EF4-FFF2-40B4-BE49-F238E27FC236}">
                <a16:creationId xmlns:a16="http://schemas.microsoft.com/office/drawing/2014/main" id="{69AA6A36-E9D9-4C13-BDF5-174EF4BEFDDD}"/>
              </a:ext>
            </a:extLst>
          </p:cNvPr>
          <p:cNvSpPr txBox="1">
            <a:spLocks/>
          </p:cNvSpPr>
          <p:nvPr/>
        </p:nvSpPr>
        <p:spPr>
          <a:xfrm>
            <a:off x="703249" y="430823"/>
            <a:ext cx="2962672" cy="1083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SDS</a:t>
            </a:r>
            <a:endParaRPr lang="zh-TW" altLang="en-US" sz="3200" dirty="0">
              <a:latin typeface="Times New Roman" panose="02020603050405020304" pitchFamily="18" charset="0"/>
            </a:endParaRPr>
          </a:p>
        </p:txBody>
      </p:sp>
      <p:sp>
        <p:nvSpPr>
          <p:cNvPr id="11" name="Rectangle 12">
            <a:extLst>
              <a:ext uri="{FF2B5EF4-FFF2-40B4-BE49-F238E27FC236}">
                <a16:creationId xmlns:a16="http://schemas.microsoft.com/office/drawing/2014/main" id="{E9DA79DD-28D2-43FE-96EE-EBEF9EB2CE65}"/>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1348322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D:\Users\admin\Desktop\安衛課程修訂\GHS_SDS_67_頁面_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713" t="4052" r="6691" b="7060"/>
          <a:stretch/>
        </p:blipFill>
        <p:spPr bwMode="auto">
          <a:xfrm>
            <a:off x="3986964" y="78532"/>
            <a:ext cx="4689492" cy="672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6759724" y="6322010"/>
            <a:ext cx="2133600" cy="365125"/>
          </a:xfrm>
        </p:spPr>
        <p:txBody>
          <a:bodyPr/>
          <a:lstStyle/>
          <a:p>
            <a:fld id="{D81384EF-367C-450E-B552-C4A0BE1BD3F8}" type="slidenum">
              <a:rPr lang="zh-TW" altLang="en-US" smtClean="0"/>
              <a:pPr/>
              <a:t>34</a:t>
            </a:fld>
            <a:endParaRPr lang="zh-TW" altLang="en-US" dirty="0"/>
          </a:p>
        </p:txBody>
      </p:sp>
      <p:sp>
        <p:nvSpPr>
          <p:cNvPr id="19" name="矩形 18"/>
          <p:cNvSpPr/>
          <p:nvPr/>
        </p:nvSpPr>
        <p:spPr>
          <a:xfrm>
            <a:off x="263095" y="2000415"/>
            <a:ext cx="3751190" cy="2539157"/>
          </a:xfrm>
          <a:prstGeom prst="rect">
            <a:avLst/>
          </a:prstGeom>
          <a:noFill/>
        </p:spPr>
        <p:txBody>
          <a:bodyPr wrap="square">
            <a:spAutoFit/>
          </a:bodyPr>
          <a:lstStyle/>
          <a:p>
            <a:pPr>
              <a:spcBef>
                <a:spcPts val="600"/>
              </a:spcBef>
              <a:spcAft>
                <a:spcPts val="600"/>
              </a:spcAft>
            </a:pPr>
            <a:r>
              <a:rPr lang="en-US" altLang="zh-TW" sz="2200" b="1" dirty="0">
                <a:latin typeface="Times New Roman" panose="02020603050405020304" pitchFamily="18" charset="0"/>
                <a:ea typeface="標楷體" panose="03000509000000000000" pitchFamily="65" charset="-120"/>
              </a:rPr>
              <a:t>13. Disposal methods</a:t>
            </a:r>
          </a:p>
          <a:p>
            <a:pPr marL="182563" indent="-182563">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Description of the remaining waste and information on its safe disposal and disposal methods, including the disposal of any contaminated packaging.</a:t>
            </a:r>
            <a:endParaRPr lang="zh-TW" altLang="en-US" sz="2200" dirty="0">
              <a:latin typeface="Times New Roman" panose="02020603050405020304" pitchFamily="18" charset="0"/>
              <a:ea typeface="標楷體" panose="03000509000000000000" pitchFamily="65" charset="-120"/>
            </a:endParaRPr>
          </a:p>
        </p:txBody>
      </p:sp>
      <p:sp>
        <p:nvSpPr>
          <p:cNvPr id="21" name="Rectangle 11">
            <a:extLst>
              <a:ext uri="{FF2B5EF4-FFF2-40B4-BE49-F238E27FC236}">
                <a16:creationId xmlns:a16="http://schemas.microsoft.com/office/drawing/2014/main" id="{E76DDACE-ABDD-4BEE-8F42-8B5A25AD73AB}"/>
              </a:ext>
            </a:extLst>
          </p:cNvPr>
          <p:cNvSpPr>
            <a:spLocks noChangeArrowheads="1"/>
          </p:cNvSpPr>
          <p:nvPr/>
        </p:nvSpPr>
        <p:spPr bwMode="auto">
          <a:xfrm>
            <a:off x="4088297" y="6309319"/>
            <a:ext cx="4595812" cy="365125"/>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0" name="標題 1">
            <a:extLst>
              <a:ext uri="{FF2B5EF4-FFF2-40B4-BE49-F238E27FC236}">
                <a16:creationId xmlns:a16="http://schemas.microsoft.com/office/drawing/2014/main" id="{602FFB2D-6EA7-450F-B67B-A5A189D895B9}"/>
              </a:ext>
            </a:extLst>
          </p:cNvPr>
          <p:cNvSpPr txBox="1">
            <a:spLocks/>
          </p:cNvSpPr>
          <p:nvPr/>
        </p:nvSpPr>
        <p:spPr>
          <a:xfrm>
            <a:off x="703249" y="430823"/>
            <a:ext cx="2962672" cy="1083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SDS</a:t>
            </a:r>
            <a:endParaRPr lang="zh-TW" altLang="en-US" sz="3200" dirty="0">
              <a:latin typeface="Times New Roman" panose="02020603050405020304" pitchFamily="18" charset="0"/>
            </a:endParaRPr>
          </a:p>
        </p:txBody>
      </p:sp>
      <p:sp>
        <p:nvSpPr>
          <p:cNvPr id="11" name="Rectangle 12">
            <a:extLst>
              <a:ext uri="{FF2B5EF4-FFF2-40B4-BE49-F238E27FC236}">
                <a16:creationId xmlns:a16="http://schemas.microsoft.com/office/drawing/2014/main" id="{D9042D85-9154-4571-A7A7-37A60A4DC9DE}"/>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3762522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65550" y="6270773"/>
            <a:ext cx="2133600" cy="365125"/>
          </a:xfrm>
        </p:spPr>
        <p:txBody>
          <a:bodyPr/>
          <a:lstStyle/>
          <a:p>
            <a:fld id="{D81384EF-367C-450E-B552-C4A0BE1BD3F8}" type="slidenum">
              <a:rPr lang="zh-TW" altLang="en-US" smtClean="0"/>
              <a:pPr/>
              <a:t>35</a:t>
            </a:fld>
            <a:endParaRPr lang="zh-TW" altLang="en-US" dirty="0"/>
          </a:p>
        </p:txBody>
      </p:sp>
      <p:pic>
        <p:nvPicPr>
          <p:cNvPr id="7170" name="Picture 2" descr="D:\Users\admin\Desktop\安衛課程修訂\GHS_SDS_67_頁面_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868" t="4680" r="6683" b="26342"/>
          <a:stretch/>
        </p:blipFill>
        <p:spPr bwMode="auto">
          <a:xfrm>
            <a:off x="3759058" y="759336"/>
            <a:ext cx="5046955" cy="569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文字方塊 17"/>
          <p:cNvSpPr txBox="1"/>
          <p:nvPr/>
        </p:nvSpPr>
        <p:spPr>
          <a:xfrm>
            <a:off x="263200" y="2005582"/>
            <a:ext cx="3305175" cy="2877711"/>
          </a:xfrm>
          <a:prstGeom prst="rect">
            <a:avLst/>
          </a:prstGeom>
          <a:noFill/>
        </p:spPr>
        <p:txBody>
          <a:bodyPr wrap="square" rtlCol="0">
            <a:spAutoFit/>
          </a:bodyPr>
          <a:lstStyle/>
          <a:p>
            <a:pPr>
              <a:spcBef>
                <a:spcPts val="600"/>
              </a:spcBef>
              <a:spcAft>
                <a:spcPts val="600"/>
              </a:spcAft>
            </a:pPr>
            <a:r>
              <a:rPr lang="en-US" altLang="zh-TW" sz="2200" b="1" dirty="0">
                <a:latin typeface="Times New Roman" panose="02020603050405020304" pitchFamily="18" charset="0"/>
                <a:ea typeface="標楷體" panose="03000509000000000000" pitchFamily="65" charset="-120"/>
              </a:rPr>
              <a:t>14. Shipping Information</a:t>
            </a:r>
          </a:p>
          <a:p>
            <a:pPr marL="182563" indent="-182563">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UN number, UN shipping name, transportation hazard classification, packaging type, marine pollutants (yes/no), special transportation methods and precautions.</a:t>
            </a:r>
            <a:endParaRPr lang="zh-TW" altLang="en-US" sz="2200" dirty="0">
              <a:latin typeface="Times New Roman" panose="02020603050405020304" pitchFamily="18" charset="0"/>
              <a:ea typeface="標楷體" panose="03000509000000000000" pitchFamily="65" charset="-120"/>
            </a:endParaRPr>
          </a:p>
        </p:txBody>
      </p:sp>
      <p:sp>
        <p:nvSpPr>
          <p:cNvPr id="20" name="Rectangle 11"/>
          <p:cNvSpPr>
            <a:spLocks noChangeArrowheads="1"/>
          </p:cNvSpPr>
          <p:nvPr/>
        </p:nvSpPr>
        <p:spPr bwMode="auto">
          <a:xfrm>
            <a:off x="3834118" y="1714882"/>
            <a:ext cx="4964296" cy="1397008"/>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0" name="標題 1">
            <a:extLst>
              <a:ext uri="{FF2B5EF4-FFF2-40B4-BE49-F238E27FC236}">
                <a16:creationId xmlns:a16="http://schemas.microsoft.com/office/drawing/2014/main" id="{9ADFC1C9-D792-427E-954C-009B1DF040AC}"/>
              </a:ext>
            </a:extLst>
          </p:cNvPr>
          <p:cNvSpPr txBox="1">
            <a:spLocks/>
          </p:cNvSpPr>
          <p:nvPr/>
        </p:nvSpPr>
        <p:spPr>
          <a:xfrm>
            <a:off x="703249" y="430823"/>
            <a:ext cx="2962672" cy="1083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SDS</a:t>
            </a:r>
            <a:endParaRPr lang="zh-TW" altLang="en-US" sz="3200" dirty="0">
              <a:latin typeface="Times New Roman" panose="02020603050405020304" pitchFamily="18" charset="0"/>
            </a:endParaRPr>
          </a:p>
        </p:txBody>
      </p:sp>
      <p:sp>
        <p:nvSpPr>
          <p:cNvPr id="11" name="Rectangle 12">
            <a:extLst>
              <a:ext uri="{FF2B5EF4-FFF2-40B4-BE49-F238E27FC236}">
                <a16:creationId xmlns:a16="http://schemas.microsoft.com/office/drawing/2014/main" id="{AE5366EC-7FFA-4808-AD81-B1D93FEB172A}"/>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179935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53975" y="6320956"/>
            <a:ext cx="2133600" cy="365125"/>
          </a:xfrm>
        </p:spPr>
        <p:txBody>
          <a:bodyPr/>
          <a:lstStyle/>
          <a:p>
            <a:fld id="{D81384EF-367C-450E-B552-C4A0BE1BD3F8}" type="slidenum">
              <a:rPr lang="zh-TW" altLang="en-US" smtClean="0"/>
              <a:pPr/>
              <a:t>36</a:t>
            </a:fld>
            <a:endParaRPr lang="zh-TW" altLang="en-US" dirty="0"/>
          </a:p>
        </p:txBody>
      </p:sp>
      <p:pic>
        <p:nvPicPr>
          <p:cNvPr id="7170" name="Picture 2" descr="D:\Users\admin\Desktop\安衛課程修訂\GHS_SDS_67_頁面_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868" t="4680" r="6683" b="26342"/>
          <a:stretch/>
        </p:blipFill>
        <p:spPr bwMode="auto">
          <a:xfrm>
            <a:off x="3759058" y="759336"/>
            <a:ext cx="5046955" cy="569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Rectangle 11"/>
          <p:cNvSpPr>
            <a:spLocks noChangeArrowheads="1"/>
          </p:cNvSpPr>
          <p:nvPr/>
        </p:nvSpPr>
        <p:spPr bwMode="auto">
          <a:xfrm>
            <a:off x="3813760" y="3115976"/>
            <a:ext cx="4964296" cy="1077203"/>
          </a:xfrm>
          <a:prstGeom prst="rect">
            <a:avLst/>
          </a:prstGeom>
          <a:noFill/>
          <a:ln w="28575" cap="sq">
            <a:solidFill>
              <a:srgbClr val="FF0000"/>
            </a:solidFill>
            <a:miter lim="800000"/>
            <a:headEnd type="none" w="sm" len="sm"/>
            <a:tailEnd type="none" w="sm" len="sm"/>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21" name="文字方塊 20"/>
          <p:cNvSpPr txBox="1"/>
          <p:nvPr/>
        </p:nvSpPr>
        <p:spPr>
          <a:xfrm>
            <a:off x="271874" y="2003946"/>
            <a:ext cx="3572410" cy="1523494"/>
          </a:xfrm>
          <a:prstGeom prst="rect">
            <a:avLst/>
          </a:prstGeom>
          <a:noFill/>
        </p:spPr>
        <p:txBody>
          <a:bodyPr wrap="square" rtlCol="0">
            <a:spAutoFit/>
          </a:bodyPr>
          <a:lstStyle/>
          <a:p>
            <a:pPr>
              <a:spcBef>
                <a:spcPts val="600"/>
              </a:spcBef>
              <a:spcAft>
                <a:spcPts val="600"/>
              </a:spcAft>
            </a:pPr>
            <a:r>
              <a:rPr lang="en-US" altLang="zh-TW" sz="2200" b="1" dirty="0">
                <a:latin typeface="Times New Roman" panose="02020603050405020304" pitchFamily="18" charset="0"/>
                <a:ea typeface="標楷體" panose="03000509000000000000" pitchFamily="65" charset="-120"/>
              </a:rPr>
              <a:t>15. Regulatory information</a:t>
            </a:r>
          </a:p>
          <a:p>
            <a:pPr marL="182563" indent="-182563">
              <a:buFont typeface="Arial" panose="020B0604020202020204" pitchFamily="34" charset="0"/>
              <a:buChar char="•"/>
            </a:pPr>
            <a:r>
              <a:rPr lang="en-US" altLang="zh-TW" sz="2200" dirty="0">
                <a:latin typeface="Times New Roman" panose="02020603050405020304" pitchFamily="18" charset="0"/>
                <a:ea typeface="標楷體" panose="03000509000000000000" pitchFamily="65" charset="-120"/>
              </a:rPr>
              <a:t>Specific regulations on product safety, health and  environment. </a:t>
            </a:r>
            <a:endParaRPr lang="zh-TW" altLang="en-US" sz="2200" strike="sngStrike" dirty="0">
              <a:latin typeface="Times New Roman" panose="02020603050405020304" pitchFamily="18" charset="0"/>
              <a:ea typeface="標楷體" panose="03000509000000000000" pitchFamily="65" charset="-120"/>
            </a:endParaRPr>
          </a:p>
        </p:txBody>
      </p:sp>
      <p:sp>
        <p:nvSpPr>
          <p:cNvPr id="10" name="標題 1">
            <a:extLst>
              <a:ext uri="{FF2B5EF4-FFF2-40B4-BE49-F238E27FC236}">
                <a16:creationId xmlns:a16="http://schemas.microsoft.com/office/drawing/2014/main" id="{17FFDC78-F82E-4BBE-A7CA-BEE3EED05583}"/>
              </a:ext>
            </a:extLst>
          </p:cNvPr>
          <p:cNvSpPr txBox="1">
            <a:spLocks/>
          </p:cNvSpPr>
          <p:nvPr/>
        </p:nvSpPr>
        <p:spPr>
          <a:xfrm>
            <a:off x="703249" y="430823"/>
            <a:ext cx="2962672" cy="1083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SDS</a:t>
            </a:r>
            <a:endParaRPr lang="zh-TW" altLang="en-US" sz="3200" dirty="0">
              <a:latin typeface="Times New Roman" panose="02020603050405020304" pitchFamily="18" charset="0"/>
            </a:endParaRPr>
          </a:p>
        </p:txBody>
      </p:sp>
      <p:sp>
        <p:nvSpPr>
          <p:cNvPr id="11" name="Rectangle 12">
            <a:extLst>
              <a:ext uri="{FF2B5EF4-FFF2-40B4-BE49-F238E27FC236}">
                <a16:creationId xmlns:a16="http://schemas.microsoft.com/office/drawing/2014/main" id="{8B34AB7E-1911-45C6-AA17-CCB156A0853C}"/>
              </a:ext>
            </a:extLst>
          </p:cNvPr>
          <p:cNvSpPr>
            <a:spLocks noChangeArrowheads="1"/>
          </p:cNvSpPr>
          <p:nvPr/>
        </p:nvSpPr>
        <p:spPr bwMode="auto">
          <a:xfrm>
            <a:off x="671000" y="1268760"/>
            <a:ext cx="2957528" cy="707886"/>
          </a:xfrm>
          <a:prstGeom prst="rect">
            <a:avLst/>
          </a:prstGeom>
          <a:noFill/>
          <a:ln w="12700" cap="sq">
            <a:noFill/>
            <a:miter lim="800000"/>
            <a:headEnd type="none" w="sm" len="sm"/>
            <a:tailEnd type="none" w="sm" len="sm"/>
          </a:ln>
        </p:spPr>
        <p:txBody>
          <a:bodyPr wrap="square">
            <a:spAutoFit/>
          </a:bodyPr>
          <a:lstStyle/>
          <a:p>
            <a:pPr algn="ctr"/>
            <a:r>
              <a:rPr lang="en-US" altLang="zh-TW" sz="2000" b="1" dirty="0">
                <a:latin typeface="Times New Roman" pitchFamily="18" charset="0"/>
                <a:ea typeface="標楷體" panose="03000509000000000000" pitchFamily="65" charset="-120"/>
              </a:rPr>
              <a:t>Take hydrogen fluoride (HF) as an example</a:t>
            </a:r>
            <a:endParaRPr lang="zh-TW" altLang="en-US" sz="2000" b="1" u="none"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4123319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83568" y="2006492"/>
            <a:ext cx="7772400" cy="1362075"/>
          </a:xfrm>
        </p:spPr>
        <p:txBody>
          <a:bodyPr>
            <a:normAutofit/>
          </a:bodyPr>
          <a:lstStyle/>
          <a:p>
            <a:r>
              <a:rPr lang="en-US" altLang="zh-TW" sz="3400" dirty="0">
                <a:latin typeface="Times New Roman" panose="02020603050405020304" pitchFamily="18" charset="0"/>
              </a:rPr>
              <a:t>IV. Personal protective equipment</a:t>
            </a:r>
          </a:p>
        </p:txBody>
      </p:sp>
      <p:sp>
        <p:nvSpPr>
          <p:cNvPr id="6" name="文字版面配置區 5"/>
          <p:cNvSpPr>
            <a:spLocks noGrp="1"/>
          </p:cNvSpPr>
          <p:nvPr>
            <p:ph type="body" idx="1"/>
          </p:nvPr>
        </p:nvSpPr>
        <p:spPr>
          <a:xfrm>
            <a:off x="696147" y="3299595"/>
            <a:ext cx="9282798" cy="3024724"/>
          </a:xfrm>
        </p:spPr>
        <p:txBody>
          <a:bodyPr numCol="2">
            <a:normAutofit/>
          </a:bodyPr>
          <a:lstStyle/>
          <a:p>
            <a:pPr>
              <a:lnSpc>
                <a:spcPct val="120000"/>
              </a:lnSpc>
              <a:spcBef>
                <a:spcPts val="600"/>
              </a:spcBef>
            </a:pPr>
            <a:r>
              <a:rPr lang="en-US" altLang="zh-TW" sz="2400" dirty="0"/>
              <a:t>Hazard assessment and control</a:t>
            </a:r>
          </a:p>
          <a:p>
            <a:pPr>
              <a:lnSpc>
                <a:spcPct val="120000"/>
              </a:lnSpc>
              <a:spcBef>
                <a:spcPts val="600"/>
              </a:spcBef>
            </a:pPr>
            <a:r>
              <a:rPr lang="en-US" altLang="zh-TW" sz="2400" dirty="0"/>
              <a:t>Types of personal protective equipment</a:t>
            </a:r>
          </a:p>
          <a:p>
            <a:pPr>
              <a:lnSpc>
                <a:spcPct val="120000"/>
              </a:lnSpc>
              <a:spcBef>
                <a:spcPts val="600"/>
              </a:spcBef>
            </a:pPr>
            <a:r>
              <a:rPr lang="en-US" altLang="zh-TW" sz="2400" dirty="0"/>
              <a:t>Head protection</a:t>
            </a:r>
          </a:p>
          <a:p>
            <a:pPr>
              <a:lnSpc>
                <a:spcPct val="120000"/>
              </a:lnSpc>
              <a:spcBef>
                <a:spcPts val="600"/>
              </a:spcBef>
            </a:pPr>
            <a:r>
              <a:rPr lang="en-US" altLang="zh-TW" sz="2400" dirty="0"/>
              <a:t>Face and eye protection</a:t>
            </a:r>
          </a:p>
          <a:p>
            <a:pPr>
              <a:lnSpc>
                <a:spcPct val="120000"/>
              </a:lnSpc>
              <a:spcBef>
                <a:spcPts val="600"/>
              </a:spcBef>
            </a:pPr>
            <a:r>
              <a:rPr lang="en-US" altLang="zh-TW" sz="2400" dirty="0"/>
              <a:t>Hearing protection</a:t>
            </a:r>
          </a:p>
          <a:p>
            <a:pPr>
              <a:lnSpc>
                <a:spcPct val="120000"/>
              </a:lnSpc>
              <a:spcBef>
                <a:spcPts val="600"/>
              </a:spcBef>
            </a:pPr>
            <a:r>
              <a:rPr lang="en-US" altLang="zh-TW" sz="2400" dirty="0"/>
              <a:t>Hand protection</a:t>
            </a:r>
          </a:p>
          <a:p>
            <a:pPr>
              <a:lnSpc>
                <a:spcPct val="120000"/>
              </a:lnSpc>
              <a:spcBef>
                <a:spcPts val="600"/>
              </a:spcBef>
            </a:pPr>
            <a:r>
              <a:rPr lang="en-US" altLang="zh-TW" sz="2400" dirty="0"/>
              <a:t>Protective clothing</a:t>
            </a:r>
          </a:p>
          <a:p>
            <a:pPr>
              <a:lnSpc>
                <a:spcPct val="120000"/>
              </a:lnSpc>
              <a:spcBef>
                <a:spcPts val="600"/>
              </a:spcBef>
            </a:pPr>
            <a:r>
              <a:rPr lang="en-US" altLang="zh-TW" sz="2400" dirty="0"/>
              <a:t>Foot protection</a:t>
            </a:r>
            <a:endParaRPr lang="zh-TW" altLang="en-US" sz="2400" dirty="0"/>
          </a:p>
        </p:txBody>
      </p:sp>
      <p:sp>
        <p:nvSpPr>
          <p:cNvPr id="4" name="投影片編號版面配置區 3"/>
          <p:cNvSpPr>
            <a:spLocks noGrp="1"/>
          </p:cNvSpPr>
          <p:nvPr>
            <p:ph type="sldNum" sz="quarter" idx="12"/>
          </p:nvPr>
        </p:nvSpPr>
        <p:spPr>
          <a:xfrm>
            <a:off x="6759657" y="6324319"/>
            <a:ext cx="2133600" cy="365125"/>
          </a:xfrm>
        </p:spPr>
        <p:txBody>
          <a:bodyPr/>
          <a:lstStyle/>
          <a:p>
            <a:fld id="{D81384EF-367C-450E-B552-C4A0BE1BD3F8}" type="slidenum">
              <a:rPr lang="zh-TW" altLang="en-US" smtClean="0"/>
              <a:pPr/>
              <a:t>37</a:t>
            </a:fld>
            <a:endParaRPr lang="zh-TW" altLang="en-US" dirty="0"/>
          </a:p>
        </p:txBody>
      </p:sp>
      <p:grpSp>
        <p:nvGrpSpPr>
          <p:cNvPr id="2" name="群組 1"/>
          <p:cNvGrpSpPr/>
          <p:nvPr/>
        </p:nvGrpSpPr>
        <p:grpSpPr>
          <a:xfrm>
            <a:off x="3366266" y="5661296"/>
            <a:ext cx="5274186" cy="864000"/>
            <a:chOff x="3344916" y="5301208"/>
            <a:chExt cx="5274186" cy="864000"/>
          </a:xfrm>
        </p:grpSpPr>
        <p:pic>
          <p:nvPicPr>
            <p:cNvPr id="15366" name="Picture 6" descr="http://www.clker.com/cliparts/j/r/F/i/y/c/ppe-clothing-hi.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96146" y="5301208"/>
              <a:ext cx="851165" cy="864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www.clker.com/cliparts/j/r/F/i/y/c/ppe-clothing-hi.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44916" y="5301208"/>
              <a:ext cx="817089" cy="864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www.clker.com/cliparts/j/r/F/i/y/c/ppe-clothing-hi.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735657" y="5301208"/>
              <a:ext cx="883445" cy="86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www.clker.com/cliparts/j/r/F/i/y/c/ppe-clothing-hi.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967827" y="5301208"/>
              <a:ext cx="880365" cy="864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www.clker.com/cliparts/j/r/F/i/y/c/ppe-clothing-hi.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868708" y="5301208"/>
              <a:ext cx="846432" cy="864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www.clker.com/cliparts/j/r/F/i/y/c/ppe-clothing-hi.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182521" y="5301208"/>
              <a:ext cx="893109" cy="864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直線接點 15">
            <a:extLst>
              <a:ext uri="{FF2B5EF4-FFF2-40B4-BE49-F238E27FC236}">
                <a16:creationId xmlns:a16="http://schemas.microsoft.com/office/drawing/2014/main" id="{36C282E7-5AFB-4E2D-8694-A327089336C7}"/>
              </a:ext>
            </a:extLst>
          </p:cNvPr>
          <p:cNvCxnSpPr/>
          <p:nvPr/>
        </p:nvCxnSpPr>
        <p:spPr>
          <a:xfrm>
            <a:off x="179512" y="148478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0610828A-0E19-42AA-8AEA-CB773CC19655}"/>
              </a:ext>
            </a:extLst>
          </p:cNvPr>
          <p:cNvSpPr/>
          <p:nvPr/>
        </p:nvSpPr>
        <p:spPr>
          <a:xfrm>
            <a:off x="8100392" y="112474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9" name="矩形 18">
            <a:extLst>
              <a:ext uri="{FF2B5EF4-FFF2-40B4-BE49-F238E27FC236}">
                <a16:creationId xmlns:a16="http://schemas.microsoft.com/office/drawing/2014/main" id="{13566A1C-D1A1-42C9-89D5-3D07C4562335}"/>
              </a:ext>
            </a:extLst>
          </p:cNvPr>
          <p:cNvSpPr/>
          <p:nvPr/>
        </p:nvSpPr>
        <p:spPr>
          <a:xfrm>
            <a:off x="8532440" y="112474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0" name="矩形 19">
            <a:extLst>
              <a:ext uri="{FF2B5EF4-FFF2-40B4-BE49-F238E27FC236}">
                <a16:creationId xmlns:a16="http://schemas.microsoft.com/office/drawing/2014/main" id="{6CEC68F9-288A-435D-8B5F-8DC416B83DB3}"/>
              </a:ext>
            </a:extLst>
          </p:cNvPr>
          <p:cNvSpPr/>
          <p:nvPr/>
        </p:nvSpPr>
        <p:spPr>
          <a:xfrm>
            <a:off x="7668344" y="112474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039081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6874"/>
            <a:ext cx="8229600" cy="1143000"/>
          </a:xfrm>
        </p:spPr>
        <p:txBody>
          <a:bodyPr>
            <a:normAutofit/>
          </a:bodyPr>
          <a:lstStyle/>
          <a:p>
            <a:r>
              <a:rPr lang="en-US" altLang="zh-TW" sz="3200" dirty="0">
                <a:latin typeface="Times New Roman" panose="02020603050405020304" pitchFamily="18" charset="0"/>
              </a:rPr>
              <a:t>Hazard assessment and control</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754545" y="1279199"/>
            <a:ext cx="3701176" cy="593082"/>
          </a:xfrm>
        </p:spPr>
        <p:txBody>
          <a:bodyPr>
            <a:normAutofit fontScale="92500"/>
          </a:bodyPr>
          <a:lstStyle/>
          <a:p>
            <a:r>
              <a:rPr lang="en-US" altLang="zh-TW" sz="2400" dirty="0"/>
              <a:t>Hazard prevention methods</a:t>
            </a:r>
            <a:endParaRPr lang="zh-TW" altLang="en-US" sz="2400" dirty="0"/>
          </a:p>
        </p:txBody>
      </p:sp>
      <p:sp>
        <p:nvSpPr>
          <p:cNvPr id="4" name="投影片編號版面配置區 3"/>
          <p:cNvSpPr>
            <a:spLocks noGrp="1"/>
          </p:cNvSpPr>
          <p:nvPr>
            <p:ph type="sldNum" sz="quarter" idx="12"/>
          </p:nvPr>
        </p:nvSpPr>
        <p:spPr>
          <a:xfrm>
            <a:off x="6754763" y="6320049"/>
            <a:ext cx="2133600" cy="365125"/>
          </a:xfrm>
        </p:spPr>
        <p:txBody>
          <a:bodyPr/>
          <a:lstStyle/>
          <a:p>
            <a:fld id="{D81384EF-367C-450E-B552-C4A0BE1BD3F8}" type="slidenum">
              <a:rPr lang="zh-TW" altLang="en-US" smtClean="0"/>
              <a:pPr/>
              <a:t>38</a:t>
            </a:fld>
            <a:endParaRPr lang="zh-TW" altLang="en-US" dirty="0"/>
          </a:p>
        </p:txBody>
      </p:sp>
      <p:grpSp>
        <p:nvGrpSpPr>
          <p:cNvPr id="40" name="群組 39">
            <a:extLst>
              <a:ext uri="{FF2B5EF4-FFF2-40B4-BE49-F238E27FC236}">
                <a16:creationId xmlns:a16="http://schemas.microsoft.com/office/drawing/2014/main" id="{1809AA79-EA9E-44B4-8D4F-4F012ED2456B}"/>
              </a:ext>
            </a:extLst>
          </p:cNvPr>
          <p:cNvGrpSpPr/>
          <p:nvPr/>
        </p:nvGrpSpPr>
        <p:grpSpPr>
          <a:xfrm>
            <a:off x="892913" y="1614368"/>
            <a:ext cx="7739272" cy="4166325"/>
            <a:chOff x="1153208" y="1460278"/>
            <a:chExt cx="7739272" cy="4166325"/>
          </a:xfrm>
        </p:grpSpPr>
        <p:sp>
          <p:nvSpPr>
            <p:cNvPr id="19" name="Rectangle 12"/>
            <p:cNvSpPr>
              <a:spLocks noChangeArrowheads="1"/>
            </p:cNvSpPr>
            <p:nvPr/>
          </p:nvSpPr>
          <p:spPr bwMode="auto">
            <a:xfrm>
              <a:off x="2112963" y="4576540"/>
              <a:ext cx="1587"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20" name="Rectangle 13"/>
            <p:cNvSpPr>
              <a:spLocks noChangeArrowheads="1"/>
            </p:cNvSpPr>
            <p:nvPr/>
          </p:nvSpPr>
          <p:spPr bwMode="auto">
            <a:xfrm>
              <a:off x="2459038" y="4576540"/>
              <a:ext cx="1587"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21" name="Rectangle 14"/>
            <p:cNvSpPr>
              <a:spLocks noChangeArrowheads="1"/>
            </p:cNvSpPr>
            <p:nvPr/>
          </p:nvSpPr>
          <p:spPr bwMode="auto">
            <a:xfrm>
              <a:off x="3259138" y="4576540"/>
              <a:ext cx="1587"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23" name="Rectangle 18"/>
            <p:cNvSpPr>
              <a:spLocks noChangeArrowheads="1"/>
            </p:cNvSpPr>
            <p:nvPr/>
          </p:nvSpPr>
          <p:spPr bwMode="auto">
            <a:xfrm>
              <a:off x="2125663" y="4325715"/>
              <a:ext cx="3175"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24" name="Rectangle 19"/>
            <p:cNvSpPr>
              <a:spLocks noChangeArrowheads="1"/>
            </p:cNvSpPr>
            <p:nvPr/>
          </p:nvSpPr>
          <p:spPr bwMode="auto">
            <a:xfrm>
              <a:off x="2125663" y="4325715"/>
              <a:ext cx="3175"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28" name="Rectangle 23"/>
            <p:cNvSpPr>
              <a:spLocks noChangeArrowheads="1"/>
            </p:cNvSpPr>
            <p:nvPr/>
          </p:nvSpPr>
          <p:spPr bwMode="auto">
            <a:xfrm>
              <a:off x="4441825" y="4325715"/>
              <a:ext cx="1588"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0" name="Rectangle 25"/>
            <p:cNvSpPr>
              <a:spLocks noChangeArrowheads="1"/>
            </p:cNvSpPr>
            <p:nvPr/>
          </p:nvSpPr>
          <p:spPr bwMode="auto">
            <a:xfrm>
              <a:off x="5594350" y="4325715"/>
              <a:ext cx="1588"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1" name="Rectangle 27"/>
            <p:cNvSpPr>
              <a:spLocks noChangeAspect="1" noChangeArrowheads="1"/>
            </p:cNvSpPr>
            <p:nvPr/>
          </p:nvSpPr>
          <p:spPr bwMode="auto">
            <a:xfrm>
              <a:off x="5472113" y="1633315"/>
              <a:ext cx="333375" cy="271463"/>
            </a:xfrm>
            <a:prstGeom prst="rect">
              <a:avLst/>
            </a:prstGeom>
            <a:noFill/>
            <a:ln w="9525">
              <a:noFill/>
              <a:miter lim="800000"/>
              <a:headEnd/>
              <a:tailEnd/>
            </a:ln>
          </p:spPr>
          <p:txBody>
            <a:bodyPr/>
            <a:lstStyle/>
            <a:p>
              <a:endParaRPr lang="zh-TW" altLang="en-US" b="1" dirty="0">
                <a:latin typeface="標楷體" panose="03000509000000000000" pitchFamily="65" charset="-120"/>
                <a:ea typeface="標楷體" panose="03000509000000000000" pitchFamily="65" charset="-120"/>
              </a:endParaRPr>
            </a:p>
          </p:txBody>
        </p:sp>
        <p:sp>
          <p:nvSpPr>
            <p:cNvPr id="32" name="Rectangle 28"/>
            <p:cNvSpPr>
              <a:spLocks noChangeAspect="1" noChangeArrowheads="1"/>
            </p:cNvSpPr>
            <p:nvPr/>
          </p:nvSpPr>
          <p:spPr bwMode="auto">
            <a:xfrm>
              <a:off x="3176588" y="1642840"/>
              <a:ext cx="23812" cy="209550"/>
            </a:xfrm>
            <a:prstGeom prst="rect">
              <a:avLst/>
            </a:prstGeom>
            <a:solidFill>
              <a:srgbClr val="000000"/>
            </a:solidFill>
            <a:ln w="9525">
              <a:noFill/>
              <a:miter lim="800000"/>
              <a:headEnd/>
              <a:tailEnd/>
            </a:ln>
          </p:spPr>
          <p:txBody>
            <a:bodyPr/>
            <a:lstStyle/>
            <a:p>
              <a:endParaRPr lang="zh-TW" altLang="en-US" b="1" dirty="0">
                <a:latin typeface="標楷體" panose="03000509000000000000" pitchFamily="65" charset="-120"/>
                <a:ea typeface="標楷體" panose="03000509000000000000" pitchFamily="65" charset="-120"/>
              </a:endParaRPr>
            </a:p>
          </p:txBody>
        </p:sp>
        <p:sp>
          <p:nvSpPr>
            <p:cNvPr id="33" name="Rectangle 29"/>
            <p:cNvSpPr>
              <a:spLocks noChangeAspect="1" noChangeArrowheads="1"/>
            </p:cNvSpPr>
            <p:nvPr/>
          </p:nvSpPr>
          <p:spPr bwMode="auto">
            <a:xfrm>
              <a:off x="5840761" y="1654289"/>
              <a:ext cx="23813" cy="209550"/>
            </a:xfrm>
            <a:prstGeom prst="rect">
              <a:avLst/>
            </a:prstGeom>
            <a:solidFill>
              <a:srgbClr val="000000"/>
            </a:solidFill>
            <a:ln w="9525">
              <a:noFill/>
              <a:miter lim="800000"/>
              <a:headEnd/>
              <a:tailEnd/>
            </a:ln>
          </p:spPr>
          <p:txBody>
            <a:bodyPr/>
            <a:lstStyle/>
            <a:p>
              <a:endParaRPr lang="zh-TW" altLang="en-US" b="1" dirty="0">
                <a:latin typeface="標楷體" panose="03000509000000000000" pitchFamily="65" charset="-120"/>
                <a:ea typeface="標楷體" panose="03000509000000000000" pitchFamily="65" charset="-120"/>
              </a:endParaRPr>
            </a:p>
          </p:txBody>
        </p:sp>
        <p:sp>
          <p:nvSpPr>
            <p:cNvPr id="34" name="Rectangle 81"/>
            <p:cNvSpPr>
              <a:spLocks noChangeAspect="1" noChangeArrowheads="1"/>
            </p:cNvSpPr>
            <p:nvPr/>
          </p:nvSpPr>
          <p:spPr bwMode="auto">
            <a:xfrm>
              <a:off x="1389063" y="3536728"/>
              <a:ext cx="258762" cy="274637"/>
            </a:xfrm>
            <a:prstGeom prst="rect">
              <a:avLst/>
            </a:prstGeom>
            <a:no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5" name="Rectangle 82"/>
            <p:cNvSpPr>
              <a:spLocks noChangeAspect="1" noChangeArrowheads="1"/>
            </p:cNvSpPr>
            <p:nvPr/>
          </p:nvSpPr>
          <p:spPr bwMode="auto">
            <a:xfrm>
              <a:off x="1463675" y="3536728"/>
              <a:ext cx="222250" cy="274637"/>
            </a:xfrm>
            <a:prstGeom prst="rect">
              <a:avLst/>
            </a:prstGeom>
            <a:no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6" name="Rectangle 83"/>
            <p:cNvSpPr>
              <a:spLocks noChangeAspect="1" noChangeArrowheads="1"/>
            </p:cNvSpPr>
            <p:nvPr/>
          </p:nvSpPr>
          <p:spPr bwMode="auto">
            <a:xfrm>
              <a:off x="1654175" y="3531965"/>
              <a:ext cx="333375" cy="271463"/>
            </a:xfrm>
            <a:prstGeom prst="rect">
              <a:avLst/>
            </a:prstGeom>
            <a:no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7" name="Rectangle 84"/>
            <p:cNvSpPr>
              <a:spLocks noChangeAspect="1" noChangeArrowheads="1"/>
            </p:cNvSpPr>
            <p:nvPr/>
          </p:nvSpPr>
          <p:spPr bwMode="auto">
            <a:xfrm>
              <a:off x="1804988" y="3531965"/>
              <a:ext cx="333375" cy="271463"/>
            </a:xfrm>
            <a:prstGeom prst="rect">
              <a:avLst/>
            </a:prstGeom>
            <a:no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8" name="Rectangle 91"/>
            <p:cNvSpPr>
              <a:spLocks noChangeAspect="1" noChangeArrowheads="1"/>
            </p:cNvSpPr>
            <p:nvPr/>
          </p:nvSpPr>
          <p:spPr bwMode="auto">
            <a:xfrm>
              <a:off x="3176588" y="3539903"/>
              <a:ext cx="23812" cy="1792287"/>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9" name="Rectangle 92"/>
            <p:cNvSpPr>
              <a:spLocks noChangeAspect="1" noChangeArrowheads="1"/>
            </p:cNvSpPr>
            <p:nvPr/>
          </p:nvSpPr>
          <p:spPr bwMode="auto">
            <a:xfrm>
              <a:off x="5883275" y="3552191"/>
              <a:ext cx="23813" cy="1792287"/>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47" name="Rectangle 3"/>
            <p:cNvSpPr>
              <a:spLocks noChangeArrowheads="1"/>
            </p:cNvSpPr>
            <p:nvPr/>
          </p:nvSpPr>
          <p:spPr bwMode="auto">
            <a:xfrm>
              <a:off x="2100263" y="2148866"/>
              <a:ext cx="3175"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48" name="Rectangle 4"/>
            <p:cNvSpPr>
              <a:spLocks noChangeArrowheads="1"/>
            </p:cNvSpPr>
            <p:nvPr/>
          </p:nvSpPr>
          <p:spPr bwMode="auto">
            <a:xfrm>
              <a:off x="2100263" y="2148866"/>
              <a:ext cx="3175"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0" name="Rectangle 6"/>
            <p:cNvSpPr>
              <a:spLocks noChangeArrowheads="1"/>
            </p:cNvSpPr>
            <p:nvPr/>
          </p:nvSpPr>
          <p:spPr bwMode="auto">
            <a:xfrm>
              <a:off x="3259138" y="2095278"/>
              <a:ext cx="1587"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2" name="Rectangle 8"/>
            <p:cNvSpPr>
              <a:spLocks noChangeArrowheads="1"/>
            </p:cNvSpPr>
            <p:nvPr/>
          </p:nvSpPr>
          <p:spPr bwMode="auto">
            <a:xfrm>
              <a:off x="4416425" y="2095278"/>
              <a:ext cx="1588"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4" name="Rectangle 10"/>
            <p:cNvSpPr>
              <a:spLocks noChangeArrowheads="1"/>
            </p:cNvSpPr>
            <p:nvPr/>
          </p:nvSpPr>
          <p:spPr bwMode="auto">
            <a:xfrm>
              <a:off x="6642248" y="2095278"/>
              <a:ext cx="1588"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5" name="Rectangle 11"/>
            <p:cNvSpPr>
              <a:spLocks noChangeArrowheads="1"/>
            </p:cNvSpPr>
            <p:nvPr/>
          </p:nvSpPr>
          <p:spPr bwMode="auto">
            <a:xfrm>
              <a:off x="6642248" y="2095278"/>
              <a:ext cx="1588"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8" name="Freeform 26"/>
            <p:cNvSpPr>
              <a:spLocks noChangeAspect="1"/>
            </p:cNvSpPr>
            <p:nvPr/>
          </p:nvSpPr>
          <p:spPr bwMode="auto">
            <a:xfrm>
              <a:off x="2366963" y="1966690"/>
              <a:ext cx="5105550" cy="1346200"/>
            </a:xfrm>
            <a:custGeom>
              <a:avLst/>
              <a:gdLst/>
              <a:ahLst/>
              <a:cxnLst>
                <a:cxn ang="0">
                  <a:pos x="0" y="283"/>
                </a:cxn>
                <a:cxn ang="0">
                  <a:pos x="54" y="181"/>
                </a:cxn>
                <a:cxn ang="0">
                  <a:pos x="216" y="157"/>
                </a:cxn>
                <a:cxn ang="0">
                  <a:pos x="258" y="121"/>
                </a:cxn>
                <a:cxn ang="0">
                  <a:pos x="396" y="169"/>
                </a:cxn>
                <a:cxn ang="0">
                  <a:pos x="492" y="157"/>
                </a:cxn>
                <a:cxn ang="0">
                  <a:pos x="576" y="109"/>
                </a:cxn>
                <a:cxn ang="0">
                  <a:pos x="702" y="55"/>
                </a:cxn>
                <a:cxn ang="0">
                  <a:pos x="822" y="61"/>
                </a:cxn>
                <a:cxn ang="0">
                  <a:pos x="858" y="79"/>
                </a:cxn>
                <a:cxn ang="0">
                  <a:pos x="894" y="91"/>
                </a:cxn>
                <a:cxn ang="0">
                  <a:pos x="1104" y="67"/>
                </a:cxn>
                <a:cxn ang="0">
                  <a:pos x="1200" y="49"/>
                </a:cxn>
                <a:cxn ang="0">
                  <a:pos x="1368" y="13"/>
                </a:cxn>
                <a:cxn ang="0">
                  <a:pos x="1650" y="55"/>
                </a:cxn>
                <a:cxn ang="0">
                  <a:pos x="1680" y="91"/>
                </a:cxn>
                <a:cxn ang="0">
                  <a:pos x="1692" y="127"/>
                </a:cxn>
                <a:cxn ang="0">
                  <a:pos x="1686" y="325"/>
                </a:cxn>
                <a:cxn ang="0">
                  <a:pos x="1632" y="415"/>
                </a:cxn>
                <a:cxn ang="0">
                  <a:pos x="1422" y="565"/>
                </a:cxn>
                <a:cxn ang="0">
                  <a:pos x="1254" y="559"/>
                </a:cxn>
                <a:cxn ang="0">
                  <a:pos x="1200" y="541"/>
                </a:cxn>
                <a:cxn ang="0">
                  <a:pos x="1164" y="517"/>
                </a:cxn>
                <a:cxn ang="0">
                  <a:pos x="1116" y="445"/>
                </a:cxn>
                <a:cxn ang="0">
                  <a:pos x="1074" y="391"/>
                </a:cxn>
                <a:cxn ang="0">
                  <a:pos x="1020" y="373"/>
                </a:cxn>
                <a:cxn ang="0">
                  <a:pos x="1002" y="367"/>
                </a:cxn>
                <a:cxn ang="0">
                  <a:pos x="708" y="367"/>
                </a:cxn>
                <a:cxn ang="0">
                  <a:pos x="648" y="349"/>
                </a:cxn>
                <a:cxn ang="0">
                  <a:pos x="636" y="331"/>
                </a:cxn>
                <a:cxn ang="0">
                  <a:pos x="618" y="319"/>
                </a:cxn>
                <a:cxn ang="0">
                  <a:pos x="612" y="301"/>
                </a:cxn>
                <a:cxn ang="0">
                  <a:pos x="558" y="271"/>
                </a:cxn>
                <a:cxn ang="0">
                  <a:pos x="414" y="277"/>
                </a:cxn>
                <a:cxn ang="0">
                  <a:pos x="348" y="271"/>
                </a:cxn>
                <a:cxn ang="0">
                  <a:pos x="312" y="259"/>
                </a:cxn>
                <a:cxn ang="0">
                  <a:pos x="264" y="217"/>
                </a:cxn>
                <a:cxn ang="0">
                  <a:pos x="228" y="205"/>
                </a:cxn>
                <a:cxn ang="0">
                  <a:pos x="42" y="223"/>
                </a:cxn>
                <a:cxn ang="0">
                  <a:pos x="0" y="283"/>
                </a:cxn>
              </a:cxnLst>
              <a:rect l="0" t="0" r="r" b="b"/>
              <a:pathLst>
                <a:path w="1692" h="565">
                  <a:moveTo>
                    <a:pt x="0" y="283"/>
                  </a:moveTo>
                  <a:cubicBezTo>
                    <a:pt x="13" y="243"/>
                    <a:pt x="18" y="205"/>
                    <a:pt x="54" y="181"/>
                  </a:cubicBezTo>
                  <a:cubicBezTo>
                    <a:pt x="112" y="187"/>
                    <a:pt x="166" y="190"/>
                    <a:pt x="216" y="157"/>
                  </a:cubicBezTo>
                  <a:cubicBezTo>
                    <a:pt x="224" y="133"/>
                    <a:pt x="234" y="129"/>
                    <a:pt x="258" y="121"/>
                  </a:cubicBezTo>
                  <a:cubicBezTo>
                    <a:pt x="315" y="132"/>
                    <a:pt x="343" y="160"/>
                    <a:pt x="396" y="169"/>
                  </a:cubicBezTo>
                  <a:cubicBezTo>
                    <a:pt x="411" y="168"/>
                    <a:pt x="466" y="170"/>
                    <a:pt x="492" y="157"/>
                  </a:cubicBezTo>
                  <a:cubicBezTo>
                    <a:pt x="524" y="141"/>
                    <a:pt x="539" y="118"/>
                    <a:pt x="576" y="109"/>
                  </a:cubicBezTo>
                  <a:cubicBezTo>
                    <a:pt x="616" y="82"/>
                    <a:pt x="656" y="66"/>
                    <a:pt x="702" y="55"/>
                  </a:cubicBezTo>
                  <a:cubicBezTo>
                    <a:pt x="742" y="57"/>
                    <a:pt x="782" y="58"/>
                    <a:pt x="822" y="61"/>
                  </a:cubicBezTo>
                  <a:cubicBezTo>
                    <a:pt x="842" y="63"/>
                    <a:pt x="840" y="71"/>
                    <a:pt x="858" y="79"/>
                  </a:cubicBezTo>
                  <a:cubicBezTo>
                    <a:pt x="870" y="84"/>
                    <a:pt x="894" y="91"/>
                    <a:pt x="894" y="91"/>
                  </a:cubicBezTo>
                  <a:cubicBezTo>
                    <a:pt x="975" y="87"/>
                    <a:pt x="1028" y="76"/>
                    <a:pt x="1104" y="67"/>
                  </a:cubicBezTo>
                  <a:cubicBezTo>
                    <a:pt x="1159" y="49"/>
                    <a:pt x="1127" y="56"/>
                    <a:pt x="1200" y="49"/>
                  </a:cubicBezTo>
                  <a:cubicBezTo>
                    <a:pt x="1262" y="34"/>
                    <a:pt x="1304" y="19"/>
                    <a:pt x="1368" y="13"/>
                  </a:cubicBezTo>
                  <a:cubicBezTo>
                    <a:pt x="1462" y="16"/>
                    <a:pt x="1568" y="0"/>
                    <a:pt x="1650" y="55"/>
                  </a:cubicBezTo>
                  <a:cubicBezTo>
                    <a:pt x="1659" y="68"/>
                    <a:pt x="1672" y="77"/>
                    <a:pt x="1680" y="91"/>
                  </a:cubicBezTo>
                  <a:cubicBezTo>
                    <a:pt x="1686" y="102"/>
                    <a:pt x="1692" y="127"/>
                    <a:pt x="1692" y="127"/>
                  </a:cubicBezTo>
                  <a:cubicBezTo>
                    <a:pt x="1690" y="193"/>
                    <a:pt x="1690" y="259"/>
                    <a:pt x="1686" y="325"/>
                  </a:cubicBezTo>
                  <a:cubicBezTo>
                    <a:pt x="1684" y="357"/>
                    <a:pt x="1651" y="392"/>
                    <a:pt x="1632" y="415"/>
                  </a:cubicBezTo>
                  <a:cubicBezTo>
                    <a:pt x="1576" y="483"/>
                    <a:pt x="1511" y="543"/>
                    <a:pt x="1422" y="565"/>
                  </a:cubicBezTo>
                  <a:cubicBezTo>
                    <a:pt x="1366" y="563"/>
                    <a:pt x="1310" y="564"/>
                    <a:pt x="1254" y="559"/>
                  </a:cubicBezTo>
                  <a:cubicBezTo>
                    <a:pt x="1235" y="557"/>
                    <a:pt x="1216" y="552"/>
                    <a:pt x="1200" y="541"/>
                  </a:cubicBezTo>
                  <a:cubicBezTo>
                    <a:pt x="1188" y="533"/>
                    <a:pt x="1164" y="517"/>
                    <a:pt x="1164" y="517"/>
                  </a:cubicBezTo>
                  <a:cubicBezTo>
                    <a:pt x="1146" y="490"/>
                    <a:pt x="1135" y="469"/>
                    <a:pt x="1116" y="445"/>
                  </a:cubicBezTo>
                  <a:cubicBezTo>
                    <a:pt x="1108" y="435"/>
                    <a:pt x="1090" y="400"/>
                    <a:pt x="1074" y="391"/>
                  </a:cubicBezTo>
                  <a:cubicBezTo>
                    <a:pt x="1057" y="382"/>
                    <a:pt x="1038" y="379"/>
                    <a:pt x="1020" y="373"/>
                  </a:cubicBezTo>
                  <a:cubicBezTo>
                    <a:pt x="1014" y="371"/>
                    <a:pt x="1002" y="367"/>
                    <a:pt x="1002" y="367"/>
                  </a:cubicBezTo>
                  <a:cubicBezTo>
                    <a:pt x="858" y="373"/>
                    <a:pt x="854" y="377"/>
                    <a:pt x="708" y="367"/>
                  </a:cubicBezTo>
                  <a:cubicBezTo>
                    <a:pt x="687" y="366"/>
                    <a:pt x="648" y="349"/>
                    <a:pt x="648" y="349"/>
                  </a:cubicBezTo>
                  <a:cubicBezTo>
                    <a:pt x="644" y="343"/>
                    <a:pt x="641" y="336"/>
                    <a:pt x="636" y="331"/>
                  </a:cubicBezTo>
                  <a:cubicBezTo>
                    <a:pt x="631" y="326"/>
                    <a:pt x="623" y="325"/>
                    <a:pt x="618" y="319"/>
                  </a:cubicBezTo>
                  <a:cubicBezTo>
                    <a:pt x="614" y="314"/>
                    <a:pt x="616" y="305"/>
                    <a:pt x="612" y="301"/>
                  </a:cubicBezTo>
                  <a:cubicBezTo>
                    <a:pt x="591" y="280"/>
                    <a:pt x="581" y="279"/>
                    <a:pt x="558" y="271"/>
                  </a:cubicBezTo>
                  <a:cubicBezTo>
                    <a:pt x="510" y="273"/>
                    <a:pt x="462" y="277"/>
                    <a:pt x="414" y="277"/>
                  </a:cubicBezTo>
                  <a:cubicBezTo>
                    <a:pt x="392" y="277"/>
                    <a:pt x="370" y="275"/>
                    <a:pt x="348" y="271"/>
                  </a:cubicBezTo>
                  <a:cubicBezTo>
                    <a:pt x="336" y="269"/>
                    <a:pt x="312" y="259"/>
                    <a:pt x="312" y="259"/>
                  </a:cubicBezTo>
                  <a:cubicBezTo>
                    <a:pt x="298" y="238"/>
                    <a:pt x="294" y="227"/>
                    <a:pt x="264" y="217"/>
                  </a:cubicBezTo>
                  <a:cubicBezTo>
                    <a:pt x="252" y="213"/>
                    <a:pt x="228" y="205"/>
                    <a:pt x="228" y="205"/>
                  </a:cubicBezTo>
                  <a:cubicBezTo>
                    <a:pt x="90" y="220"/>
                    <a:pt x="152" y="214"/>
                    <a:pt x="42" y="223"/>
                  </a:cubicBezTo>
                  <a:cubicBezTo>
                    <a:pt x="16" y="240"/>
                    <a:pt x="13" y="257"/>
                    <a:pt x="0" y="283"/>
                  </a:cubicBezTo>
                  <a:close/>
                </a:path>
              </a:pathLst>
            </a:custGeom>
            <a:gradFill rotWithShape="0">
              <a:gsLst>
                <a:gs pos="0">
                  <a:schemeClr val="tx2">
                    <a:lumMod val="40000"/>
                    <a:lumOff val="60000"/>
                  </a:schemeClr>
                </a:gs>
                <a:gs pos="100000">
                  <a:schemeClr val="bg1"/>
                </a:gs>
              </a:gsLst>
              <a:lin ang="0" scaled="1"/>
            </a:gradFill>
            <a:ln w="9525">
              <a:solidFill>
                <a:schemeClr val="tx1"/>
              </a:solidFill>
              <a:round/>
              <a:headEnd/>
              <a:tailEnd/>
            </a:ln>
            <a:effectLst/>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9" name="Rectangle 30"/>
            <p:cNvSpPr>
              <a:spLocks noChangeAspect="1" noChangeArrowheads="1"/>
            </p:cNvSpPr>
            <p:nvPr/>
          </p:nvSpPr>
          <p:spPr bwMode="auto">
            <a:xfrm>
              <a:off x="1484313" y="2956903"/>
              <a:ext cx="727075" cy="371475"/>
            </a:xfrm>
            <a:prstGeom prst="rect">
              <a:avLst/>
            </a:prstGeom>
            <a:noFill/>
            <a:ln w="7938">
              <a:solidFill>
                <a:srgbClr val="000000"/>
              </a:solid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0" name="Freeform 31"/>
            <p:cNvSpPr>
              <a:spLocks noChangeAspect="1"/>
            </p:cNvSpPr>
            <p:nvPr/>
          </p:nvSpPr>
          <p:spPr bwMode="auto">
            <a:xfrm>
              <a:off x="2220913" y="2628291"/>
              <a:ext cx="390525" cy="717550"/>
            </a:xfrm>
            <a:custGeom>
              <a:avLst/>
              <a:gdLst/>
              <a:ahLst/>
              <a:cxnLst>
                <a:cxn ang="0">
                  <a:pos x="2" y="278"/>
                </a:cxn>
                <a:cxn ang="0">
                  <a:pos x="327" y="0"/>
                </a:cxn>
                <a:cxn ang="0">
                  <a:pos x="318" y="348"/>
                </a:cxn>
                <a:cxn ang="0">
                  <a:pos x="0" y="603"/>
                </a:cxn>
              </a:cxnLst>
              <a:rect l="0" t="0" r="r" b="b"/>
              <a:pathLst>
                <a:path w="327" h="603">
                  <a:moveTo>
                    <a:pt x="2" y="278"/>
                  </a:moveTo>
                  <a:lnTo>
                    <a:pt x="327" y="0"/>
                  </a:lnTo>
                  <a:lnTo>
                    <a:pt x="318" y="348"/>
                  </a:lnTo>
                  <a:lnTo>
                    <a:pt x="0" y="603"/>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1" name="Freeform 32"/>
            <p:cNvSpPr>
              <a:spLocks noChangeAspect="1"/>
            </p:cNvSpPr>
            <p:nvPr/>
          </p:nvSpPr>
          <p:spPr bwMode="auto">
            <a:xfrm>
              <a:off x="2095500" y="2509228"/>
              <a:ext cx="220663" cy="369888"/>
            </a:xfrm>
            <a:custGeom>
              <a:avLst/>
              <a:gdLst/>
              <a:ahLst/>
              <a:cxnLst>
                <a:cxn ang="0">
                  <a:pos x="0" y="129"/>
                </a:cxn>
                <a:cxn ang="0">
                  <a:pos x="3" y="129"/>
                </a:cxn>
                <a:cxn ang="0">
                  <a:pos x="187" y="0"/>
                </a:cxn>
                <a:cxn ang="0">
                  <a:pos x="182" y="161"/>
                </a:cxn>
                <a:cxn ang="0">
                  <a:pos x="0" y="309"/>
                </a:cxn>
                <a:cxn ang="0">
                  <a:pos x="0" y="129"/>
                </a:cxn>
              </a:cxnLst>
              <a:rect l="0" t="0" r="r" b="b"/>
              <a:pathLst>
                <a:path w="187" h="309">
                  <a:moveTo>
                    <a:pt x="0" y="129"/>
                  </a:moveTo>
                  <a:lnTo>
                    <a:pt x="3" y="129"/>
                  </a:lnTo>
                  <a:lnTo>
                    <a:pt x="187" y="0"/>
                  </a:lnTo>
                  <a:lnTo>
                    <a:pt x="182" y="161"/>
                  </a:lnTo>
                  <a:lnTo>
                    <a:pt x="0" y="309"/>
                  </a:lnTo>
                  <a:lnTo>
                    <a:pt x="0" y="129"/>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2" name="Freeform 33"/>
            <p:cNvSpPr>
              <a:spLocks noChangeAspect="1"/>
            </p:cNvSpPr>
            <p:nvPr/>
          </p:nvSpPr>
          <p:spPr bwMode="auto">
            <a:xfrm>
              <a:off x="2133600" y="2594953"/>
              <a:ext cx="142875" cy="177800"/>
            </a:xfrm>
            <a:custGeom>
              <a:avLst/>
              <a:gdLst/>
              <a:ahLst/>
              <a:cxnLst>
                <a:cxn ang="0">
                  <a:pos x="0" y="78"/>
                </a:cxn>
                <a:cxn ang="0">
                  <a:pos x="3" y="78"/>
                </a:cxn>
                <a:cxn ang="0">
                  <a:pos x="120" y="0"/>
                </a:cxn>
                <a:cxn ang="0">
                  <a:pos x="117" y="75"/>
                </a:cxn>
                <a:cxn ang="0">
                  <a:pos x="8" y="150"/>
                </a:cxn>
                <a:cxn ang="0">
                  <a:pos x="0" y="78"/>
                </a:cxn>
              </a:cxnLst>
              <a:rect l="0" t="0" r="r" b="b"/>
              <a:pathLst>
                <a:path w="120" h="150">
                  <a:moveTo>
                    <a:pt x="0" y="78"/>
                  </a:moveTo>
                  <a:lnTo>
                    <a:pt x="3" y="78"/>
                  </a:lnTo>
                  <a:lnTo>
                    <a:pt x="120" y="0"/>
                  </a:lnTo>
                  <a:lnTo>
                    <a:pt x="117" y="75"/>
                  </a:lnTo>
                  <a:lnTo>
                    <a:pt x="8" y="150"/>
                  </a:lnTo>
                  <a:lnTo>
                    <a:pt x="0" y="78"/>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3" name="Freeform 34"/>
            <p:cNvSpPr>
              <a:spLocks noChangeAspect="1"/>
            </p:cNvSpPr>
            <p:nvPr/>
          </p:nvSpPr>
          <p:spPr bwMode="auto">
            <a:xfrm>
              <a:off x="1484313" y="2628291"/>
              <a:ext cx="427037" cy="322262"/>
            </a:xfrm>
            <a:custGeom>
              <a:avLst/>
              <a:gdLst/>
              <a:ahLst/>
              <a:cxnLst>
                <a:cxn ang="0">
                  <a:pos x="0" y="265"/>
                </a:cxn>
                <a:cxn ang="0">
                  <a:pos x="2" y="265"/>
                </a:cxn>
                <a:cxn ang="0">
                  <a:pos x="347" y="0"/>
                </a:cxn>
                <a:cxn ang="0">
                  <a:pos x="356" y="86"/>
                </a:cxn>
                <a:cxn ang="0">
                  <a:pos x="131" y="270"/>
                </a:cxn>
                <a:cxn ang="0">
                  <a:pos x="0" y="265"/>
                </a:cxn>
              </a:cxnLst>
              <a:rect l="0" t="0" r="r" b="b"/>
              <a:pathLst>
                <a:path w="356" h="270">
                  <a:moveTo>
                    <a:pt x="0" y="265"/>
                  </a:moveTo>
                  <a:lnTo>
                    <a:pt x="2" y="265"/>
                  </a:lnTo>
                  <a:lnTo>
                    <a:pt x="347" y="0"/>
                  </a:lnTo>
                  <a:lnTo>
                    <a:pt x="356" y="86"/>
                  </a:lnTo>
                  <a:lnTo>
                    <a:pt x="131" y="270"/>
                  </a:lnTo>
                  <a:lnTo>
                    <a:pt x="0" y="265"/>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4" name="Line 35"/>
            <p:cNvSpPr>
              <a:spLocks noChangeAspect="1" noChangeShapeType="1"/>
            </p:cNvSpPr>
            <p:nvPr/>
          </p:nvSpPr>
          <p:spPr bwMode="auto">
            <a:xfrm>
              <a:off x="1897063" y="2615591"/>
              <a:ext cx="242887" cy="9525"/>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5" name="Line 36"/>
            <p:cNvSpPr>
              <a:spLocks noChangeAspect="1" noChangeShapeType="1"/>
            </p:cNvSpPr>
            <p:nvPr/>
          </p:nvSpPr>
          <p:spPr bwMode="auto">
            <a:xfrm>
              <a:off x="1914525" y="2748941"/>
              <a:ext cx="161925" cy="3175"/>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6" name="Line 37"/>
            <p:cNvSpPr>
              <a:spLocks noChangeAspect="1" noChangeShapeType="1"/>
            </p:cNvSpPr>
            <p:nvPr/>
          </p:nvSpPr>
          <p:spPr bwMode="auto">
            <a:xfrm flipV="1">
              <a:off x="2144713" y="2737828"/>
              <a:ext cx="38100" cy="6350"/>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7" name="Line 38"/>
            <p:cNvSpPr>
              <a:spLocks noChangeAspect="1" noChangeShapeType="1"/>
            </p:cNvSpPr>
            <p:nvPr/>
          </p:nvSpPr>
          <p:spPr bwMode="auto">
            <a:xfrm flipV="1">
              <a:off x="2268538" y="2747353"/>
              <a:ext cx="198437" cy="1588"/>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8" name="Line 39"/>
            <p:cNvSpPr>
              <a:spLocks noChangeAspect="1" noChangeShapeType="1"/>
            </p:cNvSpPr>
            <p:nvPr/>
          </p:nvSpPr>
          <p:spPr bwMode="auto">
            <a:xfrm>
              <a:off x="2324100" y="2615591"/>
              <a:ext cx="277813" cy="14287"/>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9" name="Freeform 40"/>
            <p:cNvSpPr>
              <a:spLocks noChangeAspect="1"/>
            </p:cNvSpPr>
            <p:nvPr/>
          </p:nvSpPr>
          <p:spPr bwMode="auto">
            <a:xfrm>
              <a:off x="1906588" y="2777516"/>
              <a:ext cx="123825" cy="26987"/>
            </a:xfrm>
            <a:custGeom>
              <a:avLst/>
              <a:gdLst/>
              <a:ahLst/>
              <a:cxnLst>
                <a:cxn ang="0">
                  <a:pos x="0" y="22"/>
                </a:cxn>
                <a:cxn ang="0">
                  <a:pos x="32" y="0"/>
                </a:cxn>
                <a:cxn ang="0">
                  <a:pos x="56" y="0"/>
                </a:cxn>
                <a:cxn ang="0">
                  <a:pos x="73" y="12"/>
                </a:cxn>
                <a:cxn ang="0">
                  <a:pos x="90" y="12"/>
                </a:cxn>
                <a:cxn ang="0">
                  <a:pos x="104" y="12"/>
                </a:cxn>
              </a:cxnLst>
              <a:rect l="0" t="0" r="r" b="b"/>
              <a:pathLst>
                <a:path w="104" h="22">
                  <a:moveTo>
                    <a:pt x="0" y="22"/>
                  </a:moveTo>
                  <a:lnTo>
                    <a:pt x="32" y="0"/>
                  </a:lnTo>
                  <a:lnTo>
                    <a:pt x="56" y="0"/>
                  </a:lnTo>
                  <a:lnTo>
                    <a:pt x="73" y="12"/>
                  </a:lnTo>
                  <a:lnTo>
                    <a:pt x="90" y="12"/>
                  </a:lnTo>
                  <a:lnTo>
                    <a:pt x="104" y="12"/>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0" name="Freeform 41"/>
            <p:cNvSpPr>
              <a:spLocks noChangeAspect="1"/>
            </p:cNvSpPr>
            <p:nvPr/>
          </p:nvSpPr>
          <p:spPr bwMode="auto">
            <a:xfrm>
              <a:off x="1754188" y="2902928"/>
              <a:ext cx="198437" cy="25400"/>
            </a:xfrm>
            <a:custGeom>
              <a:avLst/>
              <a:gdLst/>
              <a:ahLst/>
              <a:cxnLst>
                <a:cxn ang="0">
                  <a:pos x="0" y="22"/>
                </a:cxn>
                <a:cxn ang="0">
                  <a:pos x="20" y="0"/>
                </a:cxn>
                <a:cxn ang="0">
                  <a:pos x="50" y="14"/>
                </a:cxn>
                <a:cxn ang="0">
                  <a:pos x="84" y="14"/>
                </a:cxn>
                <a:cxn ang="0">
                  <a:pos x="116" y="14"/>
                </a:cxn>
                <a:cxn ang="0">
                  <a:pos x="133" y="0"/>
                </a:cxn>
                <a:cxn ang="0">
                  <a:pos x="150" y="22"/>
                </a:cxn>
                <a:cxn ang="0">
                  <a:pos x="164" y="22"/>
                </a:cxn>
              </a:cxnLst>
              <a:rect l="0" t="0" r="r" b="b"/>
              <a:pathLst>
                <a:path w="164" h="22">
                  <a:moveTo>
                    <a:pt x="0" y="22"/>
                  </a:moveTo>
                  <a:lnTo>
                    <a:pt x="20" y="0"/>
                  </a:lnTo>
                  <a:lnTo>
                    <a:pt x="50" y="14"/>
                  </a:lnTo>
                  <a:lnTo>
                    <a:pt x="84" y="14"/>
                  </a:lnTo>
                  <a:lnTo>
                    <a:pt x="116" y="14"/>
                  </a:lnTo>
                  <a:lnTo>
                    <a:pt x="133" y="0"/>
                  </a:lnTo>
                  <a:lnTo>
                    <a:pt x="150" y="22"/>
                  </a:lnTo>
                  <a:lnTo>
                    <a:pt x="164" y="22"/>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1" name="Freeform 42"/>
            <p:cNvSpPr>
              <a:spLocks noChangeAspect="1"/>
            </p:cNvSpPr>
            <p:nvPr/>
          </p:nvSpPr>
          <p:spPr bwMode="auto">
            <a:xfrm>
              <a:off x="2025650" y="2909278"/>
              <a:ext cx="69850" cy="23813"/>
            </a:xfrm>
            <a:custGeom>
              <a:avLst/>
              <a:gdLst/>
              <a:ahLst/>
              <a:cxnLst>
                <a:cxn ang="0">
                  <a:pos x="0" y="9"/>
                </a:cxn>
                <a:cxn ang="0">
                  <a:pos x="9" y="9"/>
                </a:cxn>
                <a:cxn ang="0">
                  <a:pos x="30" y="0"/>
                </a:cxn>
                <a:cxn ang="0">
                  <a:pos x="56" y="21"/>
                </a:cxn>
              </a:cxnLst>
              <a:rect l="0" t="0" r="r" b="b"/>
              <a:pathLst>
                <a:path w="56" h="21">
                  <a:moveTo>
                    <a:pt x="0" y="9"/>
                  </a:moveTo>
                  <a:lnTo>
                    <a:pt x="9" y="9"/>
                  </a:lnTo>
                  <a:lnTo>
                    <a:pt x="30" y="0"/>
                  </a:lnTo>
                  <a:lnTo>
                    <a:pt x="56" y="2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2" name="Freeform 43"/>
            <p:cNvSpPr>
              <a:spLocks noChangeAspect="1"/>
            </p:cNvSpPr>
            <p:nvPr/>
          </p:nvSpPr>
          <p:spPr bwMode="auto">
            <a:xfrm>
              <a:off x="1806575" y="2856891"/>
              <a:ext cx="104775" cy="26987"/>
            </a:xfrm>
            <a:custGeom>
              <a:avLst/>
              <a:gdLst/>
              <a:ahLst/>
              <a:cxnLst>
                <a:cxn ang="0">
                  <a:pos x="0" y="21"/>
                </a:cxn>
                <a:cxn ang="0">
                  <a:pos x="24" y="0"/>
                </a:cxn>
                <a:cxn ang="0">
                  <a:pos x="35" y="21"/>
                </a:cxn>
                <a:cxn ang="0">
                  <a:pos x="49" y="0"/>
                </a:cxn>
                <a:cxn ang="0">
                  <a:pos x="64" y="0"/>
                </a:cxn>
                <a:cxn ang="0">
                  <a:pos x="78" y="0"/>
                </a:cxn>
                <a:cxn ang="0">
                  <a:pos x="87" y="0"/>
                </a:cxn>
              </a:cxnLst>
              <a:rect l="0" t="0" r="r" b="b"/>
              <a:pathLst>
                <a:path w="87" h="21">
                  <a:moveTo>
                    <a:pt x="0" y="21"/>
                  </a:moveTo>
                  <a:lnTo>
                    <a:pt x="24" y="0"/>
                  </a:lnTo>
                  <a:lnTo>
                    <a:pt x="35" y="21"/>
                  </a:lnTo>
                  <a:lnTo>
                    <a:pt x="49" y="0"/>
                  </a:lnTo>
                  <a:lnTo>
                    <a:pt x="64" y="0"/>
                  </a:lnTo>
                  <a:lnTo>
                    <a:pt x="78" y="0"/>
                  </a:lnTo>
                  <a:lnTo>
                    <a:pt x="87"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3" name="Freeform 44"/>
            <p:cNvSpPr>
              <a:spLocks noChangeAspect="1"/>
            </p:cNvSpPr>
            <p:nvPr/>
          </p:nvSpPr>
          <p:spPr bwMode="auto">
            <a:xfrm>
              <a:off x="1906588" y="2820378"/>
              <a:ext cx="95250" cy="26988"/>
            </a:xfrm>
            <a:custGeom>
              <a:avLst/>
              <a:gdLst/>
              <a:ahLst/>
              <a:cxnLst>
                <a:cxn ang="0">
                  <a:pos x="0" y="21"/>
                </a:cxn>
                <a:cxn ang="0">
                  <a:pos x="27" y="21"/>
                </a:cxn>
                <a:cxn ang="0">
                  <a:pos x="46" y="0"/>
                </a:cxn>
                <a:cxn ang="0">
                  <a:pos x="61" y="7"/>
                </a:cxn>
                <a:cxn ang="0">
                  <a:pos x="81" y="7"/>
                </a:cxn>
              </a:cxnLst>
              <a:rect l="0" t="0" r="r" b="b"/>
              <a:pathLst>
                <a:path w="81" h="21">
                  <a:moveTo>
                    <a:pt x="0" y="21"/>
                  </a:moveTo>
                  <a:lnTo>
                    <a:pt x="27" y="21"/>
                  </a:lnTo>
                  <a:lnTo>
                    <a:pt x="46" y="0"/>
                  </a:lnTo>
                  <a:lnTo>
                    <a:pt x="61" y="7"/>
                  </a:lnTo>
                  <a:lnTo>
                    <a:pt x="81" y="7"/>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4" name="Freeform 45"/>
            <p:cNvSpPr>
              <a:spLocks noChangeAspect="1"/>
            </p:cNvSpPr>
            <p:nvPr/>
          </p:nvSpPr>
          <p:spPr bwMode="auto">
            <a:xfrm>
              <a:off x="2214563" y="2820378"/>
              <a:ext cx="133350" cy="26988"/>
            </a:xfrm>
            <a:custGeom>
              <a:avLst/>
              <a:gdLst/>
              <a:ahLst/>
              <a:cxnLst>
                <a:cxn ang="0">
                  <a:pos x="0" y="21"/>
                </a:cxn>
                <a:cxn ang="0">
                  <a:pos x="35" y="21"/>
                </a:cxn>
                <a:cxn ang="0">
                  <a:pos x="52" y="21"/>
                </a:cxn>
                <a:cxn ang="0">
                  <a:pos x="69" y="7"/>
                </a:cxn>
                <a:cxn ang="0">
                  <a:pos x="86" y="0"/>
                </a:cxn>
                <a:cxn ang="0">
                  <a:pos x="112" y="0"/>
                </a:cxn>
              </a:cxnLst>
              <a:rect l="0" t="0" r="r" b="b"/>
              <a:pathLst>
                <a:path w="112" h="21">
                  <a:moveTo>
                    <a:pt x="0" y="21"/>
                  </a:moveTo>
                  <a:lnTo>
                    <a:pt x="35" y="21"/>
                  </a:lnTo>
                  <a:lnTo>
                    <a:pt x="52" y="21"/>
                  </a:lnTo>
                  <a:lnTo>
                    <a:pt x="69" y="7"/>
                  </a:lnTo>
                  <a:lnTo>
                    <a:pt x="86" y="0"/>
                  </a:lnTo>
                  <a:lnTo>
                    <a:pt x="112"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5" name="Freeform 46"/>
            <p:cNvSpPr>
              <a:spLocks noChangeAspect="1"/>
            </p:cNvSpPr>
            <p:nvPr/>
          </p:nvSpPr>
          <p:spPr bwMode="auto">
            <a:xfrm>
              <a:off x="1966913" y="2863241"/>
              <a:ext cx="53975" cy="25400"/>
            </a:xfrm>
            <a:custGeom>
              <a:avLst/>
              <a:gdLst/>
              <a:ahLst/>
              <a:cxnLst>
                <a:cxn ang="0">
                  <a:pos x="0" y="21"/>
                </a:cxn>
                <a:cxn ang="0">
                  <a:pos x="13" y="14"/>
                </a:cxn>
                <a:cxn ang="0">
                  <a:pos x="48" y="0"/>
                </a:cxn>
              </a:cxnLst>
              <a:rect l="0" t="0" r="r" b="b"/>
              <a:pathLst>
                <a:path w="48" h="21">
                  <a:moveTo>
                    <a:pt x="0" y="21"/>
                  </a:moveTo>
                  <a:lnTo>
                    <a:pt x="13" y="14"/>
                  </a:lnTo>
                  <a:lnTo>
                    <a:pt x="48"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6" name="Freeform 47"/>
            <p:cNvSpPr>
              <a:spLocks noChangeAspect="1"/>
            </p:cNvSpPr>
            <p:nvPr/>
          </p:nvSpPr>
          <p:spPr bwMode="auto">
            <a:xfrm>
              <a:off x="2239963" y="2782278"/>
              <a:ext cx="152400" cy="23813"/>
            </a:xfrm>
            <a:custGeom>
              <a:avLst/>
              <a:gdLst/>
              <a:ahLst/>
              <a:cxnLst>
                <a:cxn ang="0">
                  <a:pos x="0" y="21"/>
                </a:cxn>
                <a:cxn ang="0">
                  <a:pos x="51" y="4"/>
                </a:cxn>
                <a:cxn ang="0">
                  <a:pos x="77" y="0"/>
                </a:cxn>
                <a:cxn ang="0">
                  <a:pos x="104" y="0"/>
                </a:cxn>
                <a:cxn ang="0">
                  <a:pos x="117" y="4"/>
                </a:cxn>
                <a:cxn ang="0">
                  <a:pos x="126" y="4"/>
                </a:cxn>
              </a:cxnLst>
              <a:rect l="0" t="0" r="r" b="b"/>
              <a:pathLst>
                <a:path w="126" h="21">
                  <a:moveTo>
                    <a:pt x="0" y="21"/>
                  </a:moveTo>
                  <a:lnTo>
                    <a:pt x="51" y="4"/>
                  </a:lnTo>
                  <a:lnTo>
                    <a:pt x="77" y="0"/>
                  </a:lnTo>
                  <a:lnTo>
                    <a:pt x="104" y="0"/>
                  </a:lnTo>
                  <a:lnTo>
                    <a:pt x="117" y="4"/>
                  </a:lnTo>
                  <a:lnTo>
                    <a:pt x="126" y="4"/>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7" name="Freeform 48"/>
            <p:cNvSpPr>
              <a:spLocks noChangeAspect="1"/>
            </p:cNvSpPr>
            <p:nvPr/>
          </p:nvSpPr>
          <p:spPr bwMode="auto">
            <a:xfrm>
              <a:off x="2111375" y="2863241"/>
              <a:ext cx="180975" cy="25400"/>
            </a:xfrm>
            <a:custGeom>
              <a:avLst/>
              <a:gdLst/>
              <a:ahLst/>
              <a:cxnLst>
                <a:cxn ang="0">
                  <a:pos x="0" y="7"/>
                </a:cxn>
                <a:cxn ang="0">
                  <a:pos x="69" y="14"/>
                </a:cxn>
                <a:cxn ang="0">
                  <a:pos x="89" y="14"/>
                </a:cxn>
                <a:cxn ang="0">
                  <a:pos x="111" y="0"/>
                </a:cxn>
                <a:cxn ang="0">
                  <a:pos x="130" y="7"/>
                </a:cxn>
                <a:cxn ang="0">
                  <a:pos x="152" y="21"/>
                </a:cxn>
              </a:cxnLst>
              <a:rect l="0" t="0" r="r" b="b"/>
              <a:pathLst>
                <a:path w="152" h="21">
                  <a:moveTo>
                    <a:pt x="0" y="7"/>
                  </a:moveTo>
                  <a:lnTo>
                    <a:pt x="69" y="14"/>
                  </a:lnTo>
                  <a:lnTo>
                    <a:pt x="89" y="14"/>
                  </a:lnTo>
                  <a:lnTo>
                    <a:pt x="111" y="0"/>
                  </a:lnTo>
                  <a:lnTo>
                    <a:pt x="130" y="7"/>
                  </a:lnTo>
                  <a:lnTo>
                    <a:pt x="152" y="2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nvGrpSpPr>
            <p:cNvPr id="12" name="Group 49"/>
            <p:cNvGrpSpPr>
              <a:grpSpLocks noChangeAspect="1"/>
            </p:cNvGrpSpPr>
            <p:nvPr/>
          </p:nvGrpSpPr>
          <p:grpSpPr bwMode="auto">
            <a:xfrm>
              <a:off x="6483498" y="2109565"/>
              <a:ext cx="779463" cy="784225"/>
              <a:chOff x="3461" y="1325"/>
              <a:chExt cx="327" cy="329"/>
            </a:xfrm>
          </p:grpSpPr>
          <p:sp>
            <p:nvSpPr>
              <p:cNvPr id="115" name="Freeform 50"/>
              <p:cNvSpPr>
                <a:spLocks noChangeAspect="1"/>
              </p:cNvSpPr>
              <p:nvPr/>
            </p:nvSpPr>
            <p:spPr bwMode="auto">
              <a:xfrm>
                <a:off x="3461" y="1325"/>
                <a:ext cx="327" cy="329"/>
              </a:xfrm>
              <a:custGeom>
                <a:avLst/>
                <a:gdLst/>
                <a:ahLst/>
                <a:cxnLst>
                  <a:cxn ang="0">
                    <a:pos x="21" y="133"/>
                  </a:cxn>
                  <a:cxn ang="0">
                    <a:pos x="135" y="40"/>
                  </a:cxn>
                  <a:cxn ang="0">
                    <a:pos x="275" y="8"/>
                  </a:cxn>
                  <a:cxn ang="0">
                    <a:pos x="360" y="0"/>
                  </a:cxn>
                  <a:cxn ang="0">
                    <a:pos x="425" y="4"/>
                  </a:cxn>
                  <a:cxn ang="0">
                    <a:pos x="546" y="71"/>
                  </a:cxn>
                  <a:cxn ang="0">
                    <a:pos x="629" y="188"/>
                  </a:cxn>
                  <a:cxn ang="0">
                    <a:pos x="647" y="257"/>
                  </a:cxn>
                  <a:cxn ang="0">
                    <a:pos x="654" y="316"/>
                  </a:cxn>
                  <a:cxn ang="0">
                    <a:pos x="640" y="364"/>
                  </a:cxn>
                  <a:cxn ang="0">
                    <a:pos x="629" y="403"/>
                  </a:cxn>
                  <a:cxn ang="0">
                    <a:pos x="635" y="444"/>
                  </a:cxn>
                  <a:cxn ang="0">
                    <a:pos x="623" y="487"/>
                  </a:cxn>
                  <a:cxn ang="0">
                    <a:pos x="584" y="554"/>
                  </a:cxn>
                  <a:cxn ang="0">
                    <a:pos x="584" y="614"/>
                  </a:cxn>
                  <a:cxn ang="0">
                    <a:pos x="602" y="660"/>
                  </a:cxn>
                  <a:cxn ang="0">
                    <a:pos x="546" y="645"/>
                  </a:cxn>
                  <a:cxn ang="0">
                    <a:pos x="467" y="570"/>
                  </a:cxn>
                  <a:cxn ang="0">
                    <a:pos x="444" y="504"/>
                  </a:cxn>
                  <a:cxn ang="0">
                    <a:pos x="429" y="429"/>
                  </a:cxn>
                  <a:cxn ang="0">
                    <a:pos x="383" y="421"/>
                  </a:cxn>
                  <a:cxn ang="0">
                    <a:pos x="346" y="477"/>
                  </a:cxn>
                  <a:cxn ang="0">
                    <a:pos x="308" y="516"/>
                  </a:cxn>
                  <a:cxn ang="0">
                    <a:pos x="263" y="469"/>
                  </a:cxn>
                  <a:cxn ang="0">
                    <a:pos x="271" y="441"/>
                  </a:cxn>
                  <a:cxn ang="0">
                    <a:pos x="233" y="407"/>
                  </a:cxn>
                  <a:cxn ang="0">
                    <a:pos x="218" y="375"/>
                  </a:cxn>
                  <a:cxn ang="0">
                    <a:pos x="204" y="329"/>
                  </a:cxn>
                  <a:cxn ang="0">
                    <a:pos x="188" y="274"/>
                  </a:cxn>
                  <a:cxn ang="0">
                    <a:pos x="127" y="266"/>
                  </a:cxn>
                  <a:cxn ang="0">
                    <a:pos x="87" y="274"/>
                  </a:cxn>
                  <a:cxn ang="0">
                    <a:pos x="93" y="232"/>
                  </a:cxn>
                  <a:cxn ang="0">
                    <a:pos x="38" y="200"/>
                  </a:cxn>
                </a:cxnLst>
                <a:rect l="0" t="0" r="r" b="b"/>
                <a:pathLst>
                  <a:path w="654" h="660">
                    <a:moveTo>
                      <a:pt x="0" y="181"/>
                    </a:moveTo>
                    <a:lnTo>
                      <a:pt x="21" y="133"/>
                    </a:lnTo>
                    <a:lnTo>
                      <a:pt x="59" y="71"/>
                    </a:lnTo>
                    <a:lnTo>
                      <a:pt x="135" y="40"/>
                    </a:lnTo>
                    <a:lnTo>
                      <a:pt x="214" y="16"/>
                    </a:lnTo>
                    <a:lnTo>
                      <a:pt x="275" y="8"/>
                    </a:lnTo>
                    <a:lnTo>
                      <a:pt x="342" y="0"/>
                    </a:lnTo>
                    <a:lnTo>
                      <a:pt x="360" y="0"/>
                    </a:lnTo>
                    <a:lnTo>
                      <a:pt x="384" y="0"/>
                    </a:lnTo>
                    <a:lnTo>
                      <a:pt x="425" y="4"/>
                    </a:lnTo>
                    <a:lnTo>
                      <a:pt x="501" y="28"/>
                    </a:lnTo>
                    <a:lnTo>
                      <a:pt x="546" y="71"/>
                    </a:lnTo>
                    <a:lnTo>
                      <a:pt x="598" y="125"/>
                    </a:lnTo>
                    <a:lnTo>
                      <a:pt x="629" y="188"/>
                    </a:lnTo>
                    <a:lnTo>
                      <a:pt x="647" y="236"/>
                    </a:lnTo>
                    <a:lnTo>
                      <a:pt x="647" y="257"/>
                    </a:lnTo>
                    <a:lnTo>
                      <a:pt x="650" y="287"/>
                    </a:lnTo>
                    <a:lnTo>
                      <a:pt x="654" y="316"/>
                    </a:lnTo>
                    <a:lnTo>
                      <a:pt x="647" y="337"/>
                    </a:lnTo>
                    <a:lnTo>
                      <a:pt x="640" y="364"/>
                    </a:lnTo>
                    <a:lnTo>
                      <a:pt x="633" y="391"/>
                    </a:lnTo>
                    <a:lnTo>
                      <a:pt x="629" y="403"/>
                    </a:lnTo>
                    <a:lnTo>
                      <a:pt x="633" y="424"/>
                    </a:lnTo>
                    <a:lnTo>
                      <a:pt x="635" y="444"/>
                    </a:lnTo>
                    <a:lnTo>
                      <a:pt x="633" y="458"/>
                    </a:lnTo>
                    <a:lnTo>
                      <a:pt x="623" y="487"/>
                    </a:lnTo>
                    <a:lnTo>
                      <a:pt x="602" y="520"/>
                    </a:lnTo>
                    <a:lnTo>
                      <a:pt x="584" y="554"/>
                    </a:lnTo>
                    <a:lnTo>
                      <a:pt x="594" y="591"/>
                    </a:lnTo>
                    <a:lnTo>
                      <a:pt x="584" y="614"/>
                    </a:lnTo>
                    <a:lnTo>
                      <a:pt x="594" y="645"/>
                    </a:lnTo>
                    <a:lnTo>
                      <a:pt x="602" y="660"/>
                    </a:lnTo>
                    <a:lnTo>
                      <a:pt x="569" y="645"/>
                    </a:lnTo>
                    <a:lnTo>
                      <a:pt x="546" y="645"/>
                    </a:lnTo>
                    <a:lnTo>
                      <a:pt x="481" y="629"/>
                    </a:lnTo>
                    <a:lnTo>
                      <a:pt x="467" y="570"/>
                    </a:lnTo>
                    <a:lnTo>
                      <a:pt x="452" y="532"/>
                    </a:lnTo>
                    <a:lnTo>
                      <a:pt x="444" y="504"/>
                    </a:lnTo>
                    <a:lnTo>
                      <a:pt x="440" y="465"/>
                    </a:lnTo>
                    <a:lnTo>
                      <a:pt x="429" y="429"/>
                    </a:lnTo>
                    <a:lnTo>
                      <a:pt x="400" y="421"/>
                    </a:lnTo>
                    <a:lnTo>
                      <a:pt x="383" y="421"/>
                    </a:lnTo>
                    <a:lnTo>
                      <a:pt x="368" y="425"/>
                    </a:lnTo>
                    <a:lnTo>
                      <a:pt x="346" y="477"/>
                    </a:lnTo>
                    <a:lnTo>
                      <a:pt x="327" y="504"/>
                    </a:lnTo>
                    <a:lnTo>
                      <a:pt x="308" y="516"/>
                    </a:lnTo>
                    <a:lnTo>
                      <a:pt x="289" y="512"/>
                    </a:lnTo>
                    <a:lnTo>
                      <a:pt x="263" y="469"/>
                    </a:lnTo>
                    <a:lnTo>
                      <a:pt x="248" y="454"/>
                    </a:lnTo>
                    <a:lnTo>
                      <a:pt x="271" y="441"/>
                    </a:lnTo>
                    <a:lnTo>
                      <a:pt x="244" y="419"/>
                    </a:lnTo>
                    <a:lnTo>
                      <a:pt x="233" y="407"/>
                    </a:lnTo>
                    <a:lnTo>
                      <a:pt x="240" y="399"/>
                    </a:lnTo>
                    <a:lnTo>
                      <a:pt x="218" y="375"/>
                    </a:lnTo>
                    <a:lnTo>
                      <a:pt x="210" y="345"/>
                    </a:lnTo>
                    <a:lnTo>
                      <a:pt x="204" y="329"/>
                    </a:lnTo>
                    <a:lnTo>
                      <a:pt x="196" y="298"/>
                    </a:lnTo>
                    <a:lnTo>
                      <a:pt x="188" y="274"/>
                    </a:lnTo>
                    <a:lnTo>
                      <a:pt x="165" y="266"/>
                    </a:lnTo>
                    <a:lnTo>
                      <a:pt x="127" y="266"/>
                    </a:lnTo>
                    <a:lnTo>
                      <a:pt x="115" y="270"/>
                    </a:lnTo>
                    <a:lnTo>
                      <a:pt x="87" y="274"/>
                    </a:lnTo>
                    <a:lnTo>
                      <a:pt x="93" y="258"/>
                    </a:lnTo>
                    <a:lnTo>
                      <a:pt x="93" y="232"/>
                    </a:lnTo>
                    <a:lnTo>
                      <a:pt x="59" y="212"/>
                    </a:lnTo>
                    <a:lnTo>
                      <a:pt x="38" y="200"/>
                    </a:lnTo>
                    <a:lnTo>
                      <a:pt x="0" y="181"/>
                    </a:lnTo>
                    <a:close/>
                  </a:path>
                </a:pathLst>
              </a:custGeom>
              <a:solidFill>
                <a:srgbClr val="000000"/>
              </a:solidFill>
              <a:ln w="9525">
                <a:no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16" name="Freeform 51"/>
              <p:cNvSpPr>
                <a:spLocks noChangeAspect="1"/>
              </p:cNvSpPr>
              <p:nvPr/>
            </p:nvSpPr>
            <p:spPr bwMode="auto">
              <a:xfrm>
                <a:off x="3461" y="1325"/>
                <a:ext cx="327" cy="329"/>
              </a:xfrm>
              <a:custGeom>
                <a:avLst/>
                <a:gdLst/>
                <a:ahLst/>
                <a:cxnLst>
                  <a:cxn ang="0">
                    <a:pos x="21" y="133"/>
                  </a:cxn>
                  <a:cxn ang="0">
                    <a:pos x="135" y="40"/>
                  </a:cxn>
                  <a:cxn ang="0">
                    <a:pos x="275" y="8"/>
                  </a:cxn>
                  <a:cxn ang="0">
                    <a:pos x="360" y="0"/>
                  </a:cxn>
                  <a:cxn ang="0">
                    <a:pos x="425" y="4"/>
                  </a:cxn>
                  <a:cxn ang="0">
                    <a:pos x="546" y="71"/>
                  </a:cxn>
                  <a:cxn ang="0">
                    <a:pos x="629" y="188"/>
                  </a:cxn>
                  <a:cxn ang="0">
                    <a:pos x="647" y="257"/>
                  </a:cxn>
                  <a:cxn ang="0">
                    <a:pos x="654" y="316"/>
                  </a:cxn>
                  <a:cxn ang="0">
                    <a:pos x="640" y="364"/>
                  </a:cxn>
                  <a:cxn ang="0">
                    <a:pos x="629" y="403"/>
                  </a:cxn>
                  <a:cxn ang="0">
                    <a:pos x="635" y="444"/>
                  </a:cxn>
                  <a:cxn ang="0">
                    <a:pos x="623" y="487"/>
                  </a:cxn>
                  <a:cxn ang="0">
                    <a:pos x="584" y="554"/>
                  </a:cxn>
                  <a:cxn ang="0">
                    <a:pos x="584" y="614"/>
                  </a:cxn>
                  <a:cxn ang="0">
                    <a:pos x="602" y="660"/>
                  </a:cxn>
                  <a:cxn ang="0">
                    <a:pos x="546" y="645"/>
                  </a:cxn>
                  <a:cxn ang="0">
                    <a:pos x="467" y="570"/>
                  </a:cxn>
                  <a:cxn ang="0">
                    <a:pos x="444" y="504"/>
                  </a:cxn>
                  <a:cxn ang="0">
                    <a:pos x="429" y="429"/>
                  </a:cxn>
                  <a:cxn ang="0">
                    <a:pos x="383" y="421"/>
                  </a:cxn>
                  <a:cxn ang="0">
                    <a:pos x="346" y="477"/>
                  </a:cxn>
                  <a:cxn ang="0">
                    <a:pos x="308" y="516"/>
                  </a:cxn>
                  <a:cxn ang="0">
                    <a:pos x="263" y="469"/>
                  </a:cxn>
                  <a:cxn ang="0">
                    <a:pos x="271" y="441"/>
                  </a:cxn>
                  <a:cxn ang="0">
                    <a:pos x="233" y="407"/>
                  </a:cxn>
                  <a:cxn ang="0">
                    <a:pos x="218" y="375"/>
                  </a:cxn>
                  <a:cxn ang="0">
                    <a:pos x="204" y="329"/>
                  </a:cxn>
                  <a:cxn ang="0">
                    <a:pos x="188" y="274"/>
                  </a:cxn>
                  <a:cxn ang="0">
                    <a:pos x="127" y="266"/>
                  </a:cxn>
                  <a:cxn ang="0">
                    <a:pos x="87" y="274"/>
                  </a:cxn>
                  <a:cxn ang="0">
                    <a:pos x="93" y="232"/>
                  </a:cxn>
                  <a:cxn ang="0">
                    <a:pos x="38" y="200"/>
                  </a:cxn>
                </a:cxnLst>
                <a:rect l="0" t="0" r="r" b="b"/>
                <a:pathLst>
                  <a:path w="654" h="660">
                    <a:moveTo>
                      <a:pt x="0" y="181"/>
                    </a:moveTo>
                    <a:lnTo>
                      <a:pt x="21" y="133"/>
                    </a:lnTo>
                    <a:lnTo>
                      <a:pt x="59" y="71"/>
                    </a:lnTo>
                    <a:lnTo>
                      <a:pt x="135" y="40"/>
                    </a:lnTo>
                    <a:lnTo>
                      <a:pt x="214" y="16"/>
                    </a:lnTo>
                    <a:lnTo>
                      <a:pt x="275" y="8"/>
                    </a:lnTo>
                    <a:lnTo>
                      <a:pt x="342" y="0"/>
                    </a:lnTo>
                    <a:lnTo>
                      <a:pt x="360" y="0"/>
                    </a:lnTo>
                    <a:lnTo>
                      <a:pt x="384" y="0"/>
                    </a:lnTo>
                    <a:lnTo>
                      <a:pt x="425" y="4"/>
                    </a:lnTo>
                    <a:lnTo>
                      <a:pt x="501" y="28"/>
                    </a:lnTo>
                    <a:lnTo>
                      <a:pt x="546" y="71"/>
                    </a:lnTo>
                    <a:lnTo>
                      <a:pt x="598" y="125"/>
                    </a:lnTo>
                    <a:lnTo>
                      <a:pt x="629" y="188"/>
                    </a:lnTo>
                    <a:lnTo>
                      <a:pt x="647" y="236"/>
                    </a:lnTo>
                    <a:lnTo>
                      <a:pt x="647" y="257"/>
                    </a:lnTo>
                    <a:lnTo>
                      <a:pt x="650" y="287"/>
                    </a:lnTo>
                    <a:lnTo>
                      <a:pt x="654" y="316"/>
                    </a:lnTo>
                    <a:lnTo>
                      <a:pt x="647" y="337"/>
                    </a:lnTo>
                    <a:lnTo>
                      <a:pt x="640" y="364"/>
                    </a:lnTo>
                    <a:lnTo>
                      <a:pt x="633" y="391"/>
                    </a:lnTo>
                    <a:lnTo>
                      <a:pt x="629" y="403"/>
                    </a:lnTo>
                    <a:lnTo>
                      <a:pt x="633" y="424"/>
                    </a:lnTo>
                    <a:lnTo>
                      <a:pt x="635" y="444"/>
                    </a:lnTo>
                    <a:lnTo>
                      <a:pt x="633" y="458"/>
                    </a:lnTo>
                    <a:lnTo>
                      <a:pt x="623" y="487"/>
                    </a:lnTo>
                    <a:lnTo>
                      <a:pt x="602" y="520"/>
                    </a:lnTo>
                    <a:lnTo>
                      <a:pt x="584" y="554"/>
                    </a:lnTo>
                    <a:lnTo>
                      <a:pt x="594" y="591"/>
                    </a:lnTo>
                    <a:lnTo>
                      <a:pt x="584" y="614"/>
                    </a:lnTo>
                    <a:lnTo>
                      <a:pt x="594" y="645"/>
                    </a:lnTo>
                    <a:lnTo>
                      <a:pt x="602" y="660"/>
                    </a:lnTo>
                    <a:lnTo>
                      <a:pt x="569" y="645"/>
                    </a:lnTo>
                    <a:lnTo>
                      <a:pt x="546" y="645"/>
                    </a:lnTo>
                    <a:lnTo>
                      <a:pt x="481" y="629"/>
                    </a:lnTo>
                    <a:lnTo>
                      <a:pt x="467" y="570"/>
                    </a:lnTo>
                    <a:lnTo>
                      <a:pt x="452" y="532"/>
                    </a:lnTo>
                    <a:lnTo>
                      <a:pt x="444" y="504"/>
                    </a:lnTo>
                    <a:lnTo>
                      <a:pt x="440" y="465"/>
                    </a:lnTo>
                    <a:lnTo>
                      <a:pt x="429" y="429"/>
                    </a:lnTo>
                    <a:lnTo>
                      <a:pt x="400" y="421"/>
                    </a:lnTo>
                    <a:lnTo>
                      <a:pt x="383" y="421"/>
                    </a:lnTo>
                    <a:lnTo>
                      <a:pt x="368" y="425"/>
                    </a:lnTo>
                    <a:lnTo>
                      <a:pt x="346" y="477"/>
                    </a:lnTo>
                    <a:lnTo>
                      <a:pt x="327" y="504"/>
                    </a:lnTo>
                    <a:lnTo>
                      <a:pt x="308" y="516"/>
                    </a:lnTo>
                    <a:lnTo>
                      <a:pt x="289" y="512"/>
                    </a:lnTo>
                    <a:lnTo>
                      <a:pt x="263" y="469"/>
                    </a:lnTo>
                    <a:lnTo>
                      <a:pt x="248" y="454"/>
                    </a:lnTo>
                    <a:lnTo>
                      <a:pt x="271" y="441"/>
                    </a:lnTo>
                    <a:lnTo>
                      <a:pt x="244" y="419"/>
                    </a:lnTo>
                    <a:lnTo>
                      <a:pt x="233" y="407"/>
                    </a:lnTo>
                    <a:lnTo>
                      <a:pt x="240" y="399"/>
                    </a:lnTo>
                    <a:lnTo>
                      <a:pt x="218" y="375"/>
                    </a:lnTo>
                    <a:lnTo>
                      <a:pt x="210" y="345"/>
                    </a:lnTo>
                    <a:lnTo>
                      <a:pt x="204" y="329"/>
                    </a:lnTo>
                    <a:lnTo>
                      <a:pt x="196" y="298"/>
                    </a:lnTo>
                    <a:lnTo>
                      <a:pt x="188" y="274"/>
                    </a:lnTo>
                    <a:lnTo>
                      <a:pt x="165" y="266"/>
                    </a:lnTo>
                    <a:lnTo>
                      <a:pt x="127" y="266"/>
                    </a:lnTo>
                    <a:lnTo>
                      <a:pt x="115" y="270"/>
                    </a:lnTo>
                    <a:lnTo>
                      <a:pt x="87" y="274"/>
                    </a:lnTo>
                    <a:lnTo>
                      <a:pt x="93" y="258"/>
                    </a:lnTo>
                    <a:lnTo>
                      <a:pt x="93" y="232"/>
                    </a:lnTo>
                    <a:lnTo>
                      <a:pt x="59" y="212"/>
                    </a:lnTo>
                    <a:lnTo>
                      <a:pt x="38" y="200"/>
                    </a:lnTo>
                    <a:lnTo>
                      <a:pt x="0" y="18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sp>
          <p:nvSpPr>
            <p:cNvPr id="79" name="Freeform 52"/>
            <p:cNvSpPr>
              <a:spLocks noChangeAspect="1"/>
            </p:cNvSpPr>
            <p:nvPr/>
          </p:nvSpPr>
          <p:spPr bwMode="auto">
            <a:xfrm>
              <a:off x="6454923" y="2346103"/>
              <a:ext cx="350838" cy="671512"/>
            </a:xfrm>
            <a:custGeom>
              <a:avLst/>
              <a:gdLst/>
              <a:ahLst/>
              <a:cxnLst>
                <a:cxn ang="0">
                  <a:pos x="54" y="0"/>
                </a:cxn>
                <a:cxn ang="0">
                  <a:pos x="45" y="67"/>
                </a:cxn>
                <a:cxn ang="0">
                  <a:pos x="39" y="111"/>
                </a:cxn>
                <a:cxn ang="0">
                  <a:pos x="34" y="132"/>
                </a:cxn>
                <a:cxn ang="0">
                  <a:pos x="45" y="149"/>
                </a:cxn>
                <a:cxn ang="0">
                  <a:pos x="54" y="182"/>
                </a:cxn>
                <a:cxn ang="0">
                  <a:pos x="51" y="204"/>
                </a:cxn>
                <a:cxn ang="0">
                  <a:pos x="43" y="228"/>
                </a:cxn>
                <a:cxn ang="0">
                  <a:pos x="14" y="266"/>
                </a:cxn>
                <a:cxn ang="0">
                  <a:pos x="0" y="290"/>
                </a:cxn>
                <a:cxn ang="0">
                  <a:pos x="12" y="328"/>
                </a:cxn>
                <a:cxn ang="0">
                  <a:pos x="34" y="328"/>
                </a:cxn>
                <a:cxn ang="0">
                  <a:pos x="43" y="342"/>
                </a:cxn>
                <a:cxn ang="0">
                  <a:pos x="45" y="369"/>
                </a:cxn>
                <a:cxn ang="0">
                  <a:pos x="45" y="386"/>
                </a:cxn>
                <a:cxn ang="0">
                  <a:pos x="59" y="395"/>
                </a:cxn>
                <a:cxn ang="0">
                  <a:pos x="74" y="395"/>
                </a:cxn>
                <a:cxn ang="0">
                  <a:pos x="93" y="397"/>
                </a:cxn>
                <a:cxn ang="0">
                  <a:pos x="111" y="404"/>
                </a:cxn>
                <a:cxn ang="0">
                  <a:pos x="99" y="401"/>
                </a:cxn>
                <a:cxn ang="0">
                  <a:pos x="66" y="401"/>
                </a:cxn>
                <a:cxn ang="0">
                  <a:pos x="49" y="401"/>
                </a:cxn>
                <a:cxn ang="0">
                  <a:pos x="39" y="409"/>
                </a:cxn>
                <a:cxn ang="0">
                  <a:pos x="45" y="428"/>
                </a:cxn>
                <a:cxn ang="0">
                  <a:pos x="59" y="436"/>
                </a:cxn>
                <a:cxn ang="0">
                  <a:pos x="66" y="459"/>
                </a:cxn>
                <a:cxn ang="0">
                  <a:pos x="54" y="491"/>
                </a:cxn>
                <a:cxn ang="0">
                  <a:pos x="51" y="512"/>
                </a:cxn>
                <a:cxn ang="0">
                  <a:pos x="57" y="533"/>
                </a:cxn>
                <a:cxn ang="0">
                  <a:pos x="82" y="555"/>
                </a:cxn>
                <a:cxn ang="0">
                  <a:pos x="113" y="562"/>
                </a:cxn>
                <a:cxn ang="0">
                  <a:pos x="136" y="562"/>
                </a:cxn>
                <a:cxn ang="0">
                  <a:pos x="158" y="562"/>
                </a:cxn>
                <a:cxn ang="0">
                  <a:pos x="189" y="562"/>
                </a:cxn>
                <a:cxn ang="0">
                  <a:pos x="209" y="565"/>
                </a:cxn>
                <a:cxn ang="0">
                  <a:pos x="216" y="555"/>
                </a:cxn>
                <a:cxn ang="0">
                  <a:pos x="229" y="541"/>
                </a:cxn>
                <a:cxn ang="0">
                  <a:pos x="274" y="507"/>
                </a:cxn>
                <a:cxn ang="0">
                  <a:pos x="292" y="483"/>
                </a:cxn>
                <a:cxn ang="0">
                  <a:pos x="295" y="462"/>
                </a:cxn>
              </a:cxnLst>
              <a:rect l="0" t="0" r="r" b="b"/>
              <a:pathLst>
                <a:path w="295" h="565">
                  <a:moveTo>
                    <a:pt x="54" y="0"/>
                  </a:moveTo>
                  <a:lnTo>
                    <a:pt x="45" y="67"/>
                  </a:lnTo>
                  <a:lnTo>
                    <a:pt x="39" y="111"/>
                  </a:lnTo>
                  <a:lnTo>
                    <a:pt x="34" y="132"/>
                  </a:lnTo>
                  <a:lnTo>
                    <a:pt x="45" y="149"/>
                  </a:lnTo>
                  <a:lnTo>
                    <a:pt x="54" y="182"/>
                  </a:lnTo>
                  <a:lnTo>
                    <a:pt x="51" y="204"/>
                  </a:lnTo>
                  <a:lnTo>
                    <a:pt x="43" y="228"/>
                  </a:lnTo>
                  <a:lnTo>
                    <a:pt x="14" y="266"/>
                  </a:lnTo>
                  <a:lnTo>
                    <a:pt x="0" y="290"/>
                  </a:lnTo>
                  <a:lnTo>
                    <a:pt x="12" y="328"/>
                  </a:lnTo>
                  <a:lnTo>
                    <a:pt x="34" y="328"/>
                  </a:lnTo>
                  <a:lnTo>
                    <a:pt x="43" y="342"/>
                  </a:lnTo>
                  <a:lnTo>
                    <a:pt x="45" y="369"/>
                  </a:lnTo>
                  <a:lnTo>
                    <a:pt x="45" y="386"/>
                  </a:lnTo>
                  <a:lnTo>
                    <a:pt x="59" y="395"/>
                  </a:lnTo>
                  <a:lnTo>
                    <a:pt x="74" y="395"/>
                  </a:lnTo>
                  <a:lnTo>
                    <a:pt x="93" y="397"/>
                  </a:lnTo>
                  <a:lnTo>
                    <a:pt x="111" y="404"/>
                  </a:lnTo>
                  <a:lnTo>
                    <a:pt x="99" y="401"/>
                  </a:lnTo>
                  <a:lnTo>
                    <a:pt x="66" y="401"/>
                  </a:lnTo>
                  <a:lnTo>
                    <a:pt x="49" y="401"/>
                  </a:lnTo>
                  <a:lnTo>
                    <a:pt x="39" y="409"/>
                  </a:lnTo>
                  <a:lnTo>
                    <a:pt x="45" y="428"/>
                  </a:lnTo>
                  <a:lnTo>
                    <a:pt x="59" y="436"/>
                  </a:lnTo>
                  <a:lnTo>
                    <a:pt x="66" y="459"/>
                  </a:lnTo>
                  <a:lnTo>
                    <a:pt x="54" y="491"/>
                  </a:lnTo>
                  <a:lnTo>
                    <a:pt x="51" y="512"/>
                  </a:lnTo>
                  <a:lnTo>
                    <a:pt x="57" y="533"/>
                  </a:lnTo>
                  <a:lnTo>
                    <a:pt x="82" y="555"/>
                  </a:lnTo>
                  <a:lnTo>
                    <a:pt x="113" y="562"/>
                  </a:lnTo>
                  <a:lnTo>
                    <a:pt x="136" y="562"/>
                  </a:lnTo>
                  <a:lnTo>
                    <a:pt x="158" y="562"/>
                  </a:lnTo>
                  <a:lnTo>
                    <a:pt x="189" y="562"/>
                  </a:lnTo>
                  <a:lnTo>
                    <a:pt x="209" y="565"/>
                  </a:lnTo>
                  <a:lnTo>
                    <a:pt x="216" y="555"/>
                  </a:lnTo>
                  <a:lnTo>
                    <a:pt x="229" y="541"/>
                  </a:lnTo>
                  <a:lnTo>
                    <a:pt x="274" y="507"/>
                  </a:lnTo>
                  <a:lnTo>
                    <a:pt x="292" y="483"/>
                  </a:lnTo>
                  <a:lnTo>
                    <a:pt x="295" y="462"/>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80" name="Freeform 53"/>
            <p:cNvSpPr>
              <a:spLocks noChangeAspect="1"/>
            </p:cNvSpPr>
            <p:nvPr/>
          </p:nvSpPr>
          <p:spPr bwMode="auto">
            <a:xfrm>
              <a:off x="6518423" y="2414365"/>
              <a:ext cx="80963" cy="23813"/>
            </a:xfrm>
            <a:custGeom>
              <a:avLst/>
              <a:gdLst/>
              <a:ahLst/>
              <a:cxnLst>
                <a:cxn ang="0">
                  <a:pos x="0" y="0"/>
                </a:cxn>
                <a:cxn ang="0">
                  <a:pos x="22" y="4"/>
                </a:cxn>
                <a:cxn ang="0">
                  <a:pos x="62" y="14"/>
                </a:cxn>
                <a:cxn ang="0">
                  <a:pos x="67" y="21"/>
                </a:cxn>
              </a:cxnLst>
              <a:rect l="0" t="0" r="r" b="b"/>
              <a:pathLst>
                <a:path w="67" h="21">
                  <a:moveTo>
                    <a:pt x="0" y="0"/>
                  </a:moveTo>
                  <a:lnTo>
                    <a:pt x="22" y="4"/>
                  </a:lnTo>
                  <a:lnTo>
                    <a:pt x="62" y="14"/>
                  </a:lnTo>
                  <a:lnTo>
                    <a:pt x="67" y="2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81" name="Freeform 54"/>
            <p:cNvSpPr>
              <a:spLocks noChangeAspect="1"/>
            </p:cNvSpPr>
            <p:nvPr/>
          </p:nvSpPr>
          <p:spPr bwMode="auto">
            <a:xfrm>
              <a:off x="6507311" y="2442940"/>
              <a:ext cx="125412" cy="23813"/>
            </a:xfrm>
            <a:custGeom>
              <a:avLst/>
              <a:gdLst/>
              <a:ahLst/>
              <a:cxnLst>
                <a:cxn ang="0">
                  <a:pos x="0" y="0"/>
                </a:cxn>
                <a:cxn ang="0">
                  <a:pos x="37" y="9"/>
                </a:cxn>
                <a:cxn ang="0">
                  <a:pos x="60" y="2"/>
                </a:cxn>
                <a:cxn ang="0">
                  <a:pos x="87" y="13"/>
                </a:cxn>
                <a:cxn ang="0">
                  <a:pos x="105" y="21"/>
                </a:cxn>
              </a:cxnLst>
              <a:rect l="0" t="0" r="r" b="b"/>
              <a:pathLst>
                <a:path w="105" h="21">
                  <a:moveTo>
                    <a:pt x="0" y="0"/>
                  </a:moveTo>
                  <a:lnTo>
                    <a:pt x="37" y="9"/>
                  </a:lnTo>
                  <a:lnTo>
                    <a:pt x="60" y="2"/>
                  </a:lnTo>
                  <a:lnTo>
                    <a:pt x="87" y="13"/>
                  </a:lnTo>
                  <a:lnTo>
                    <a:pt x="105" y="2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nvGrpSpPr>
            <p:cNvPr id="22" name="Group 55"/>
            <p:cNvGrpSpPr>
              <a:grpSpLocks noChangeAspect="1"/>
            </p:cNvGrpSpPr>
            <p:nvPr/>
          </p:nvGrpSpPr>
          <p:grpSpPr bwMode="auto">
            <a:xfrm>
              <a:off x="6521598" y="2503265"/>
              <a:ext cx="120650" cy="68263"/>
              <a:chOff x="3477" y="1490"/>
              <a:chExt cx="51" cy="29"/>
            </a:xfrm>
          </p:grpSpPr>
          <p:sp>
            <p:nvSpPr>
              <p:cNvPr id="113" name="Freeform 56"/>
              <p:cNvSpPr>
                <a:spLocks noChangeAspect="1"/>
              </p:cNvSpPr>
              <p:nvPr/>
            </p:nvSpPr>
            <p:spPr bwMode="auto">
              <a:xfrm>
                <a:off x="3477" y="1490"/>
                <a:ext cx="51" cy="29"/>
              </a:xfrm>
              <a:custGeom>
                <a:avLst/>
                <a:gdLst/>
                <a:ahLst/>
                <a:cxnLst>
                  <a:cxn ang="0">
                    <a:pos x="0" y="0"/>
                  </a:cxn>
                  <a:cxn ang="0">
                    <a:pos x="44" y="7"/>
                  </a:cxn>
                  <a:cxn ang="0">
                    <a:pos x="79" y="22"/>
                  </a:cxn>
                  <a:cxn ang="0">
                    <a:pos x="97" y="43"/>
                  </a:cxn>
                  <a:cxn ang="0">
                    <a:pos x="101" y="58"/>
                  </a:cxn>
                  <a:cxn ang="0">
                    <a:pos x="88" y="55"/>
                  </a:cxn>
                  <a:cxn ang="0">
                    <a:pos x="71" y="34"/>
                  </a:cxn>
                  <a:cxn ang="0">
                    <a:pos x="51" y="33"/>
                  </a:cxn>
                  <a:cxn ang="0">
                    <a:pos x="2" y="33"/>
                  </a:cxn>
                  <a:cxn ang="0">
                    <a:pos x="0" y="0"/>
                  </a:cxn>
                </a:cxnLst>
                <a:rect l="0" t="0" r="r" b="b"/>
                <a:pathLst>
                  <a:path w="101" h="58">
                    <a:moveTo>
                      <a:pt x="0" y="0"/>
                    </a:moveTo>
                    <a:lnTo>
                      <a:pt x="44" y="7"/>
                    </a:lnTo>
                    <a:lnTo>
                      <a:pt x="79" y="22"/>
                    </a:lnTo>
                    <a:lnTo>
                      <a:pt x="97" y="43"/>
                    </a:lnTo>
                    <a:lnTo>
                      <a:pt x="101" y="58"/>
                    </a:lnTo>
                    <a:lnTo>
                      <a:pt x="88" y="55"/>
                    </a:lnTo>
                    <a:lnTo>
                      <a:pt x="71" y="34"/>
                    </a:lnTo>
                    <a:lnTo>
                      <a:pt x="51" y="33"/>
                    </a:lnTo>
                    <a:lnTo>
                      <a:pt x="2" y="33"/>
                    </a:lnTo>
                    <a:lnTo>
                      <a:pt x="0" y="0"/>
                    </a:lnTo>
                    <a:close/>
                  </a:path>
                </a:pathLst>
              </a:custGeom>
              <a:solidFill>
                <a:srgbClr val="000000"/>
              </a:solidFill>
              <a:ln w="9525">
                <a:no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14" name="Freeform 57"/>
              <p:cNvSpPr>
                <a:spLocks noChangeAspect="1"/>
              </p:cNvSpPr>
              <p:nvPr/>
            </p:nvSpPr>
            <p:spPr bwMode="auto">
              <a:xfrm>
                <a:off x="3477" y="1490"/>
                <a:ext cx="51" cy="29"/>
              </a:xfrm>
              <a:custGeom>
                <a:avLst/>
                <a:gdLst/>
                <a:ahLst/>
                <a:cxnLst>
                  <a:cxn ang="0">
                    <a:pos x="0" y="0"/>
                  </a:cxn>
                  <a:cxn ang="0">
                    <a:pos x="44" y="7"/>
                  </a:cxn>
                  <a:cxn ang="0">
                    <a:pos x="79" y="22"/>
                  </a:cxn>
                  <a:cxn ang="0">
                    <a:pos x="97" y="43"/>
                  </a:cxn>
                  <a:cxn ang="0">
                    <a:pos x="101" y="58"/>
                  </a:cxn>
                  <a:cxn ang="0">
                    <a:pos x="88" y="55"/>
                  </a:cxn>
                  <a:cxn ang="0">
                    <a:pos x="71" y="34"/>
                  </a:cxn>
                  <a:cxn ang="0">
                    <a:pos x="51" y="33"/>
                  </a:cxn>
                  <a:cxn ang="0">
                    <a:pos x="2" y="33"/>
                  </a:cxn>
                  <a:cxn ang="0">
                    <a:pos x="0" y="0"/>
                  </a:cxn>
                </a:cxnLst>
                <a:rect l="0" t="0" r="r" b="b"/>
                <a:pathLst>
                  <a:path w="101" h="58">
                    <a:moveTo>
                      <a:pt x="0" y="0"/>
                    </a:moveTo>
                    <a:lnTo>
                      <a:pt x="44" y="7"/>
                    </a:lnTo>
                    <a:lnTo>
                      <a:pt x="79" y="22"/>
                    </a:lnTo>
                    <a:lnTo>
                      <a:pt x="97" y="43"/>
                    </a:lnTo>
                    <a:lnTo>
                      <a:pt x="101" y="58"/>
                    </a:lnTo>
                    <a:lnTo>
                      <a:pt x="88" y="55"/>
                    </a:lnTo>
                    <a:lnTo>
                      <a:pt x="71" y="34"/>
                    </a:lnTo>
                    <a:lnTo>
                      <a:pt x="51" y="33"/>
                    </a:lnTo>
                    <a:lnTo>
                      <a:pt x="2" y="33"/>
                    </a:lnTo>
                    <a:lnTo>
                      <a:pt x="0"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sp>
          <p:nvSpPr>
            <p:cNvPr id="83" name="Freeform 58"/>
            <p:cNvSpPr>
              <a:spLocks noChangeAspect="1"/>
            </p:cNvSpPr>
            <p:nvPr/>
          </p:nvSpPr>
          <p:spPr bwMode="auto">
            <a:xfrm>
              <a:off x="6569223" y="2674715"/>
              <a:ext cx="53975" cy="193675"/>
            </a:xfrm>
            <a:custGeom>
              <a:avLst/>
              <a:gdLst/>
              <a:ahLst/>
              <a:cxnLst>
                <a:cxn ang="0">
                  <a:pos x="3" y="0"/>
                </a:cxn>
                <a:cxn ang="0">
                  <a:pos x="1" y="18"/>
                </a:cxn>
                <a:cxn ang="0">
                  <a:pos x="0" y="46"/>
                </a:cxn>
                <a:cxn ang="0">
                  <a:pos x="9" y="79"/>
                </a:cxn>
                <a:cxn ang="0">
                  <a:pos x="22" y="99"/>
                </a:cxn>
                <a:cxn ang="0">
                  <a:pos x="33" y="115"/>
                </a:cxn>
                <a:cxn ang="0">
                  <a:pos x="43" y="137"/>
                </a:cxn>
                <a:cxn ang="0">
                  <a:pos x="46" y="163"/>
                </a:cxn>
              </a:cxnLst>
              <a:rect l="0" t="0" r="r" b="b"/>
              <a:pathLst>
                <a:path w="46" h="163">
                  <a:moveTo>
                    <a:pt x="3" y="0"/>
                  </a:moveTo>
                  <a:lnTo>
                    <a:pt x="1" y="18"/>
                  </a:lnTo>
                  <a:lnTo>
                    <a:pt x="0" y="46"/>
                  </a:lnTo>
                  <a:lnTo>
                    <a:pt x="9" y="79"/>
                  </a:lnTo>
                  <a:lnTo>
                    <a:pt x="22" y="99"/>
                  </a:lnTo>
                  <a:lnTo>
                    <a:pt x="33" y="115"/>
                  </a:lnTo>
                  <a:lnTo>
                    <a:pt x="43" y="137"/>
                  </a:lnTo>
                  <a:lnTo>
                    <a:pt x="46" y="163"/>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nvGrpSpPr>
            <p:cNvPr id="25" name="Group 59"/>
            <p:cNvGrpSpPr>
              <a:grpSpLocks noChangeAspect="1"/>
            </p:cNvGrpSpPr>
            <p:nvPr/>
          </p:nvGrpSpPr>
          <p:grpSpPr bwMode="auto">
            <a:xfrm>
              <a:off x="6551761" y="2574703"/>
              <a:ext cx="55562" cy="49212"/>
              <a:chOff x="3490" y="1520"/>
              <a:chExt cx="23" cy="21"/>
            </a:xfrm>
          </p:grpSpPr>
          <p:sp>
            <p:nvSpPr>
              <p:cNvPr id="111" name="Freeform 60"/>
              <p:cNvSpPr>
                <a:spLocks noChangeAspect="1"/>
              </p:cNvSpPr>
              <p:nvPr/>
            </p:nvSpPr>
            <p:spPr bwMode="auto">
              <a:xfrm>
                <a:off x="3490" y="1520"/>
                <a:ext cx="23" cy="21"/>
              </a:xfrm>
              <a:custGeom>
                <a:avLst/>
                <a:gdLst/>
                <a:ahLst/>
                <a:cxnLst>
                  <a:cxn ang="0">
                    <a:pos x="0" y="0"/>
                  </a:cxn>
                  <a:cxn ang="0">
                    <a:pos x="26" y="12"/>
                  </a:cxn>
                  <a:cxn ang="0">
                    <a:pos x="47" y="21"/>
                  </a:cxn>
                  <a:cxn ang="0">
                    <a:pos x="14" y="42"/>
                  </a:cxn>
                  <a:cxn ang="0">
                    <a:pos x="14" y="24"/>
                  </a:cxn>
                  <a:cxn ang="0">
                    <a:pos x="0" y="0"/>
                  </a:cxn>
                </a:cxnLst>
                <a:rect l="0" t="0" r="r" b="b"/>
                <a:pathLst>
                  <a:path w="47" h="42">
                    <a:moveTo>
                      <a:pt x="0" y="0"/>
                    </a:moveTo>
                    <a:lnTo>
                      <a:pt x="26" y="12"/>
                    </a:lnTo>
                    <a:lnTo>
                      <a:pt x="47" y="21"/>
                    </a:lnTo>
                    <a:lnTo>
                      <a:pt x="14" y="42"/>
                    </a:lnTo>
                    <a:lnTo>
                      <a:pt x="14" y="24"/>
                    </a:lnTo>
                    <a:lnTo>
                      <a:pt x="0" y="0"/>
                    </a:lnTo>
                    <a:close/>
                  </a:path>
                </a:pathLst>
              </a:custGeom>
              <a:solidFill>
                <a:srgbClr val="000000"/>
              </a:solidFill>
              <a:ln w="9525">
                <a:no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12" name="Freeform 61"/>
              <p:cNvSpPr>
                <a:spLocks noChangeAspect="1"/>
              </p:cNvSpPr>
              <p:nvPr/>
            </p:nvSpPr>
            <p:spPr bwMode="auto">
              <a:xfrm>
                <a:off x="3490" y="1520"/>
                <a:ext cx="23" cy="21"/>
              </a:xfrm>
              <a:custGeom>
                <a:avLst/>
                <a:gdLst/>
                <a:ahLst/>
                <a:cxnLst>
                  <a:cxn ang="0">
                    <a:pos x="0" y="0"/>
                  </a:cxn>
                  <a:cxn ang="0">
                    <a:pos x="26" y="12"/>
                  </a:cxn>
                  <a:cxn ang="0">
                    <a:pos x="47" y="21"/>
                  </a:cxn>
                  <a:cxn ang="0">
                    <a:pos x="14" y="42"/>
                  </a:cxn>
                  <a:cxn ang="0">
                    <a:pos x="14" y="24"/>
                  </a:cxn>
                  <a:cxn ang="0">
                    <a:pos x="0" y="0"/>
                  </a:cxn>
                </a:cxnLst>
                <a:rect l="0" t="0" r="r" b="b"/>
                <a:pathLst>
                  <a:path w="47" h="42">
                    <a:moveTo>
                      <a:pt x="0" y="0"/>
                    </a:moveTo>
                    <a:lnTo>
                      <a:pt x="26" y="12"/>
                    </a:lnTo>
                    <a:lnTo>
                      <a:pt x="47" y="21"/>
                    </a:lnTo>
                    <a:lnTo>
                      <a:pt x="14" y="42"/>
                    </a:lnTo>
                    <a:lnTo>
                      <a:pt x="14" y="24"/>
                    </a:lnTo>
                    <a:lnTo>
                      <a:pt x="0"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sp>
          <p:nvSpPr>
            <p:cNvPr id="85" name="Freeform 62"/>
            <p:cNvSpPr>
              <a:spLocks noChangeAspect="1"/>
            </p:cNvSpPr>
            <p:nvPr/>
          </p:nvSpPr>
          <p:spPr bwMode="auto">
            <a:xfrm>
              <a:off x="6869261" y="2608040"/>
              <a:ext cx="142875" cy="227013"/>
            </a:xfrm>
            <a:custGeom>
              <a:avLst/>
              <a:gdLst/>
              <a:ahLst/>
              <a:cxnLst>
                <a:cxn ang="0">
                  <a:pos x="27" y="43"/>
                </a:cxn>
                <a:cxn ang="0">
                  <a:pos x="49" y="5"/>
                </a:cxn>
                <a:cxn ang="0">
                  <a:pos x="63" y="0"/>
                </a:cxn>
                <a:cxn ang="0">
                  <a:pos x="83" y="0"/>
                </a:cxn>
                <a:cxn ang="0">
                  <a:pos x="106" y="5"/>
                </a:cxn>
                <a:cxn ang="0">
                  <a:pos x="117" y="25"/>
                </a:cxn>
                <a:cxn ang="0">
                  <a:pos x="117" y="43"/>
                </a:cxn>
                <a:cxn ang="0">
                  <a:pos x="120" y="60"/>
                </a:cxn>
                <a:cxn ang="0">
                  <a:pos x="117" y="91"/>
                </a:cxn>
                <a:cxn ang="0">
                  <a:pos x="111" y="108"/>
                </a:cxn>
                <a:cxn ang="0">
                  <a:pos x="99" y="131"/>
                </a:cxn>
                <a:cxn ang="0">
                  <a:pos x="83" y="151"/>
                </a:cxn>
                <a:cxn ang="0">
                  <a:pos x="56" y="172"/>
                </a:cxn>
                <a:cxn ang="0">
                  <a:pos x="46" y="184"/>
                </a:cxn>
                <a:cxn ang="0">
                  <a:pos x="27" y="189"/>
                </a:cxn>
                <a:cxn ang="0">
                  <a:pos x="7" y="172"/>
                </a:cxn>
                <a:cxn ang="0">
                  <a:pos x="0" y="139"/>
                </a:cxn>
              </a:cxnLst>
              <a:rect l="0" t="0" r="r" b="b"/>
              <a:pathLst>
                <a:path w="120" h="189">
                  <a:moveTo>
                    <a:pt x="27" y="43"/>
                  </a:moveTo>
                  <a:lnTo>
                    <a:pt x="49" y="5"/>
                  </a:lnTo>
                  <a:lnTo>
                    <a:pt x="63" y="0"/>
                  </a:lnTo>
                  <a:lnTo>
                    <a:pt x="83" y="0"/>
                  </a:lnTo>
                  <a:lnTo>
                    <a:pt x="106" y="5"/>
                  </a:lnTo>
                  <a:lnTo>
                    <a:pt x="117" y="25"/>
                  </a:lnTo>
                  <a:lnTo>
                    <a:pt x="117" y="43"/>
                  </a:lnTo>
                  <a:lnTo>
                    <a:pt x="120" y="60"/>
                  </a:lnTo>
                  <a:lnTo>
                    <a:pt x="117" y="91"/>
                  </a:lnTo>
                  <a:lnTo>
                    <a:pt x="111" y="108"/>
                  </a:lnTo>
                  <a:lnTo>
                    <a:pt x="99" y="131"/>
                  </a:lnTo>
                  <a:lnTo>
                    <a:pt x="83" y="151"/>
                  </a:lnTo>
                  <a:lnTo>
                    <a:pt x="56" y="172"/>
                  </a:lnTo>
                  <a:lnTo>
                    <a:pt x="46" y="184"/>
                  </a:lnTo>
                  <a:lnTo>
                    <a:pt x="27" y="189"/>
                  </a:lnTo>
                  <a:lnTo>
                    <a:pt x="7" y="172"/>
                  </a:lnTo>
                  <a:lnTo>
                    <a:pt x="0" y="139"/>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86" name="Freeform 63"/>
            <p:cNvSpPr>
              <a:spLocks noChangeAspect="1"/>
            </p:cNvSpPr>
            <p:nvPr/>
          </p:nvSpPr>
          <p:spPr bwMode="auto">
            <a:xfrm>
              <a:off x="6893073" y="2662015"/>
              <a:ext cx="46038" cy="79375"/>
            </a:xfrm>
            <a:custGeom>
              <a:avLst/>
              <a:gdLst/>
              <a:ahLst/>
              <a:cxnLst>
                <a:cxn ang="0">
                  <a:pos x="9" y="14"/>
                </a:cxn>
                <a:cxn ang="0">
                  <a:pos x="12" y="38"/>
                </a:cxn>
                <a:cxn ang="0">
                  <a:pos x="0" y="55"/>
                </a:cxn>
                <a:cxn ang="0">
                  <a:pos x="3" y="67"/>
                </a:cxn>
                <a:cxn ang="0">
                  <a:pos x="17" y="64"/>
                </a:cxn>
                <a:cxn ang="0">
                  <a:pos x="29" y="50"/>
                </a:cxn>
                <a:cxn ang="0">
                  <a:pos x="37" y="35"/>
                </a:cxn>
                <a:cxn ang="0">
                  <a:pos x="40" y="21"/>
                </a:cxn>
                <a:cxn ang="0">
                  <a:pos x="32" y="12"/>
                </a:cxn>
                <a:cxn ang="0">
                  <a:pos x="24" y="0"/>
                </a:cxn>
              </a:cxnLst>
              <a:rect l="0" t="0" r="r" b="b"/>
              <a:pathLst>
                <a:path w="40" h="67">
                  <a:moveTo>
                    <a:pt x="9" y="14"/>
                  </a:moveTo>
                  <a:lnTo>
                    <a:pt x="12" y="38"/>
                  </a:lnTo>
                  <a:lnTo>
                    <a:pt x="0" y="55"/>
                  </a:lnTo>
                  <a:lnTo>
                    <a:pt x="3" y="67"/>
                  </a:lnTo>
                  <a:lnTo>
                    <a:pt x="17" y="64"/>
                  </a:lnTo>
                  <a:lnTo>
                    <a:pt x="29" y="50"/>
                  </a:lnTo>
                  <a:lnTo>
                    <a:pt x="37" y="35"/>
                  </a:lnTo>
                  <a:lnTo>
                    <a:pt x="40" y="21"/>
                  </a:lnTo>
                  <a:lnTo>
                    <a:pt x="32" y="12"/>
                  </a:lnTo>
                  <a:lnTo>
                    <a:pt x="24"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87" name="Freeform 64"/>
            <p:cNvSpPr>
              <a:spLocks noChangeAspect="1"/>
            </p:cNvSpPr>
            <p:nvPr/>
          </p:nvSpPr>
          <p:spPr bwMode="auto">
            <a:xfrm>
              <a:off x="6935936" y="2631853"/>
              <a:ext cx="41275" cy="133350"/>
            </a:xfrm>
            <a:custGeom>
              <a:avLst/>
              <a:gdLst/>
              <a:ahLst/>
              <a:cxnLst>
                <a:cxn ang="0">
                  <a:pos x="0" y="0"/>
                </a:cxn>
                <a:cxn ang="0">
                  <a:pos x="26" y="5"/>
                </a:cxn>
                <a:cxn ang="0">
                  <a:pos x="29" y="17"/>
                </a:cxn>
                <a:cxn ang="0">
                  <a:pos x="34" y="35"/>
                </a:cxn>
                <a:cxn ang="0">
                  <a:pos x="34" y="52"/>
                </a:cxn>
                <a:cxn ang="0">
                  <a:pos x="31" y="76"/>
                </a:cxn>
                <a:cxn ang="0">
                  <a:pos x="17" y="93"/>
                </a:cxn>
                <a:cxn ang="0">
                  <a:pos x="3" y="111"/>
                </a:cxn>
              </a:cxnLst>
              <a:rect l="0" t="0" r="r" b="b"/>
              <a:pathLst>
                <a:path w="34" h="111">
                  <a:moveTo>
                    <a:pt x="0" y="0"/>
                  </a:moveTo>
                  <a:lnTo>
                    <a:pt x="26" y="5"/>
                  </a:lnTo>
                  <a:lnTo>
                    <a:pt x="29" y="17"/>
                  </a:lnTo>
                  <a:lnTo>
                    <a:pt x="34" y="35"/>
                  </a:lnTo>
                  <a:lnTo>
                    <a:pt x="34" y="52"/>
                  </a:lnTo>
                  <a:lnTo>
                    <a:pt x="31" y="76"/>
                  </a:lnTo>
                  <a:lnTo>
                    <a:pt x="17" y="93"/>
                  </a:lnTo>
                  <a:lnTo>
                    <a:pt x="3" y="11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88" name="Freeform 65"/>
            <p:cNvSpPr>
              <a:spLocks noChangeAspect="1"/>
            </p:cNvSpPr>
            <p:nvPr/>
          </p:nvSpPr>
          <p:spPr bwMode="auto">
            <a:xfrm>
              <a:off x="6659711" y="2887440"/>
              <a:ext cx="603250" cy="496888"/>
            </a:xfrm>
            <a:custGeom>
              <a:avLst/>
              <a:gdLst/>
              <a:ahLst/>
              <a:cxnLst>
                <a:cxn ang="0">
                  <a:pos x="62" y="94"/>
                </a:cxn>
                <a:cxn ang="0">
                  <a:pos x="71" y="137"/>
                </a:cxn>
                <a:cxn ang="0">
                  <a:pos x="82" y="151"/>
                </a:cxn>
                <a:cxn ang="0">
                  <a:pos x="96" y="166"/>
                </a:cxn>
                <a:cxn ang="0">
                  <a:pos x="116" y="184"/>
                </a:cxn>
                <a:cxn ang="0">
                  <a:pos x="148" y="204"/>
                </a:cxn>
                <a:cxn ang="0">
                  <a:pos x="167" y="228"/>
                </a:cxn>
                <a:cxn ang="0">
                  <a:pos x="187" y="240"/>
                </a:cxn>
                <a:cxn ang="0">
                  <a:pos x="192" y="245"/>
                </a:cxn>
                <a:cxn ang="0">
                  <a:pos x="216" y="230"/>
                </a:cxn>
                <a:cxn ang="0">
                  <a:pos x="269" y="201"/>
                </a:cxn>
                <a:cxn ang="0">
                  <a:pos x="316" y="166"/>
                </a:cxn>
                <a:cxn ang="0">
                  <a:pos x="331" y="149"/>
                </a:cxn>
                <a:cxn ang="0">
                  <a:pos x="371" y="108"/>
                </a:cxn>
                <a:cxn ang="0">
                  <a:pos x="407" y="69"/>
                </a:cxn>
                <a:cxn ang="0">
                  <a:pos x="427" y="20"/>
                </a:cxn>
                <a:cxn ang="0">
                  <a:pos x="431" y="5"/>
                </a:cxn>
                <a:cxn ang="0">
                  <a:pos x="437" y="0"/>
                </a:cxn>
                <a:cxn ang="0">
                  <a:pos x="458" y="20"/>
                </a:cxn>
                <a:cxn ang="0">
                  <a:pos x="481" y="61"/>
                </a:cxn>
                <a:cxn ang="0">
                  <a:pos x="487" y="90"/>
                </a:cxn>
                <a:cxn ang="0">
                  <a:pos x="507" y="113"/>
                </a:cxn>
                <a:cxn ang="0">
                  <a:pos x="507" y="132"/>
                </a:cxn>
                <a:cxn ang="0">
                  <a:pos x="507" y="141"/>
                </a:cxn>
                <a:cxn ang="0">
                  <a:pos x="502" y="157"/>
                </a:cxn>
                <a:cxn ang="0">
                  <a:pos x="487" y="184"/>
                </a:cxn>
                <a:cxn ang="0">
                  <a:pos x="453" y="249"/>
                </a:cxn>
                <a:cxn ang="0">
                  <a:pos x="411" y="301"/>
                </a:cxn>
                <a:cxn ang="0">
                  <a:pos x="382" y="348"/>
                </a:cxn>
                <a:cxn ang="0">
                  <a:pos x="354" y="388"/>
                </a:cxn>
                <a:cxn ang="0">
                  <a:pos x="342" y="419"/>
                </a:cxn>
                <a:cxn ang="0">
                  <a:pos x="337" y="416"/>
                </a:cxn>
                <a:cxn ang="0">
                  <a:pos x="295" y="365"/>
                </a:cxn>
                <a:cxn ang="0">
                  <a:pos x="238" y="307"/>
                </a:cxn>
                <a:cxn ang="0">
                  <a:pos x="211" y="266"/>
                </a:cxn>
                <a:cxn ang="0">
                  <a:pos x="195" y="254"/>
                </a:cxn>
                <a:cxn ang="0">
                  <a:pos x="190" y="254"/>
                </a:cxn>
                <a:cxn ang="0">
                  <a:pos x="156" y="278"/>
                </a:cxn>
                <a:cxn ang="0">
                  <a:pos x="96" y="330"/>
                </a:cxn>
                <a:cxn ang="0">
                  <a:pos x="57" y="363"/>
                </a:cxn>
                <a:cxn ang="0">
                  <a:pos x="37" y="386"/>
                </a:cxn>
                <a:cxn ang="0">
                  <a:pos x="17" y="395"/>
                </a:cxn>
                <a:cxn ang="0">
                  <a:pos x="17" y="383"/>
                </a:cxn>
                <a:cxn ang="0">
                  <a:pos x="23" y="369"/>
                </a:cxn>
                <a:cxn ang="0">
                  <a:pos x="20" y="349"/>
                </a:cxn>
                <a:cxn ang="0">
                  <a:pos x="12" y="309"/>
                </a:cxn>
                <a:cxn ang="0">
                  <a:pos x="4" y="280"/>
                </a:cxn>
                <a:cxn ang="0">
                  <a:pos x="2" y="266"/>
                </a:cxn>
                <a:cxn ang="0">
                  <a:pos x="4" y="254"/>
                </a:cxn>
                <a:cxn ang="0">
                  <a:pos x="4" y="219"/>
                </a:cxn>
                <a:cxn ang="0">
                  <a:pos x="0" y="201"/>
                </a:cxn>
              </a:cxnLst>
              <a:rect l="0" t="0" r="r" b="b"/>
              <a:pathLst>
                <a:path w="507" h="419">
                  <a:moveTo>
                    <a:pt x="62" y="94"/>
                  </a:moveTo>
                  <a:lnTo>
                    <a:pt x="71" y="137"/>
                  </a:lnTo>
                  <a:lnTo>
                    <a:pt x="82" y="151"/>
                  </a:lnTo>
                  <a:lnTo>
                    <a:pt x="96" y="166"/>
                  </a:lnTo>
                  <a:lnTo>
                    <a:pt x="116" y="184"/>
                  </a:lnTo>
                  <a:lnTo>
                    <a:pt x="148" y="204"/>
                  </a:lnTo>
                  <a:lnTo>
                    <a:pt x="167" y="228"/>
                  </a:lnTo>
                  <a:lnTo>
                    <a:pt x="187" y="240"/>
                  </a:lnTo>
                  <a:lnTo>
                    <a:pt x="192" y="245"/>
                  </a:lnTo>
                  <a:lnTo>
                    <a:pt x="216" y="230"/>
                  </a:lnTo>
                  <a:lnTo>
                    <a:pt x="269" y="201"/>
                  </a:lnTo>
                  <a:lnTo>
                    <a:pt x="316" y="166"/>
                  </a:lnTo>
                  <a:lnTo>
                    <a:pt x="331" y="149"/>
                  </a:lnTo>
                  <a:lnTo>
                    <a:pt x="371" y="108"/>
                  </a:lnTo>
                  <a:lnTo>
                    <a:pt x="407" y="69"/>
                  </a:lnTo>
                  <a:lnTo>
                    <a:pt x="427" y="20"/>
                  </a:lnTo>
                  <a:lnTo>
                    <a:pt x="431" y="5"/>
                  </a:lnTo>
                  <a:lnTo>
                    <a:pt x="437" y="0"/>
                  </a:lnTo>
                  <a:lnTo>
                    <a:pt x="458" y="20"/>
                  </a:lnTo>
                  <a:lnTo>
                    <a:pt x="481" y="61"/>
                  </a:lnTo>
                  <a:lnTo>
                    <a:pt x="487" y="90"/>
                  </a:lnTo>
                  <a:lnTo>
                    <a:pt x="507" y="113"/>
                  </a:lnTo>
                  <a:lnTo>
                    <a:pt x="507" y="132"/>
                  </a:lnTo>
                  <a:lnTo>
                    <a:pt x="507" y="141"/>
                  </a:lnTo>
                  <a:lnTo>
                    <a:pt x="502" y="157"/>
                  </a:lnTo>
                  <a:lnTo>
                    <a:pt x="487" y="184"/>
                  </a:lnTo>
                  <a:lnTo>
                    <a:pt x="453" y="249"/>
                  </a:lnTo>
                  <a:lnTo>
                    <a:pt x="411" y="301"/>
                  </a:lnTo>
                  <a:lnTo>
                    <a:pt x="382" y="348"/>
                  </a:lnTo>
                  <a:lnTo>
                    <a:pt x="354" y="388"/>
                  </a:lnTo>
                  <a:lnTo>
                    <a:pt x="342" y="419"/>
                  </a:lnTo>
                  <a:lnTo>
                    <a:pt x="337" y="416"/>
                  </a:lnTo>
                  <a:lnTo>
                    <a:pt x="295" y="365"/>
                  </a:lnTo>
                  <a:lnTo>
                    <a:pt x="238" y="307"/>
                  </a:lnTo>
                  <a:lnTo>
                    <a:pt x="211" y="266"/>
                  </a:lnTo>
                  <a:lnTo>
                    <a:pt x="195" y="254"/>
                  </a:lnTo>
                  <a:lnTo>
                    <a:pt x="190" y="254"/>
                  </a:lnTo>
                  <a:lnTo>
                    <a:pt x="156" y="278"/>
                  </a:lnTo>
                  <a:lnTo>
                    <a:pt x="96" y="330"/>
                  </a:lnTo>
                  <a:lnTo>
                    <a:pt x="57" y="363"/>
                  </a:lnTo>
                  <a:lnTo>
                    <a:pt x="37" y="386"/>
                  </a:lnTo>
                  <a:lnTo>
                    <a:pt x="17" y="395"/>
                  </a:lnTo>
                  <a:lnTo>
                    <a:pt x="17" y="383"/>
                  </a:lnTo>
                  <a:lnTo>
                    <a:pt x="23" y="369"/>
                  </a:lnTo>
                  <a:lnTo>
                    <a:pt x="20" y="349"/>
                  </a:lnTo>
                  <a:lnTo>
                    <a:pt x="12" y="309"/>
                  </a:lnTo>
                  <a:lnTo>
                    <a:pt x="4" y="280"/>
                  </a:lnTo>
                  <a:lnTo>
                    <a:pt x="2" y="266"/>
                  </a:lnTo>
                  <a:lnTo>
                    <a:pt x="4" y="254"/>
                  </a:lnTo>
                  <a:lnTo>
                    <a:pt x="4" y="219"/>
                  </a:lnTo>
                  <a:lnTo>
                    <a:pt x="0" y="20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89" name="Freeform 66"/>
            <p:cNvSpPr>
              <a:spLocks noChangeAspect="1"/>
            </p:cNvSpPr>
            <p:nvPr/>
          </p:nvSpPr>
          <p:spPr bwMode="auto">
            <a:xfrm>
              <a:off x="6380311" y="3039840"/>
              <a:ext cx="346075" cy="192088"/>
            </a:xfrm>
            <a:custGeom>
              <a:avLst/>
              <a:gdLst/>
              <a:ahLst/>
              <a:cxnLst>
                <a:cxn ang="0">
                  <a:pos x="291" y="0"/>
                </a:cxn>
                <a:cxn ang="0">
                  <a:pos x="269" y="30"/>
                </a:cxn>
                <a:cxn ang="0">
                  <a:pos x="229" y="62"/>
                </a:cxn>
                <a:cxn ang="0">
                  <a:pos x="207" y="95"/>
                </a:cxn>
                <a:cxn ang="0">
                  <a:pos x="173" y="109"/>
                </a:cxn>
                <a:cxn ang="0">
                  <a:pos x="128" y="121"/>
                </a:cxn>
                <a:cxn ang="0">
                  <a:pos x="86" y="123"/>
                </a:cxn>
                <a:cxn ang="0">
                  <a:pos x="48" y="138"/>
                </a:cxn>
                <a:cxn ang="0">
                  <a:pos x="19" y="155"/>
                </a:cxn>
                <a:cxn ang="0">
                  <a:pos x="0" y="162"/>
                </a:cxn>
              </a:cxnLst>
              <a:rect l="0" t="0" r="r" b="b"/>
              <a:pathLst>
                <a:path w="291" h="162">
                  <a:moveTo>
                    <a:pt x="291" y="0"/>
                  </a:moveTo>
                  <a:lnTo>
                    <a:pt x="269" y="30"/>
                  </a:lnTo>
                  <a:lnTo>
                    <a:pt x="229" y="62"/>
                  </a:lnTo>
                  <a:lnTo>
                    <a:pt x="207" y="95"/>
                  </a:lnTo>
                  <a:lnTo>
                    <a:pt x="173" y="109"/>
                  </a:lnTo>
                  <a:lnTo>
                    <a:pt x="128" y="121"/>
                  </a:lnTo>
                  <a:lnTo>
                    <a:pt x="86" y="123"/>
                  </a:lnTo>
                  <a:lnTo>
                    <a:pt x="48" y="138"/>
                  </a:lnTo>
                  <a:lnTo>
                    <a:pt x="19" y="155"/>
                  </a:lnTo>
                  <a:lnTo>
                    <a:pt x="0" y="162"/>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0" name="Freeform 67"/>
            <p:cNvSpPr>
              <a:spLocks noChangeAspect="1"/>
            </p:cNvSpPr>
            <p:nvPr/>
          </p:nvSpPr>
          <p:spPr bwMode="auto">
            <a:xfrm>
              <a:off x="7282011" y="3039840"/>
              <a:ext cx="314325" cy="120650"/>
            </a:xfrm>
            <a:custGeom>
              <a:avLst/>
              <a:gdLst/>
              <a:ahLst/>
              <a:cxnLst>
                <a:cxn ang="0">
                  <a:pos x="0" y="0"/>
                </a:cxn>
                <a:cxn ang="0">
                  <a:pos x="55" y="42"/>
                </a:cxn>
                <a:cxn ang="0">
                  <a:pos x="110" y="64"/>
                </a:cxn>
                <a:cxn ang="0">
                  <a:pos x="186" y="79"/>
                </a:cxn>
                <a:cxn ang="0">
                  <a:pos x="240" y="91"/>
                </a:cxn>
                <a:cxn ang="0">
                  <a:pos x="263" y="102"/>
                </a:cxn>
              </a:cxnLst>
              <a:rect l="0" t="0" r="r" b="b"/>
              <a:pathLst>
                <a:path w="263" h="102">
                  <a:moveTo>
                    <a:pt x="0" y="0"/>
                  </a:moveTo>
                  <a:lnTo>
                    <a:pt x="55" y="42"/>
                  </a:lnTo>
                  <a:lnTo>
                    <a:pt x="110" y="64"/>
                  </a:lnTo>
                  <a:lnTo>
                    <a:pt x="186" y="79"/>
                  </a:lnTo>
                  <a:lnTo>
                    <a:pt x="240" y="91"/>
                  </a:lnTo>
                  <a:lnTo>
                    <a:pt x="263" y="102"/>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1" name="Freeform 68"/>
            <p:cNvSpPr>
              <a:spLocks noChangeAspect="1"/>
            </p:cNvSpPr>
            <p:nvPr/>
          </p:nvSpPr>
          <p:spPr bwMode="auto">
            <a:xfrm>
              <a:off x="1966913" y="2018691"/>
              <a:ext cx="466725" cy="304800"/>
            </a:xfrm>
            <a:custGeom>
              <a:avLst/>
              <a:gdLst/>
              <a:ahLst/>
              <a:cxnLst>
                <a:cxn ang="0">
                  <a:pos x="321" y="0"/>
                </a:cxn>
                <a:cxn ang="0">
                  <a:pos x="0" y="244"/>
                </a:cxn>
                <a:cxn ang="0">
                  <a:pos x="74" y="257"/>
                </a:cxn>
                <a:cxn ang="0">
                  <a:pos x="394" y="8"/>
                </a:cxn>
              </a:cxnLst>
              <a:rect l="0" t="0" r="r" b="b"/>
              <a:pathLst>
                <a:path w="394" h="257">
                  <a:moveTo>
                    <a:pt x="321" y="0"/>
                  </a:moveTo>
                  <a:lnTo>
                    <a:pt x="0" y="244"/>
                  </a:lnTo>
                  <a:lnTo>
                    <a:pt x="74" y="257"/>
                  </a:lnTo>
                  <a:lnTo>
                    <a:pt x="394" y="8"/>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2" name="Freeform 69"/>
            <p:cNvSpPr>
              <a:spLocks noChangeAspect="1"/>
            </p:cNvSpPr>
            <p:nvPr/>
          </p:nvSpPr>
          <p:spPr bwMode="auto">
            <a:xfrm>
              <a:off x="1938338" y="2048853"/>
              <a:ext cx="639762" cy="422275"/>
            </a:xfrm>
            <a:custGeom>
              <a:avLst/>
              <a:gdLst/>
              <a:ahLst/>
              <a:cxnLst>
                <a:cxn ang="0">
                  <a:pos x="54" y="307"/>
                </a:cxn>
                <a:cxn ang="0">
                  <a:pos x="0" y="353"/>
                </a:cxn>
                <a:cxn ang="0">
                  <a:pos x="92" y="352"/>
                </a:cxn>
                <a:cxn ang="0">
                  <a:pos x="539" y="0"/>
                </a:cxn>
              </a:cxnLst>
              <a:rect l="0" t="0" r="r" b="b"/>
              <a:pathLst>
                <a:path w="539" h="353">
                  <a:moveTo>
                    <a:pt x="54" y="307"/>
                  </a:moveTo>
                  <a:lnTo>
                    <a:pt x="0" y="353"/>
                  </a:lnTo>
                  <a:lnTo>
                    <a:pt x="92" y="352"/>
                  </a:lnTo>
                  <a:lnTo>
                    <a:pt x="539"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3" name="Freeform 70"/>
            <p:cNvSpPr>
              <a:spLocks noChangeAspect="1"/>
            </p:cNvSpPr>
            <p:nvPr/>
          </p:nvSpPr>
          <p:spPr bwMode="auto">
            <a:xfrm>
              <a:off x="2001838" y="2025041"/>
              <a:ext cx="550862" cy="436562"/>
            </a:xfrm>
            <a:custGeom>
              <a:avLst/>
              <a:gdLst/>
              <a:ahLst/>
              <a:cxnLst>
                <a:cxn ang="0">
                  <a:pos x="6" y="243"/>
                </a:cxn>
                <a:cxn ang="0">
                  <a:pos x="0" y="364"/>
                </a:cxn>
                <a:cxn ang="0">
                  <a:pos x="463" y="0"/>
                </a:cxn>
              </a:cxnLst>
              <a:rect l="0" t="0" r="r" b="b"/>
              <a:pathLst>
                <a:path w="463" h="364">
                  <a:moveTo>
                    <a:pt x="6" y="243"/>
                  </a:moveTo>
                  <a:lnTo>
                    <a:pt x="0" y="364"/>
                  </a:lnTo>
                  <a:lnTo>
                    <a:pt x="463"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4" name="Line 71"/>
            <p:cNvSpPr>
              <a:spLocks noChangeAspect="1" noChangeShapeType="1"/>
            </p:cNvSpPr>
            <p:nvPr/>
          </p:nvSpPr>
          <p:spPr bwMode="auto">
            <a:xfrm flipV="1">
              <a:off x="2144713" y="2347303"/>
              <a:ext cx="95250" cy="73025"/>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5" name="Line 72"/>
            <p:cNvSpPr>
              <a:spLocks noChangeAspect="1" noChangeShapeType="1"/>
            </p:cNvSpPr>
            <p:nvPr/>
          </p:nvSpPr>
          <p:spPr bwMode="auto">
            <a:xfrm>
              <a:off x="2185988" y="2396516"/>
              <a:ext cx="4762" cy="198437"/>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6" name="Rectangle 73"/>
            <p:cNvSpPr>
              <a:spLocks noChangeAspect="1" noChangeArrowheads="1"/>
            </p:cNvSpPr>
            <p:nvPr/>
          </p:nvSpPr>
          <p:spPr bwMode="auto">
            <a:xfrm>
              <a:off x="1444625" y="1913916"/>
              <a:ext cx="23813"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8" name="Rectangle 75"/>
            <p:cNvSpPr>
              <a:spLocks noChangeAspect="1" noChangeArrowheads="1"/>
            </p:cNvSpPr>
            <p:nvPr/>
          </p:nvSpPr>
          <p:spPr bwMode="auto">
            <a:xfrm>
              <a:off x="3176588" y="1860328"/>
              <a:ext cx="23812"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0" name="Rectangle 77"/>
            <p:cNvSpPr>
              <a:spLocks noChangeAspect="1" noChangeArrowheads="1"/>
            </p:cNvSpPr>
            <p:nvPr/>
          </p:nvSpPr>
          <p:spPr bwMode="auto">
            <a:xfrm>
              <a:off x="4914900" y="1860328"/>
              <a:ext cx="23813"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2" name="Rectangle 79"/>
            <p:cNvSpPr>
              <a:spLocks noChangeAspect="1" noChangeArrowheads="1"/>
            </p:cNvSpPr>
            <p:nvPr/>
          </p:nvSpPr>
          <p:spPr bwMode="auto">
            <a:xfrm>
              <a:off x="6643688" y="1860328"/>
              <a:ext cx="23812"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3" name="Rectangle 80"/>
            <p:cNvSpPr>
              <a:spLocks noChangeAspect="1" noChangeArrowheads="1"/>
            </p:cNvSpPr>
            <p:nvPr/>
          </p:nvSpPr>
          <p:spPr bwMode="auto">
            <a:xfrm>
              <a:off x="6651625" y="1860328"/>
              <a:ext cx="23813"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4" name="Rectangle 85"/>
            <p:cNvSpPr>
              <a:spLocks noChangeAspect="1" noChangeArrowheads="1"/>
            </p:cNvSpPr>
            <p:nvPr/>
          </p:nvSpPr>
          <p:spPr bwMode="auto">
            <a:xfrm>
              <a:off x="1444625" y="3525615"/>
              <a:ext cx="23813" cy="23813"/>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8" name="Rectangle 89"/>
            <p:cNvSpPr>
              <a:spLocks noChangeAspect="1" noChangeArrowheads="1"/>
            </p:cNvSpPr>
            <p:nvPr/>
          </p:nvSpPr>
          <p:spPr bwMode="auto">
            <a:xfrm>
              <a:off x="6643688" y="3525615"/>
              <a:ext cx="23812" cy="23813"/>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9" name="Rectangle 90"/>
            <p:cNvSpPr>
              <a:spLocks noChangeAspect="1" noChangeArrowheads="1"/>
            </p:cNvSpPr>
            <p:nvPr/>
          </p:nvSpPr>
          <p:spPr bwMode="auto">
            <a:xfrm>
              <a:off x="6651625" y="3525615"/>
              <a:ext cx="23813" cy="23813"/>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10" name="Freeform 93"/>
            <p:cNvSpPr>
              <a:spLocks noChangeAspect="1"/>
            </p:cNvSpPr>
            <p:nvPr/>
          </p:nvSpPr>
          <p:spPr bwMode="auto">
            <a:xfrm>
              <a:off x="4203254" y="3098578"/>
              <a:ext cx="512762" cy="247650"/>
            </a:xfrm>
            <a:custGeom>
              <a:avLst/>
              <a:gdLst/>
              <a:ahLst/>
              <a:cxnLst>
                <a:cxn ang="0">
                  <a:pos x="214" y="0"/>
                </a:cxn>
                <a:cxn ang="0">
                  <a:pos x="214" y="51"/>
                </a:cxn>
                <a:cxn ang="0">
                  <a:pos x="0" y="51"/>
                </a:cxn>
                <a:cxn ang="0">
                  <a:pos x="0" y="155"/>
                </a:cxn>
                <a:cxn ang="0">
                  <a:pos x="214" y="155"/>
                </a:cxn>
                <a:cxn ang="0">
                  <a:pos x="214" y="208"/>
                </a:cxn>
                <a:cxn ang="0">
                  <a:pos x="429" y="104"/>
                </a:cxn>
                <a:cxn ang="0">
                  <a:pos x="214" y="0"/>
                </a:cxn>
              </a:cxnLst>
              <a:rect l="0" t="0" r="r" b="b"/>
              <a:pathLst>
                <a:path w="429" h="208">
                  <a:moveTo>
                    <a:pt x="214" y="0"/>
                  </a:moveTo>
                  <a:lnTo>
                    <a:pt x="214" y="51"/>
                  </a:lnTo>
                  <a:lnTo>
                    <a:pt x="0" y="51"/>
                  </a:lnTo>
                  <a:lnTo>
                    <a:pt x="0" y="155"/>
                  </a:lnTo>
                  <a:lnTo>
                    <a:pt x="214" y="155"/>
                  </a:lnTo>
                  <a:lnTo>
                    <a:pt x="214" y="208"/>
                  </a:lnTo>
                  <a:lnTo>
                    <a:pt x="429" y="104"/>
                  </a:lnTo>
                  <a:lnTo>
                    <a:pt x="214" y="0"/>
                  </a:lnTo>
                  <a:close/>
                </a:path>
              </a:pathLst>
            </a:custGeom>
            <a:solidFill>
              <a:srgbClr val="000000"/>
            </a:solid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42" name="Text Box 101"/>
            <p:cNvSpPr txBox="1">
              <a:spLocks noChangeArrowheads="1"/>
            </p:cNvSpPr>
            <p:nvPr/>
          </p:nvSpPr>
          <p:spPr bwMode="auto">
            <a:xfrm>
              <a:off x="3271838" y="3596837"/>
              <a:ext cx="2577950" cy="1631216"/>
            </a:xfrm>
            <a:prstGeom prst="rect">
              <a:avLst/>
            </a:prstGeom>
            <a:noFill/>
            <a:ln w="9525">
              <a:noFill/>
              <a:miter lim="800000"/>
              <a:headEnd/>
              <a:tailEnd/>
            </a:ln>
            <a:effectLst/>
          </p:spPr>
          <p:txBody>
            <a:bodyPr wrap="none">
              <a:spAutoFit/>
            </a:bodyPr>
            <a:lstStyle/>
            <a:p>
              <a:pPr>
                <a:spcBef>
                  <a:spcPts val="600"/>
                </a:spcBef>
              </a:pPr>
              <a:r>
                <a:rPr kumimoji="1" lang="en-US" altLang="zh-TW" sz="1600" dirty="0">
                  <a:latin typeface="Times New Roman" panose="02020603050405020304" pitchFamily="18" charset="0"/>
                  <a:ea typeface="標楷體" panose="03000509000000000000" pitchFamily="65" charset="-120"/>
                </a:rPr>
                <a:t>1. Cleaning</a:t>
              </a:r>
            </a:p>
            <a:p>
              <a:pPr>
                <a:spcBef>
                  <a:spcPts val="600"/>
                </a:spcBef>
              </a:pPr>
              <a:r>
                <a:rPr kumimoji="1" lang="en-US" altLang="zh-TW" sz="1600" dirty="0">
                  <a:latin typeface="Times New Roman" panose="02020603050405020304" pitchFamily="18" charset="0"/>
                  <a:ea typeface="標楷體" panose="03000509000000000000" pitchFamily="65" charset="-120"/>
                </a:rPr>
                <a:t>2. Overall ventilation</a:t>
              </a:r>
            </a:p>
            <a:p>
              <a:pPr>
                <a:spcBef>
                  <a:spcPts val="600"/>
                </a:spcBef>
              </a:pPr>
              <a:r>
                <a:rPr kumimoji="1" lang="en-US" altLang="zh-TW" sz="1600" dirty="0">
                  <a:latin typeface="Times New Roman" panose="02020603050405020304" pitchFamily="18" charset="0"/>
                  <a:ea typeface="標楷體" panose="03000509000000000000" pitchFamily="65" charset="-120"/>
                </a:rPr>
                <a:t>3. Increase the distance</a:t>
              </a:r>
            </a:p>
            <a:p>
              <a:pPr>
                <a:spcBef>
                  <a:spcPts val="600"/>
                </a:spcBef>
              </a:pPr>
              <a:r>
                <a:rPr kumimoji="1" lang="en-US" altLang="zh-TW" sz="1600" dirty="0">
                  <a:latin typeface="Times New Roman" panose="02020603050405020304" pitchFamily="18" charset="0"/>
                  <a:ea typeface="標楷體" panose="03000509000000000000" pitchFamily="65" charset="-120"/>
                </a:rPr>
                <a:t>4. Monitoring</a:t>
              </a:r>
            </a:p>
            <a:p>
              <a:pPr>
                <a:spcBef>
                  <a:spcPts val="600"/>
                </a:spcBef>
              </a:pPr>
              <a:r>
                <a:rPr kumimoji="1" lang="en-US" altLang="zh-TW" sz="1600" dirty="0">
                  <a:latin typeface="Times New Roman" panose="02020603050405020304" pitchFamily="18" charset="0"/>
                  <a:ea typeface="標楷體" panose="03000509000000000000" pitchFamily="65" charset="-120"/>
                </a:rPr>
                <a:t>5. Maintenance Management</a:t>
              </a:r>
              <a:endParaRPr kumimoji="1" lang="zh-TW" altLang="en-US" sz="1600" dirty="0">
                <a:latin typeface="Times New Roman" panose="02020603050405020304" pitchFamily="18" charset="0"/>
                <a:ea typeface="標楷體" panose="03000509000000000000" pitchFamily="65" charset="-120"/>
              </a:endParaRPr>
            </a:p>
          </p:txBody>
        </p:sp>
        <p:sp>
          <p:nvSpPr>
            <p:cNvPr id="43" name="Text Box 102"/>
            <p:cNvSpPr txBox="1">
              <a:spLocks noChangeArrowheads="1"/>
            </p:cNvSpPr>
            <p:nvPr/>
          </p:nvSpPr>
          <p:spPr bwMode="auto">
            <a:xfrm>
              <a:off x="5998739" y="3604764"/>
              <a:ext cx="2893741" cy="1954381"/>
            </a:xfrm>
            <a:prstGeom prst="rect">
              <a:avLst/>
            </a:prstGeom>
            <a:noFill/>
            <a:ln w="9525">
              <a:noFill/>
              <a:miter lim="800000"/>
              <a:headEnd/>
              <a:tailEnd/>
            </a:ln>
            <a:effectLst/>
          </p:spPr>
          <p:txBody>
            <a:bodyPr wrap="none">
              <a:spAutoFit/>
            </a:bodyPr>
            <a:lstStyle/>
            <a:p>
              <a:pPr>
                <a:spcAft>
                  <a:spcPts val="600"/>
                </a:spcAft>
              </a:pPr>
              <a:r>
                <a:rPr kumimoji="1" lang="en-US" altLang="zh-TW" sz="1600" dirty="0">
                  <a:latin typeface="Times New Roman" panose="02020603050405020304" pitchFamily="18" charset="0"/>
                  <a:ea typeface="標楷體" panose="03000509000000000000" pitchFamily="65" charset="-120"/>
                </a:rPr>
                <a:t>1. Education and Training</a:t>
              </a:r>
            </a:p>
            <a:p>
              <a:pPr>
                <a:spcAft>
                  <a:spcPts val="600"/>
                </a:spcAft>
              </a:pPr>
              <a:r>
                <a:rPr kumimoji="1" lang="en-US" altLang="zh-TW" sz="1600" dirty="0">
                  <a:latin typeface="Times New Roman" panose="02020603050405020304" pitchFamily="18" charset="0"/>
                  <a:ea typeface="標楷體" panose="03000509000000000000" pitchFamily="65" charset="-120"/>
                </a:rPr>
                <a:t>2. Shift work</a:t>
              </a:r>
            </a:p>
            <a:p>
              <a:pPr>
                <a:spcAft>
                  <a:spcPts val="600"/>
                </a:spcAft>
              </a:pPr>
              <a:r>
                <a:rPr kumimoji="1" lang="en-US" altLang="zh-TW" sz="1600" dirty="0">
                  <a:latin typeface="Times New Roman" panose="02020603050405020304" pitchFamily="18" charset="0"/>
                  <a:ea typeface="標楷體" panose="03000509000000000000" pitchFamily="65" charset="-120"/>
                </a:rPr>
                <a:t>3. Surround</a:t>
              </a:r>
            </a:p>
            <a:p>
              <a:pPr>
                <a:spcAft>
                  <a:spcPts val="600"/>
                </a:spcAft>
              </a:pPr>
              <a:r>
                <a:rPr kumimoji="1" lang="en-US" altLang="zh-TW" sz="1600" dirty="0">
                  <a:latin typeface="Times New Roman" panose="02020603050405020304" pitchFamily="18" charset="0"/>
                  <a:ea typeface="標楷體" panose="03000509000000000000" pitchFamily="65" charset="-120"/>
                </a:rPr>
                <a:t>4. Personal Monitoring System</a:t>
              </a:r>
            </a:p>
            <a:p>
              <a:pPr>
                <a:spcAft>
                  <a:spcPts val="600"/>
                </a:spcAft>
              </a:pPr>
              <a:r>
                <a:rPr kumimoji="1" lang="en-US" altLang="zh-TW" sz="1600" dirty="0">
                  <a:latin typeface="Times New Roman" panose="02020603050405020304" pitchFamily="18" charset="0"/>
                  <a:ea typeface="標楷體" panose="03000509000000000000" pitchFamily="65" charset="-120"/>
                </a:rPr>
                <a:t>5. Personal protective equipment</a:t>
              </a:r>
            </a:p>
            <a:p>
              <a:pPr>
                <a:spcAft>
                  <a:spcPts val="600"/>
                </a:spcAft>
              </a:pPr>
              <a:r>
                <a:rPr kumimoji="1" lang="en-US" altLang="zh-TW" sz="1600" dirty="0">
                  <a:latin typeface="Times New Roman" panose="02020603050405020304" pitchFamily="18" charset="0"/>
                  <a:ea typeface="標楷體" panose="03000509000000000000" pitchFamily="65" charset="-120"/>
                </a:rPr>
                <a:t>6. Maintenance management</a:t>
              </a:r>
              <a:endParaRPr kumimoji="1" lang="zh-TW" altLang="en-US" sz="1600" dirty="0">
                <a:latin typeface="Times New Roman" panose="02020603050405020304" pitchFamily="18" charset="0"/>
                <a:ea typeface="標楷體" panose="03000509000000000000" pitchFamily="65" charset="-120"/>
              </a:endParaRPr>
            </a:p>
          </p:txBody>
        </p:sp>
        <p:sp>
          <p:nvSpPr>
            <p:cNvPr id="44" name="Text Box 103"/>
            <p:cNvSpPr txBox="1">
              <a:spLocks noChangeArrowheads="1"/>
            </p:cNvSpPr>
            <p:nvPr/>
          </p:nvSpPr>
          <p:spPr bwMode="auto">
            <a:xfrm>
              <a:off x="1784350" y="1460278"/>
              <a:ext cx="877163" cy="369332"/>
            </a:xfrm>
            <a:prstGeom prst="rect">
              <a:avLst/>
            </a:prstGeom>
            <a:noFill/>
            <a:ln w="9525">
              <a:noFill/>
              <a:miter lim="800000"/>
              <a:headEnd/>
              <a:tailEnd/>
            </a:ln>
            <a:effectLst/>
          </p:spPr>
          <p:txBody>
            <a:bodyPr wrap="none">
              <a:spAutoFit/>
            </a:bodyPr>
            <a:lstStyle/>
            <a:p>
              <a:r>
                <a:rPr kumimoji="1" lang="en-US" altLang="zh-TW" b="1" dirty="0">
                  <a:latin typeface="Times New Roman" panose="02020603050405020304" pitchFamily="18" charset="0"/>
                  <a:ea typeface="標楷體" panose="03000509000000000000" pitchFamily="65" charset="-120"/>
                  <a:cs typeface="Times New Roman" panose="02020603050405020304" pitchFamily="18" charset="0"/>
                </a:rPr>
                <a:t>Source</a:t>
              </a:r>
              <a:endParaRPr kumimoji="1"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5" name="Text Box 104"/>
            <p:cNvSpPr txBox="1">
              <a:spLocks noChangeArrowheads="1"/>
            </p:cNvSpPr>
            <p:nvPr/>
          </p:nvSpPr>
          <p:spPr bwMode="auto">
            <a:xfrm>
              <a:off x="3262787" y="1482548"/>
              <a:ext cx="2354841" cy="369332"/>
            </a:xfrm>
            <a:prstGeom prst="rect">
              <a:avLst/>
            </a:prstGeom>
            <a:noFill/>
            <a:ln w="9525">
              <a:noFill/>
              <a:miter lim="800000"/>
              <a:headEnd/>
              <a:tailEnd/>
            </a:ln>
            <a:effectLst/>
          </p:spPr>
          <p:txBody>
            <a:bodyPr wrap="square">
              <a:spAutoFit/>
            </a:bodyPr>
            <a:lstStyle/>
            <a:p>
              <a:pPr algn="ctr"/>
              <a:r>
                <a:rPr kumimoji="1" lang="en-US" altLang="zh-TW" b="1" dirty="0">
                  <a:latin typeface="Times New Roman" panose="02020603050405020304" pitchFamily="18" charset="0"/>
                  <a:ea typeface="標楷體" panose="03000509000000000000" pitchFamily="65" charset="-120"/>
                  <a:cs typeface="Times New Roman" panose="02020603050405020304" pitchFamily="18" charset="0"/>
                </a:rPr>
                <a:t>Transmission path</a:t>
              </a:r>
              <a:endParaRPr kumimoji="1"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Text Box 105"/>
            <p:cNvSpPr txBox="1">
              <a:spLocks noChangeArrowheads="1"/>
            </p:cNvSpPr>
            <p:nvPr/>
          </p:nvSpPr>
          <p:spPr bwMode="auto">
            <a:xfrm>
              <a:off x="6238830" y="1516706"/>
              <a:ext cx="1120820" cy="369332"/>
            </a:xfrm>
            <a:prstGeom prst="rect">
              <a:avLst/>
            </a:prstGeom>
            <a:noFill/>
            <a:ln w="9525">
              <a:noFill/>
              <a:miter lim="800000"/>
              <a:headEnd/>
              <a:tailEnd/>
            </a:ln>
            <a:effectLst/>
          </p:spPr>
          <p:txBody>
            <a:bodyPr wrap="none">
              <a:spAutoFit/>
            </a:bodyPr>
            <a:lstStyle/>
            <a:p>
              <a:r>
                <a:rPr kumimoji="1" lang="en-US" altLang="zh-TW" b="1" dirty="0">
                  <a:latin typeface="Times New Roman" panose="02020603050405020304" pitchFamily="18" charset="0"/>
                  <a:ea typeface="標楷體" panose="03000509000000000000" pitchFamily="65" charset="-120"/>
                  <a:cs typeface="Times New Roman" panose="02020603050405020304" pitchFamily="18" charset="0"/>
                </a:rPr>
                <a:t>Recipient</a:t>
              </a:r>
              <a:endParaRPr kumimoji="1"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7" name="Text Box 100"/>
            <p:cNvSpPr txBox="1">
              <a:spLocks noChangeArrowheads="1"/>
            </p:cNvSpPr>
            <p:nvPr/>
          </p:nvSpPr>
          <p:spPr bwMode="auto">
            <a:xfrm>
              <a:off x="1187624" y="3564500"/>
              <a:ext cx="1731564" cy="2062103"/>
            </a:xfrm>
            <a:prstGeom prst="rect">
              <a:avLst/>
            </a:prstGeom>
            <a:noFill/>
            <a:ln w="9525">
              <a:noFill/>
              <a:miter lim="800000"/>
              <a:headEnd/>
              <a:tailEnd/>
            </a:ln>
            <a:effectLst/>
          </p:spPr>
          <p:txBody>
            <a:bodyPr wrap="none">
              <a:spAutoFit/>
            </a:bodyPr>
            <a:lstStyle/>
            <a:p>
              <a:r>
                <a:rPr kumimoji="1" lang="en-US" altLang="zh-TW" sz="1600" dirty="0">
                  <a:latin typeface="Times New Roman" panose="02020603050405020304" pitchFamily="18" charset="0"/>
                  <a:ea typeface="標楷體" panose="03000509000000000000" pitchFamily="65" charset="-120"/>
                </a:rPr>
                <a:t>1. Alternative</a:t>
              </a:r>
            </a:p>
            <a:p>
              <a:r>
                <a:rPr kumimoji="1" lang="en-US" altLang="zh-TW" sz="1600" dirty="0">
                  <a:latin typeface="Times New Roman" panose="02020603050405020304" pitchFamily="18" charset="0"/>
                  <a:ea typeface="標楷體" panose="03000509000000000000" pitchFamily="65" charset="-120"/>
                </a:rPr>
                <a:t>2. Process changes</a:t>
              </a:r>
            </a:p>
            <a:p>
              <a:r>
                <a:rPr kumimoji="1" lang="en-US" altLang="zh-TW" sz="1600" dirty="0">
                  <a:latin typeface="Times New Roman" panose="02020603050405020304" pitchFamily="18" charset="0"/>
                  <a:ea typeface="標楷體" panose="03000509000000000000" pitchFamily="65" charset="-120"/>
                </a:rPr>
                <a:t>3. Surround</a:t>
              </a:r>
            </a:p>
            <a:p>
              <a:r>
                <a:rPr kumimoji="1" lang="en-US" altLang="zh-TW" sz="1600" dirty="0">
                  <a:latin typeface="Times New Roman" panose="02020603050405020304" pitchFamily="18" charset="0"/>
                  <a:ea typeface="標楷體" panose="03000509000000000000" pitchFamily="65" charset="-120"/>
                </a:rPr>
                <a:t>4. Isolation</a:t>
              </a:r>
            </a:p>
            <a:p>
              <a:r>
                <a:rPr kumimoji="1" lang="en-US" altLang="zh-TW" sz="1600" dirty="0">
                  <a:latin typeface="Times New Roman" panose="02020603050405020304" pitchFamily="18" charset="0"/>
                  <a:ea typeface="標楷體" panose="03000509000000000000" pitchFamily="65" charset="-120"/>
                </a:rPr>
                <a:t>5. Humidification</a:t>
              </a:r>
            </a:p>
            <a:p>
              <a:r>
                <a:rPr kumimoji="1" lang="en-US" altLang="zh-TW" sz="1600" dirty="0">
                  <a:latin typeface="Times New Roman" panose="02020603050405020304" pitchFamily="18" charset="0"/>
                  <a:ea typeface="標楷體" panose="03000509000000000000" pitchFamily="65" charset="-120"/>
                </a:rPr>
                <a:t>6. Local exhaust</a:t>
              </a:r>
            </a:p>
            <a:p>
              <a:r>
                <a:rPr kumimoji="1" lang="en-US" altLang="zh-TW" sz="1600" dirty="0">
                  <a:latin typeface="Times New Roman" panose="02020603050405020304" pitchFamily="18" charset="0"/>
                  <a:ea typeface="標楷體" panose="03000509000000000000" pitchFamily="65" charset="-120"/>
                </a:rPr>
                <a:t>7. Maintenance </a:t>
              </a:r>
            </a:p>
            <a:p>
              <a:r>
                <a:rPr kumimoji="1" lang="en-US" altLang="zh-TW" sz="1600" dirty="0">
                  <a:latin typeface="Times New Roman" panose="02020603050405020304" pitchFamily="18" charset="0"/>
                  <a:ea typeface="標楷體" panose="03000509000000000000" pitchFamily="65" charset="-120"/>
                </a:rPr>
                <a:t>management</a:t>
              </a:r>
              <a:r>
                <a:rPr kumimoji="1" lang="zh-TW" altLang="en-US" sz="1600" dirty="0">
                  <a:latin typeface="Times New Roman" panose="02020603050405020304" pitchFamily="18" charset="0"/>
                  <a:ea typeface="標楷體" panose="03000509000000000000" pitchFamily="65" charset="-120"/>
                </a:rPr>
                <a:t> </a:t>
              </a:r>
            </a:p>
          </p:txBody>
        </p:sp>
        <p:sp>
          <p:nvSpPr>
            <p:cNvPr id="118" name="矩形 117"/>
            <p:cNvSpPr/>
            <p:nvPr/>
          </p:nvSpPr>
          <p:spPr>
            <a:xfrm>
              <a:off x="6267423" y="4909304"/>
              <a:ext cx="2530747" cy="308745"/>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19" name="Rectangle 76">
              <a:extLst>
                <a:ext uri="{FF2B5EF4-FFF2-40B4-BE49-F238E27FC236}">
                  <a16:creationId xmlns:a16="http://schemas.microsoft.com/office/drawing/2014/main" id="{7C8DCB3A-EF76-433A-908D-2C807E4312ED}"/>
                </a:ext>
              </a:extLst>
            </p:cNvPr>
            <p:cNvSpPr>
              <a:spLocks noChangeAspect="1" noChangeArrowheads="1"/>
            </p:cNvSpPr>
            <p:nvPr/>
          </p:nvSpPr>
          <p:spPr bwMode="auto">
            <a:xfrm>
              <a:off x="1187624" y="3458448"/>
              <a:ext cx="6837584" cy="101486"/>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20" name="Rectangle 76">
              <a:extLst>
                <a:ext uri="{FF2B5EF4-FFF2-40B4-BE49-F238E27FC236}">
                  <a16:creationId xmlns:a16="http://schemas.microsoft.com/office/drawing/2014/main" id="{0B31A48E-FE80-4A16-853C-5EE1A0BDD58E}"/>
                </a:ext>
              </a:extLst>
            </p:cNvPr>
            <p:cNvSpPr>
              <a:spLocks noChangeAspect="1" noChangeArrowheads="1"/>
            </p:cNvSpPr>
            <p:nvPr/>
          </p:nvSpPr>
          <p:spPr bwMode="auto">
            <a:xfrm>
              <a:off x="1153208" y="1849063"/>
              <a:ext cx="6837584" cy="101486"/>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grpSp>
        <p:nvGrpSpPr>
          <p:cNvPr id="56" name="群組 55">
            <a:extLst>
              <a:ext uri="{FF2B5EF4-FFF2-40B4-BE49-F238E27FC236}">
                <a16:creationId xmlns:a16="http://schemas.microsoft.com/office/drawing/2014/main" id="{7029019F-D65E-49D0-B485-6C9CCE7D6E4B}"/>
              </a:ext>
            </a:extLst>
          </p:cNvPr>
          <p:cNvGrpSpPr/>
          <p:nvPr/>
        </p:nvGrpSpPr>
        <p:grpSpPr>
          <a:xfrm>
            <a:off x="611560" y="5889457"/>
            <a:ext cx="7208751" cy="972491"/>
            <a:chOff x="611560" y="5889457"/>
            <a:chExt cx="7208751" cy="972491"/>
          </a:xfrm>
        </p:grpSpPr>
        <p:sp>
          <p:nvSpPr>
            <p:cNvPr id="6" name="Rectangle 94"/>
            <p:cNvSpPr>
              <a:spLocks noChangeAspect="1" noChangeArrowheads="1"/>
            </p:cNvSpPr>
            <p:nvPr/>
          </p:nvSpPr>
          <p:spPr bwMode="auto">
            <a:xfrm>
              <a:off x="611560" y="6022262"/>
              <a:ext cx="790575" cy="274637"/>
            </a:xfrm>
            <a:prstGeom prst="rect">
              <a:avLst/>
            </a:prstGeom>
            <a:no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7" name="Rectangle 95"/>
            <p:cNvSpPr>
              <a:spLocks noChangeAspect="1" noChangeArrowheads="1"/>
            </p:cNvSpPr>
            <p:nvPr/>
          </p:nvSpPr>
          <p:spPr bwMode="auto">
            <a:xfrm>
              <a:off x="705223" y="5945020"/>
              <a:ext cx="1000274" cy="246221"/>
            </a:xfrm>
            <a:prstGeom prst="rect">
              <a:avLst/>
            </a:prstGeom>
            <a:noFill/>
            <a:ln w="9525">
              <a:noFill/>
              <a:miter lim="800000"/>
              <a:headEnd/>
              <a:tailEnd/>
            </a:ln>
          </p:spPr>
          <p:txBody>
            <a:bodyPr wrap="none" lIns="0" tIns="0" rIns="0" bIns="0">
              <a:spAutoFit/>
            </a:bodyPr>
            <a:lstStyle/>
            <a:p>
              <a:r>
                <a:rPr kumimoji="1" lang="en-US" altLang="zh-TW" sz="1600" dirty="0">
                  <a:latin typeface="Times New Roman" panose="02020603050405020304" pitchFamily="18" charset="0"/>
                  <a:ea typeface="標楷體" panose="03000509000000000000" pitchFamily="65" charset="-120"/>
                  <a:cs typeface="Times New Roman" panose="02020603050405020304" pitchFamily="18" charset="0"/>
                </a:rPr>
                <a:t>Prior choice</a:t>
              </a:r>
              <a:endParaRPr kumimoji="1"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Rectangle 97"/>
            <p:cNvSpPr>
              <a:spLocks noChangeAspect="1" noChangeArrowheads="1"/>
            </p:cNvSpPr>
            <p:nvPr/>
          </p:nvSpPr>
          <p:spPr bwMode="auto">
            <a:xfrm>
              <a:off x="696512" y="6246014"/>
              <a:ext cx="912879" cy="246221"/>
            </a:xfrm>
            <a:prstGeom prst="rect">
              <a:avLst/>
            </a:prstGeom>
            <a:noFill/>
            <a:ln w="9525">
              <a:noFill/>
              <a:miter lim="800000"/>
              <a:headEnd/>
              <a:tailEnd/>
            </a:ln>
          </p:spPr>
          <p:txBody>
            <a:bodyPr wrap="none" lIns="0" tIns="0" rIns="0" bIns="0">
              <a:spAutoFit/>
            </a:bodyPr>
            <a:lstStyle/>
            <a:p>
              <a:r>
                <a:rPr kumimoji="1" lang="en-US" altLang="zh-TW" sz="1600" dirty="0">
                  <a:latin typeface="Times New Roman" panose="02020603050405020304" pitchFamily="18" charset="0"/>
                  <a:ea typeface="標楷體" panose="03000509000000000000" pitchFamily="65" charset="-120"/>
                  <a:cs typeface="Times New Roman" panose="02020603050405020304" pitchFamily="18" charset="0"/>
                </a:rPr>
                <a:t>Time spent</a:t>
              </a:r>
              <a:endParaRPr kumimoji="1"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Rectangle 99"/>
            <p:cNvSpPr>
              <a:spLocks noChangeAspect="1" noChangeArrowheads="1"/>
            </p:cNvSpPr>
            <p:nvPr/>
          </p:nvSpPr>
          <p:spPr bwMode="auto">
            <a:xfrm>
              <a:off x="705223" y="6556732"/>
              <a:ext cx="1080424" cy="246221"/>
            </a:xfrm>
            <a:prstGeom prst="rect">
              <a:avLst/>
            </a:prstGeom>
            <a:noFill/>
            <a:ln w="9525">
              <a:noFill/>
              <a:miter lim="800000"/>
              <a:headEnd/>
              <a:tailEnd/>
            </a:ln>
          </p:spPr>
          <p:txBody>
            <a:bodyPr wrap="none" lIns="0" tIns="0" rIns="0" bIns="0">
              <a:spAutoFit/>
            </a:bodyPr>
            <a:lstStyle/>
            <a:p>
              <a:r>
                <a:rPr kumimoji="1" lang="en-US" altLang="zh-TW" sz="1600" dirty="0">
                  <a:latin typeface="Times New Roman" panose="02020603050405020304" pitchFamily="18" charset="0"/>
                  <a:ea typeface="標楷體" panose="03000509000000000000" pitchFamily="65" charset="-120"/>
                  <a:cs typeface="Times New Roman" panose="02020603050405020304" pitchFamily="18" charset="0"/>
                </a:rPr>
                <a:t>Improve cost</a:t>
              </a:r>
              <a:endParaRPr kumimoji="1"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Text Box 106"/>
            <p:cNvSpPr txBox="1">
              <a:spLocks noChangeArrowheads="1"/>
            </p:cNvSpPr>
            <p:nvPr/>
          </p:nvSpPr>
          <p:spPr bwMode="auto">
            <a:xfrm>
              <a:off x="1907704" y="5889457"/>
              <a:ext cx="5912607" cy="338554"/>
            </a:xfrm>
            <a:prstGeom prst="rect">
              <a:avLst/>
            </a:prstGeom>
            <a:noFill/>
            <a:ln w="9525">
              <a:noFill/>
              <a:miter lim="800000"/>
              <a:headEnd/>
              <a:tailEnd/>
            </a:ln>
            <a:effectLst/>
          </p:spPr>
          <p:txBody>
            <a:bodyPr wrap="square">
              <a:spAutoFit/>
            </a:bodyPr>
            <a:lstStyle/>
            <a:p>
              <a:r>
                <a:rPr kumimoji="1" lang="en-US" altLang="zh-TW" sz="1600" dirty="0">
                  <a:latin typeface="Times New Roman" panose="02020603050405020304" pitchFamily="18" charset="0"/>
                  <a:ea typeface="標楷體" panose="03000509000000000000" pitchFamily="65" charset="-120"/>
                  <a:cs typeface="Times New Roman" panose="02020603050405020304" pitchFamily="18" charset="0"/>
                </a:rPr>
                <a:t>high</a:t>
              </a:r>
              <a:r>
                <a:rPr kumimoji="1" lang="zh-TW" altLang="en-US" sz="1600" dirty="0">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600" dirty="0">
                  <a:latin typeface="Times New Roman" panose="02020603050405020304" pitchFamily="18" charset="0"/>
                  <a:ea typeface="標楷體" panose="03000509000000000000" pitchFamily="65" charset="-120"/>
                  <a:cs typeface="Times New Roman" panose="02020603050405020304" pitchFamily="18" charset="0"/>
                </a:rPr>
                <a:t>low</a:t>
              </a:r>
              <a:endParaRPr kumimoji="1"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Text Box 108"/>
            <p:cNvSpPr txBox="1">
              <a:spLocks noChangeArrowheads="1"/>
            </p:cNvSpPr>
            <p:nvPr/>
          </p:nvSpPr>
          <p:spPr bwMode="auto">
            <a:xfrm>
              <a:off x="1907705" y="6198975"/>
              <a:ext cx="5783956" cy="338554"/>
            </a:xfrm>
            <a:prstGeom prst="rect">
              <a:avLst/>
            </a:prstGeom>
            <a:noFill/>
            <a:ln w="9525">
              <a:noFill/>
              <a:miter lim="800000"/>
              <a:headEnd/>
              <a:tailEnd/>
            </a:ln>
            <a:effectLst/>
          </p:spPr>
          <p:txBody>
            <a:bodyPr wrap="none">
              <a:spAutoFit/>
            </a:bodyPr>
            <a:lstStyle/>
            <a:p>
              <a:r>
                <a:rPr kumimoji="1" lang="en-US" altLang="zh-TW" sz="1600" dirty="0">
                  <a:latin typeface="Times New Roman" panose="02020603050405020304" pitchFamily="18" charset="0"/>
                  <a:ea typeface="標楷體" panose="03000509000000000000" pitchFamily="65" charset="-120"/>
                  <a:cs typeface="Times New Roman" panose="02020603050405020304" pitchFamily="18" charset="0"/>
                </a:rPr>
                <a:t>short</a:t>
              </a:r>
              <a:r>
                <a:rPr kumimoji="1" lang="zh-TW" altLang="en-US" sz="1600" dirty="0">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600" dirty="0">
                  <a:latin typeface="Times New Roman" panose="02020603050405020304" pitchFamily="18" charset="0"/>
                  <a:ea typeface="標楷體" panose="03000509000000000000" pitchFamily="65" charset="-120"/>
                  <a:cs typeface="Times New Roman" panose="02020603050405020304" pitchFamily="18" charset="0"/>
                </a:rPr>
                <a:t>long</a:t>
              </a:r>
              <a:endParaRPr kumimoji="1"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Line 109"/>
            <p:cNvSpPr>
              <a:spLocks noChangeShapeType="1"/>
            </p:cNvSpPr>
            <p:nvPr/>
          </p:nvSpPr>
          <p:spPr bwMode="auto">
            <a:xfrm>
              <a:off x="2454798" y="6381328"/>
              <a:ext cx="4658320" cy="0"/>
            </a:xfrm>
            <a:prstGeom prst="line">
              <a:avLst/>
            </a:prstGeom>
            <a:noFill/>
            <a:ln w="12700">
              <a:solidFill>
                <a:schemeClr val="tx1"/>
              </a:solidFill>
              <a:round/>
              <a:headEnd/>
              <a:tailEnd type="stealth" w="sm" len="lg"/>
            </a:ln>
            <a:effectLst/>
          </p:spPr>
          <p:txBody>
            <a:bodyPr/>
            <a:lstStyle/>
            <a:p>
              <a:endParaRPr lang="zh-TW" altLang="en-US" dirty="0">
                <a:latin typeface="標楷體" panose="03000509000000000000" pitchFamily="65" charset="-120"/>
                <a:ea typeface="標楷體" panose="03000509000000000000" pitchFamily="65" charset="-120"/>
              </a:endParaRPr>
            </a:p>
          </p:txBody>
        </p:sp>
        <p:sp>
          <p:nvSpPr>
            <p:cNvPr id="17" name="Text Box 110"/>
            <p:cNvSpPr txBox="1">
              <a:spLocks noChangeArrowheads="1"/>
            </p:cNvSpPr>
            <p:nvPr/>
          </p:nvSpPr>
          <p:spPr bwMode="auto">
            <a:xfrm>
              <a:off x="1921992" y="6523394"/>
              <a:ext cx="5790368" cy="338554"/>
            </a:xfrm>
            <a:prstGeom prst="rect">
              <a:avLst/>
            </a:prstGeom>
            <a:noFill/>
            <a:ln w="9525">
              <a:noFill/>
              <a:miter lim="800000"/>
              <a:headEnd/>
              <a:tailEnd/>
            </a:ln>
            <a:effectLst/>
          </p:spPr>
          <p:txBody>
            <a:bodyPr wrap="none">
              <a:spAutoFit/>
            </a:bodyPr>
            <a:lstStyle/>
            <a:p>
              <a:r>
                <a:rPr kumimoji="1" lang="en-US" altLang="zh-TW" sz="1600" dirty="0">
                  <a:latin typeface="Times New Roman" panose="02020603050405020304" pitchFamily="18" charset="0"/>
                  <a:ea typeface="標楷體" panose="03000509000000000000" pitchFamily="65" charset="-120"/>
                  <a:cs typeface="Times New Roman" panose="02020603050405020304" pitchFamily="18" charset="0"/>
                </a:rPr>
                <a:t>less</a:t>
              </a:r>
              <a:r>
                <a:rPr kumimoji="1" lang="zh-TW" altLang="en-US" sz="1600" dirty="0">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600" dirty="0">
                  <a:latin typeface="Times New Roman" panose="02020603050405020304" pitchFamily="18" charset="0"/>
                  <a:ea typeface="標楷體" panose="03000509000000000000" pitchFamily="65" charset="-120"/>
                  <a:cs typeface="Times New Roman" panose="02020603050405020304" pitchFamily="18" charset="0"/>
                </a:rPr>
                <a:t>more</a:t>
              </a:r>
              <a:endParaRPr kumimoji="1"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1" name="Line 109">
              <a:extLst>
                <a:ext uri="{FF2B5EF4-FFF2-40B4-BE49-F238E27FC236}">
                  <a16:creationId xmlns:a16="http://schemas.microsoft.com/office/drawing/2014/main" id="{3F9BBCFE-FA6A-42BB-BB24-9CEC3D90B80E}"/>
                </a:ext>
              </a:extLst>
            </p:cNvPr>
            <p:cNvSpPr>
              <a:spLocks noChangeShapeType="1"/>
            </p:cNvSpPr>
            <p:nvPr/>
          </p:nvSpPr>
          <p:spPr bwMode="auto">
            <a:xfrm>
              <a:off x="2454798" y="6066866"/>
              <a:ext cx="4658320" cy="0"/>
            </a:xfrm>
            <a:prstGeom prst="line">
              <a:avLst/>
            </a:prstGeom>
            <a:noFill/>
            <a:ln w="12700">
              <a:solidFill>
                <a:schemeClr val="tx1"/>
              </a:solidFill>
              <a:round/>
              <a:headEnd/>
              <a:tailEnd type="stealth" w="sm" len="lg"/>
            </a:ln>
            <a:effectLst/>
          </p:spPr>
          <p:txBody>
            <a:bodyPr/>
            <a:lstStyle/>
            <a:p>
              <a:endParaRPr lang="zh-TW" altLang="en-US" dirty="0">
                <a:latin typeface="標楷體" panose="03000509000000000000" pitchFamily="65" charset="-120"/>
                <a:ea typeface="標楷體" panose="03000509000000000000" pitchFamily="65" charset="-120"/>
              </a:endParaRPr>
            </a:p>
          </p:txBody>
        </p:sp>
        <p:sp>
          <p:nvSpPr>
            <p:cNvPr id="122" name="Line 109">
              <a:extLst>
                <a:ext uri="{FF2B5EF4-FFF2-40B4-BE49-F238E27FC236}">
                  <a16:creationId xmlns:a16="http://schemas.microsoft.com/office/drawing/2014/main" id="{2FF3234F-024F-4574-B880-AB004A7611F4}"/>
                </a:ext>
              </a:extLst>
            </p:cNvPr>
            <p:cNvSpPr>
              <a:spLocks noChangeShapeType="1"/>
            </p:cNvSpPr>
            <p:nvPr/>
          </p:nvSpPr>
          <p:spPr bwMode="auto">
            <a:xfrm>
              <a:off x="2462233" y="6697711"/>
              <a:ext cx="4658320" cy="0"/>
            </a:xfrm>
            <a:prstGeom prst="line">
              <a:avLst/>
            </a:prstGeom>
            <a:noFill/>
            <a:ln w="12700">
              <a:solidFill>
                <a:schemeClr val="tx1"/>
              </a:solidFill>
              <a:round/>
              <a:headEnd/>
              <a:tailEnd type="stealth" w="sm" len="lg"/>
            </a:ln>
            <a:effectLst/>
          </p:spPr>
          <p:txBody>
            <a:bodyPr/>
            <a:lstStyle/>
            <a:p>
              <a:endParaRPr lang="zh-TW" altLang="en-US" dirty="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213451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5735" y="548680"/>
            <a:ext cx="7715200" cy="1143000"/>
          </a:xfrm>
        </p:spPr>
        <p:txBody>
          <a:bodyPr>
            <a:normAutofit/>
          </a:bodyPr>
          <a:lstStyle/>
          <a:p>
            <a:r>
              <a:rPr lang="en-US" altLang="zh-TW" sz="3200" dirty="0">
                <a:latin typeface="Times New Roman" panose="02020603050405020304" pitchFamily="18" charset="0"/>
              </a:rPr>
              <a:t>Hazard assessment and control (cont.)</a:t>
            </a:r>
            <a:endParaRPr lang="zh-TW" altLang="en-US" sz="3200" dirty="0">
              <a:latin typeface="Times New Roman" panose="02020603050405020304" pitchFamily="18" charset="0"/>
            </a:endParaRPr>
          </a:p>
        </p:txBody>
      </p:sp>
      <p:sp>
        <p:nvSpPr>
          <p:cNvPr id="4" name="內容版面配置區 3"/>
          <p:cNvSpPr>
            <a:spLocks noGrp="1"/>
          </p:cNvSpPr>
          <p:nvPr>
            <p:ph idx="1"/>
          </p:nvPr>
        </p:nvSpPr>
        <p:spPr>
          <a:xfrm>
            <a:off x="457200" y="2000415"/>
            <a:ext cx="8229600" cy="4997152"/>
          </a:xfrm>
        </p:spPr>
        <p:txBody>
          <a:bodyPr>
            <a:noAutofit/>
          </a:bodyPr>
          <a:lstStyle/>
          <a:p>
            <a:pPr>
              <a:spcBef>
                <a:spcPts val="600"/>
              </a:spcBef>
              <a:spcAft>
                <a:spcPts val="600"/>
              </a:spcAft>
            </a:pPr>
            <a:r>
              <a:rPr lang="en-US" altLang="zh-TW" sz="2400" dirty="0"/>
              <a:t>When to use personal protective equipment</a:t>
            </a:r>
          </a:p>
          <a:p>
            <a:pPr lvl="1" algn="just">
              <a:lnSpc>
                <a:spcPts val="2400"/>
              </a:lnSpc>
              <a:spcBef>
                <a:spcPts val="600"/>
              </a:spcBef>
              <a:spcAft>
                <a:spcPts val="600"/>
              </a:spcAft>
            </a:pPr>
            <a:r>
              <a:rPr lang="en-US" altLang="zh-TW" sz="2400" dirty="0"/>
              <a:t>Temporary work, short work time or short work period (such as annual repair)</a:t>
            </a:r>
          </a:p>
          <a:p>
            <a:pPr lvl="1" algn="just">
              <a:lnSpc>
                <a:spcPts val="2400"/>
              </a:lnSpc>
              <a:spcBef>
                <a:spcPts val="600"/>
              </a:spcBef>
              <a:spcAft>
                <a:spcPts val="600"/>
              </a:spcAft>
            </a:pPr>
            <a:r>
              <a:rPr lang="en-US" altLang="zh-TW" sz="2400" dirty="0"/>
              <a:t>When carrying out the maintenance, maintenance and repair of the workplace hazard prevention device (such as the school air extraction cabinet failure)</a:t>
            </a:r>
          </a:p>
          <a:p>
            <a:pPr lvl="1" algn="just">
              <a:lnSpc>
                <a:spcPts val="2400"/>
              </a:lnSpc>
              <a:spcBef>
                <a:spcPts val="600"/>
              </a:spcBef>
              <a:spcAft>
                <a:spcPts val="600"/>
              </a:spcAft>
            </a:pPr>
            <a:r>
              <a:rPr lang="en-US" altLang="zh-TW" sz="2400" dirty="0"/>
              <a:t>When the workplace or the process itself cannot take appropriate engineering control measures (such as paint baking)</a:t>
            </a:r>
            <a:endParaRPr lang="zh-TW" altLang="en-US" sz="2400" dirty="0"/>
          </a:p>
          <a:p>
            <a:pPr lvl="1" algn="just">
              <a:lnSpc>
                <a:spcPts val="2400"/>
              </a:lnSpc>
              <a:spcBef>
                <a:spcPts val="600"/>
              </a:spcBef>
              <a:spcAft>
                <a:spcPts val="600"/>
              </a:spcAft>
            </a:pPr>
            <a:r>
              <a:rPr lang="en-US" altLang="zh-TW" sz="2400" dirty="0"/>
              <a:t>Even if engineering control measures have been adopted, the possible hazard risk cannot be reduced to an acceptable range</a:t>
            </a:r>
            <a:endParaRPr lang="zh-TW" altLang="en-US" sz="2400" dirty="0"/>
          </a:p>
          <a:p>
            <a:pPr lvl="1" algn="just">
              <a:lnSpc>
                <a:spcPts val="2400"/>
              </a:lnSpc>
              <a:spcBef>
                <a:spcPts val="600"/>
              </a:spcBef>
              <a:spcAft>
                <a:spcPts val="600"/>
              </a:spcAft>
            </a:pPr>
            <a:r>
              <a:rPr lang="en-US" altLang="zh-TW" sz="2400" dirty="0"/>
              <a:t>Escaping or saving lives in an emergency</a:t>
            </a:r>
            <a:endParaRPr lang="zh-TW" altLang="en-US" sz="2400" dirty="0"/>
          </a:p>
        </p:txBody>
      </p:sp>
      <p:sp>
        <p:nvSpPr>
          <p:cNvPr id="3" name="投影片編號版面配置區 2"/>
          <p:cNvSpPr>
            <a:spLocks noGrp="1"/>
          </p:cNvSpPr>
          <p:nvPr>
            <p:ph type="sldNum" sz="quarter" idx="12"/>
          </p:nvPr>
        </p:nvSpPr>
        <p:spPr>
          <a:xfrm>
            <a:off x="6755390" y="6320895"/>
            <a:ext cx="2133600" cy="365125"/>
          </a:xfrm>
        </p:spPr>
        <p:txBody>
          <a:bodyPr/>
          <a:lstStyle/>
          <a:p>
            <a:fld id="{D81384EF-367C-450E-B552-C4A0BE1BD3F8}" type="slidenum">
              <a:rPr lang="zh-TW" altLang="en-US" smtClean="0"/>
              <a:pPr/>
              <a:t>39</a:t>
            </a:fld>
            <a:endParaRPr lang="zh-TW" altLang="en-US" dirty="0"/>
          </a:p>
        </p:txBody>
      </p:sp>
    </p:spTree>
    <p:extLst>
      <p:ext uri="{BB962C8B-B14F-4D97-AF65-F5344CB8AC3E}">
        <p14:creationId xmlns:p14="http://schemas.microsoft.com/office/powerpoint/2010/main" val="268295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88032" y="1997475"/>
            <a:ext cx="7700392" cy="2727669"/>
          </a:xfrm>
        </p:spPr>
        <p:txBody>
          <a:bodyPr/>
          <a:lstStyle/>
          <a:p>
            <a:r>
              <a:rPr lang="en-US" altLang="zh-TW" sz="3400" dirty="0">
                <a:latin typeface="Times New Roman" panose="02020603050405020304" pitchFamily="18" charset="0"/>
              </a:rPr>
              <a:t>I. Disaster cases and characteristics in school </a:t>
            </a:r>
          </a:p>
        </p:txBody>
      </p:sp>
      <p:sp>
        <p:nvSpPr>
          <p:cNvPr id="4" name="投影片編號版面配置區 3"/>
          <p:cNvSpPr>
            <a:spLocks noGrp="1"/>
          </p:cNvSpPr>
          <p:nvPr>
            <p:ph type="sldNum" sz="quarter" idx="12"/>
          </p:nvPr>
        </p:nvSpPr>
        <p:spPr>
          <a:xfrm>
            <a:off x="6758880" y="6315810"/>
            <a:ext cx="2133600" cy="365125"/>
          </a:xfrm>
        </p:spPr>
        <p:txBody>
          <a:bodyPr/>
          <a:lstStyle/>
          <a:p>
            <a:fld id="{D81384EF-367C-450E-B552-C4A0BE1BD3F8}" type="slidenum">
              <a:rPr lang="zh-TW" altLang="en-US" smtClean="0"/>
              <a:pPr/>
              <a:t>4</a:t>
            </a:fld>
            <a:endParaRPr lang="zh-TW" altLang="en-US" dirty="0"/>
          </a:p>
        </p:txBody>
      </p:sp>
      <p:cxnSp>
        <p:nvCxnSpPr>
          <p:cNvPr id="8" name="直線接點 7"/>
          <p:cNvCxnSpPr/>
          <p:nvPr/>
        </p:nvCxnSpPr>
        <p:spPr>
          <a:xfrm>
            <a:off x="179512" y="1412776"/>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172400" y="1052736"/>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0" name="矩形 9"/>
          <p:cNvSpPr/>
          <p:nvPr/>
        </p:nvSpPr>
        <p:spPr>
          <a:xfrm>
            <a:off x="8640338" y="1052736"/>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1" name="矩形 10"/>
          <p:cNvSpPr/>
          <p:nvPr/>
        </p:nvSpPr>
        <p:spPr>
          <a:xfrm>
            <a:off x="7668344" y="1052736"/>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4653" y="3429000"/>
            <a:ext cx="2936286" cy="300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077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713913"/>
            <a:ext cx="8229600" cy="850106"/>
          </a:xfrm>
        </p:spPr>
        <p:txBody>
          <a:bodyPr/>
          <a:lstStyle/>
          <a:p>
            <a:r>
              <a:rPr lang="en-US" altLang="zh-TW" sz="3200" dirty="0">
                <a:latin typeface="Times New Roman" panose="02020603050405020304" pitchFamily="18" charset="0"/>
              </a:rPr>
              <a:t>Types of personal protective equipment</a:t>
            </a:r>
            <a:endParaRPr lang="zh-TW" altLang="en-US" sz="3200" dirty="0">
              <a:latin typeface="Times New Roman" panose="02020603050405020304" pitchFamily="18" charset="0"/>
            </a:endParaRPr>
          </a:p>
        </p:txBody>
      </p:sp>
      <p:sp>
        <p:nvSpPr>
          <p:cNvPr id="4" name="投影片編號版面配置區 3"/>
          <p:cNvSpPr>
            <a:spLocks noGrp="1"/>
          </p:cNvSpPr>
          <p:nvPr>
            <p:ph type="sldNum" sz="quarter" idx="12"/>
          </p:nvPr>
        </p:nvSpPr>
        <p:spPr>
          <a:xfrm>
            <a:off x="6753360" y="6313992"/>
            <a:ext cx="2133600" cy="365125"/>
          </a:xfrm>
        </p:spPr>
        <p:txBody>
          <a:bodyPr/>
          <a:lstStyle/>
          <a:p>
            <a:fld id="{D81384EF-367C-450E-B552-C4A0BE1BD3F8}" type="slidenum">
              <a:rPr lang="zh-TW" altLang="en-US" smtClean="0"/>
              <a:pPr/>
              <a:t>40</a:t>
            </a:fld>
            <a:endParaRPr lang="zh-TW" altLang="en-US" dirty="0"/>
          </a:p>
        </p:txBody>
      </p:sp>
      <p:grpSp>
        <p:nvGrpSpPr>
          <p:cNvPr id="2" name="群組 1">
            <a:extLst>
              <a:ext uri="{FF2B5EF4-FFF2-40B4-BE49-F238E27FC236}">
                <a16:creationId xmlns:a16="http://schemas.microsoft.com/office/drawing/2014/main" id="{03AFE3D5-5DA4-43CB-B30C-9B1A31ABD6D1}"/>
              </a:ext>
            </a:extLst>
          </p:cNvPr>
          <p:cNvGrpSpPr/>
          <p:nvPr/>
        </p:nvGrpSpPr>
        <p:grpSpPr>
          <a:xfrm>
            <a:off x="460243" y="1414876"/>
            <a:ext cx="8590442" cy="5466992"/>
            <a:chOff x="385640" y="1850440"/>
            <a:chExt cx="8590442" cy="5466992"/>
          </a:xfrm>
        </p:grpSpPr>
        <p:pic>
          <p:nvPicPr>
            <p:cNvPr id="6" name="Picture 2" descr="http://laws.ilosh.gov.tw/UserFiles2/Image/newsletter/102/shp102-2-5.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566034" y="2164895"/>
              <a:ext cx="1656184" cy="49320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接點 6"/>
            <p:cNvCxnSpPr/>
            <p:nvPr/>
          </p:nvCxnSpPr>
          <p:spPr>
            <a:xfrm flipH="1" flipV="1">
              <a:off x="2946620" y="2447620"/>
              <a:ext cx="1044116" cy="144016"/>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670507" y="2034431"/>
              <a:ext cx="1940613" cy="707886"/>
            </a:xfrm>
            <a:prstGeom prst="rect">
              <a:avLst/>
            </a:prstGeom>
            <a:noFill/>
          </p:spPr>
          <p:txBody>
            <a:bodyPr wrap="square" rtlCol="0">
              <a:spAutoFit/>
            </a:bodyPr>
            <a:lstStyle/>
            <a:p>
              <a:pPr algn="ctr"/>
              <a:r>
                <a:rPr lang="en-US" altLang="zh-TW" sz="2000" b="1" dirty="0">
                  <a:solidFill>
                    <a:srgbClr val="0000FF"/>
                  </a:solidFill>
                  <a:latin typeface="Times New Roman" panose="02020603050405020304" pitchFamily="18" charset="0"/>
                  <a:ea typeface="標楷體" panose="03000509000000000000" pitchFamily="65" charset="-120"/>
                </a:rPr>
                <a:t>Head protection</a:t>
              </a:r>
            </a:p>
            <a:p>
              <a:pPr algn="ctr"/>
              <a:r>
                <a:rPr lang="en-US" altLang="zh-TW" sz="2000" b="1" dirty="0">
                  <a:latin typeface="Times New Roman" panose="02020603050405020304" pitchFamily="18" charset="0"/>
                  <a:ea typeface="標楷體" panose="03000509000000000000" pitchFamily="65" charset="-120"/>
                </a:rPr>
                <a:t>helmet</a:t>
              </a:r>
              <a:endParaRPr lang="zh-TW" altLang="en-US" sz="2000" dirty="0">
                <a:latin typeface="Times New Roman" panose="02020603050405020304" pitchFamily="18" charset="0"/>
                <a:ea typeface="標楷體" panose="03000509000000000000" pitchFamily="65" charset="-120"/>
              </a:endParaRPr>
            </a:p>
          </p:txBody>
        </p:sp>
        <p:cxnSp>
          <p:nvCxnSpPr>
            <p:cNvPr id="9" name="直線接點 8"/>
            <p:cNvCxnSpPr>
              <a:cxnSpLocks/>
            </p:cNvCxnSpPr>
            <p:nvPr/>
          </p:nvCxnSpPr>
          <p:spPr>
            <a:xfrm flipH="1">
              <a:off x="4655714" y="2517955"/>
              <a:ext cx="780256" cy="160079"/>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6396" name="Picture 12" descr="http://www.shinhoda.com.tw/templates/cache/3849/images/products/photooriginal-3849-660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6598" y="3523468"/>
              <a:ext cx="1781944" cy="122799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接點 10"/>
            <p:cNvCxnSpPr/>
            <p:nvPr/>
          </p:nvCxnSpPr>
          <p:spPr>
            <a:xfrm flipH="1" flipV="1">
              <a:off x="5040065" y="3529356"/>
              <a:ext cx="986223" cy="25600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1617394" y="2976599"/>
              <a:ext cx="2310562" cy="707886"/>
            </a:xfrm>
            <a:prstGeom prst="rect">
              <a:avLst/>
            </a:prstGeom>
            <a:noFill/>
          </p:spPr>
          <p:txBody>
            <a:bodyPr wrap="square" rtlCol="0">
              <a:spAutoFit/>
            </a:bodyPr>
            <a:lstStyle/>
            <a:p>
              <a:pPr algn="ctr"/>
              <a:r>
                <a:rPr lang="en-US" altLang="zh-TW" sz="2000" b="1" dirty="0">
                  <a:solidFill>
                    <a:srgbClr val="0000FF"/>
                  </a:solidFill>
                  <a:latin typeface="Times New Roman" panose="02020603050405020304" pitchFamily="18" charset="0"/>
                  <a:ea typeface="標楷體" panose="03000509000000000000" pitchFamily="65" charset="-120"/>
                </a:rPr>
                <a:t>Hearing protection</a:t>
              </a:r>
            </a:p>
            <a:p>
              <a:pPr algn="ctr"/>
              <a:r>
                <a:rPr lang="en-US" altLang="zh-TW" sz="2000" b="1" dirty="0">
                  <a:latin typeface="Times New Roman" panose="02020603050405020304" pitchFamily="18" charset="0"/>
                  <a:ea typeface="標楷體" panose="03000509000000000000" pitchFamily="65" charset="-120"/>
                </a:rPr>
                <a:t>earplugs, earmuffs</a:t>
              </a:r>
              <a:endParaRPr lang="zh-TW" altLang="en-US" sz="2000" dirty="0">
                <a:latin typeface="Times New Roman" panose="02020603050405020304" pitchFamily="18" charset="0"/>
                <a:ea typeface="標楷體" panose="03000509000000000000" pitchFamily="65" charset="-120"/>
              </a:endParaRPr>
            </a:p>
          </p:txBody>
        </p:sp>
        <p:pic>
          <p:nvPicPr>
            <p:cNvPr id="16386" name="Picture 2" descr="http://img.ruten.com.tw/s1/e/ba/b7/21012196683447_73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7827" y="1850440"/>
              <a:ext cx="1282160" cy="137374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polison.com.tw/customer/C000183/20128161107378479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07221" y="1955334"/>
              <a:ext cx="1150839" cy="77298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s.yimg.com/aw/api/res/1.2/s44enED6wVvn0TOJM4f3Zg--/YXBwaWQ9eXR3YXVjdGlvbnNlcnZpY2U7aD00MDA7cT04NTtzcj0xLjI7c3M9MS4yO3c9Mzk0/http:/nevec-img.zenfs.com/prod/tw_ec05-7/479422a8-e100-4cac-be46-f2dd85b8cb5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8109535" y="2474444"/>
              <a:ext cx="866547" cy="87974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線接點 19"/>
            <p:cNvCxnSpPr/>
            <p:nvPr/>
          </p:nvCxnSpPr>
          <p:spPr>
            <a:xfrm flipH="1">
              <a:off x="2783780" y="3785360"/>
              <a:ext cx="1034480" cy="19129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5438241" y="2932799"/>
              <a:ext cx="3139665" cy="707886"/>
            </a:xfrm>
            <a:prstGeom prst="rect">
              <a:avLst/>
            </a:prstGeom>
            <a:noFill/>
          </p:spPr>
          <p:txBody>
            <a:bodyPr wrap="square" rtlCol="0">
              <a:spAutoFit/>
            </a:bodyPr>
            <a:lstStyle/>
            <a:p>
              <a:pPr algn="ctr"/>
              <a:r>
                <a:rPr lang="en-US" altLang="zh-TW" sz="2000" b="1" dirty="0">
                  <a:solidFill>
                    <a:srgbClr val="0000FF"/>
                  </a:solidFill>
                  <a:latin typeface="Times New Roman" panose="02020603050405020304" pitchFamily="18" charset="0"/>
                  <a:ea typeface="標楷體" panose="03000509000000000000" pitchFamily="65" charset="-120"/>
                </a:rPr>
                <a:t>Respiratory protection</a:t>
              </a:r>
            </a:p>
            <a:p>
              <a:pPr algn="ctr"/>
              <a:r>
                <a:rPr lang="en-US" altLang="zh-TW" sz="2000" dirty="0">
                  <a:latin typeface="Times New Roman" panose="02020603050405020304" pitchFamily="18" charset="0"/>
                  <a:ea typeface="標楷體" panose="03000509000000000000" pitchFamily="65" charset="-120"/>
                </a:rPr>
                <a:t>dusk</a:t>
              </a:r>
              <a:r>
                <a:rPr lang="en-US" altLang="zh-TW" sz="2000" b="1" dirty="0">
                  <a:latin typeface="Times New Roman" panose="02020603050405020304" pitchFamily="18" charset="0"/>
                  <a:ea typeface="標楷體" panose="03000509000000000000" pitchFamily="65" charset="-120"/>
                </a:rPr>
                <a:t> masks, gas masks</a:t>
              </a:r>
              <a:endParaRPr lang="zh-TW" altLang="en-US" sz="2000" dirty="0">
                <a:latin typeface="Times New Roman" panose="02020603050405020304" pitchFamily="18" charset="0"/>
                <a:ea typeface="標楷體" panose="03000509000000000000" pitchFamily="65" charset="-120"/>
              </a:endParaRPr>
            </a:p>
          </p:txBody>
        </p:sp>
        <p:pic>
          <p:nvPicPr>
            <p:cNvPr id="16394" name="Picture 10" descr="http://image.ecchn.com/news/2010-06-24/t201006241206191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8915" y="3380458"/>
              <a:ext cx="1178479" cy="1277669"/>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http://multimedia.3m.com/mws/media/735026P/3mtm-particulate-respirator-8210-n95.jpg?boundedSize=3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96884" y="3742371"/>
              <a:ext cx="995760" cy="790184"/>
            </a:xfrm>
            <a:prstGeom prst="rect">
              <a:avLst/>
            </a:prstGeom>
            <a:noFill/>
            <a:extLst>
              <a:ext uri="{909E8E84-426E-40DD-AFC4-6F175D3DCCD1}">
                <a14:hiddenFill xmlns:a14="http://schemas.microsoft.com/office/drawing/2010/main">
                  <a:solidFill>
                    <a:srgbClr val="FFFFFF"/>
                  </a:solidFill>
                </a14:hiddenFill>
              </a:ext>
            </a:extLst>
          </p:spPr>
        </p:pic>
        <p:pic>
          <p:nvPicPr>
            <p:cNvPr id="16402" name="Picture 18" descr="http://3mcollision.com/media/catalog/product/cache/1/image/9df78eab33525d08d6e5fb8d27136e95/5/4/54146_3M-Full-Facepiece-Reusable-Respirator-6800.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04627" y="3640685"/>
              <a:ext cx="1100467" cy="1100467"/>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直線接點 30"/>
            <p:cNvCxnSpPr>
              <a:cxnSpLocks/>
            </p:cNvCxnSpPr>
            <p:nvPr/>
          </p:nvCxnSpPr>
          <p:spPr>
            <a:xfrm flipH="1" flipV="1">
              <a:off x="4989652" y="4779147"/>
              <a:ext cx="892636" cy="84037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1981857" y="4895663"/>
              <a:ext cx="2147623" cy="707886"/>
            </a:xfrm>
            <a:prstGeom prst="rect">
              <a:avLst/>
            </a:prstGeom>
            <a:noFill/>
          </p:spPr>
          <p:txBody>
            <a:bodyPr wrap="square" rtlCol="0">
              <a:spAutoFit/>
            </a:bodyPr>
            <a:lstStyle/>
            <a:p>
              <a:pPr algn="ctr"/>
              <a:r>
                <a:rPr lang="en-US" altLang="zh-TW" sz="2000" b="1" dirty="0">
                  <a:solidFill>
                    <a:srgbClr val="0000FF"/>
                  </a:solidFill>
                  <a:latin typeface="Times New Roman" panose="02020603050405020304" pitchFamily="18" charset="0"/>
                  <a:ea typeface="標楷體" panose="03000509000000000000" pitchFamily="65" charset="-120"/>
                </a:rPr>
                <a:t>Hand protection</a:t>
              </a:r>
            </a:p>
            <a:p>
              <a:pPr algn="ctr"/>
              <a:r>
                <a:rPr lang="en-US" altLang="zh-TW" sz="2000" b="1" dirty="0">
                  <a:latin typeface="Times New Roman" panose="02020603050405020304" pitchFamily="18" charset="0"/>
                  <a:ea typeface="標楷體" panose="03000509000000000000" pitchFamily="65" charset="-120"/>
                </a:rPr>
                <a:t>protective gloves</a:t>
              </a:r>
              <a:endParaRPr lang="zh-TW" altLang="en-US" sz="2000" dirty="0">
                <a:latin typeface="Times New Roman" panose="02020603050405020304" pitchFamily="18" charset="0"/>
                <a:ea typeface="標楷體" panose="03000509000000000000" pitchFamily="65" charset="-120"/>
              </a:endParaRPr>
            </a:p>
          </p:txBody>
        </p:sp>
        <p:cxnSp>
          <p:nvCxnSpPr>
            <p:cNvPr id="34" name="直線接點 33"/>
            <p:cNvCxnSpPr/>
            <p:nvPr/>
          </p:nvCxnSpPr>
          <p:spPr>
            <a:xfrm flipV="1">
              <a:off x="2552008" y="4113710"/>
              <a:ext cx="1205986" cy="917143"/>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3217746" y="6749223"/>
              <a:ext cx="772990" cy="19771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1625929" y="6457050"/>
              <a:ext cx="1940105" cy="707886"/>
            </a:xfrm>
            <a:prstGeom prst="rect">
              <a:avLst/>
            </a:prstGeom>
            <a:solidFill>
              <a:schemeClr val="bg1"/>
            </a:solidFill>
          </p:spPr>
          <p:txBody>
            <a:bodyPr wrap="square" rtlCol="0">
              <a:spAutoFit/>
            </a:bodyPr>
            <a:lstStyle/>
            <a:p>
              <a:pPr algn="ctr"/>
              <a:r>
                <a:rPr lang="en-US" altLang="zh-TW" sz="2000" b="1" dirty="0">
                  <a:solidFill>
                    <a:srgbClr val="0000FF"/>
                  </a:solidFill>
                  <a:latin typeface="Times New Roman" panose="02020603050405020304" pitchFamily="18" charset="0"/>
                  <a:ea typeface="標楷體" panose="03000509000000000000" pitchFamily="65" charset="-120"/>
                </a:rPr>
                <a:t>Foot protection</a:t>
              </a:r>
            </a:p>
            <a:p>
              <a:pPr algn="ctr"/>
              <a:r>
                <a:rPr lang="en-US" altLang="zh-TW" sz="2000" b="1" dirty="0">
                  <a:latin typeface="Times New Roman" panose="02020603050405020304" pitchFamily="18" charset="0"/>
                  <a:ea typeface="標楷體" panose="03000509000000000000" pitchFamily="65" charset="-120"/>
                </a:rPr>
                <a:t>safety shoes</a:t>
              </a:r>
              <a:endParaRPr lang="zh-TW" altLang="en-US" sz="2000" dirty="0">
                <a:latin typeface="Times New Roman" panose="02020603050405020304" pitchFamily="18" charset="0"/>
                <a:ea typeface="標楷體" panose="03000509000000000000" pitchFamily="65" charset="-120"/>
              </a:endParaRPr>
            </a:p>
          </p:txBody>
        </p:sp>
        <p:pic>
          <p:nvPicPr>
            <p:cNvPr id="16404" name="Picture 20" descr="http://dglife.tw.rakuten-static.com/product-0523/D42K-09814.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54861" y="4605199"/>
              <a:ext cx="1564055" cy="2712233"/>
            </a:xfrm>
            <a:prstGeom prst="rect">
              <a:avLst/>
            </a:prstGeom>
            <a:noFill/>
            <a:extLst>
              <a:ext uri="{909E8E84-426E-40DD-AFC4-6F175D3DCCD1}">
                <a14:hiddenFill xmlns:a14="http://schemas.microsoft.com/office/drawing/2010/main">
                  <a:solidFill>
                    <a:srgbClr val="FFFFFF"/>
                  </a:solidFill>
                </a14:hiddenFill>
              </a:ext>
            </a:extLst>
          </p:spPr>
        </p:pic>
        <p:pic>
          <p:nvPicPr>
            <p:cNvPr id="16406" name="Picture 22" descr="http://laws.ilosh.gov.tw/UserFiles2/Image/newsletter/102/shp102-2-5.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592644" y="5331902"/>
              <a:ext cx="799894" cy="1918110"/>
            </a:xfrm>
            <a:prstGeom prst="rect">
              <a:avLst/>
            </a:prstGeom>
            <a:noFill/>
            <a:extLst>
              <a:ext uri="{909E8E84-426E-40DD-AFC4-6F175D3DCCD1}">
                <a14:hiddenFill xmlns:a14="http://schemas.microsoft.com/office/drawing/2010/main">
                  <a:solidFill>
                    <a:srgbClr val="FFFFFF"/>
                  </a:solidFill>
                </a14:hiddenFill>
              </a:ext>
            </a:extLst>
          </p:spPr>
        </p:pic>
        <p:sp>
          <p:nvSpPr>
            <p:cNvPr id="32" name="文字方塊 31"/>
            <p:cNvSpPr txBox="1"/>
            <p:nvPr/>
          </p:nvSpPr>
          <p:spPr>
            <a:xfrm>
              <a:off x="5813372" y="5117652"/>
              <a:ext cx="1891721" cy="707886"/>
            </a:xfrm>
            <a:prstGeom prst="rect">
              <a:avLst/>
            </a:prstGeom>
            <a:noFill/>
          </p:spPr>
          <p:txBody>
            <a:bodyPr wrap="square" rtlCol="0">
              <a:spAutoFit/>
            </a:bodyPr>
            <a:lstStyle/>
            <a:p>
              <a:r>
                <a:rPr lang="en-US" altLang="zh-TW" sz="2000" b="1" dirty="0">
                  <a:solidFill>
                    <a:srgbClr val="0000FF"/>
                  </a:solidFill>
                  <a:latin typeface="Times New Roman" panose="02020603050405020304" pitchFamily="18" charset="0"/>
                  <a:ea typeface="標楷體" panose="03000509000000000000" pitchFamily="65" charset="-120"/>
                </a:rPr>
                <a:t>Full protective clothing</a:t>
              </a:r>
              <a:endParaRPr lang="zh-TW" altLang="en-US" sz="2000" b="1" dirty="0">
                <a:solidFill>
                  <a:srgbClr val="0000FF"/>
                </a:solidFill>
                <a:latin typeface="Times New Roman" panose="02020603050405020304" pitchFamily="18" charset="0"/>
                <a:ea typeface="標楷體" panose="03000509000000000000" pitchFamily="65" charset="-120"/>
              </a:endParaRPr>
            </a:p>
          </p:txBody>
        </p:sp>
        <p:pic>
          <p:nvPicPr>
            <p:cNvPr id="16408" name="Picture 24" descr="http://image.big5.made-in-china.com/2f0j01CBFQSZNsGgco/KS%E5%AE%89%E5%85%A8%E9%9E%8B.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85640" y="6457050"/>
              <a:ext cx="1140957" cy="78027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neopren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79687" y="5090866"/>
              <a:ext cx="1402171" cy="87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p:cNvSpPr txBox="1"/>
            <p:nvPr/>
          </p:nvSpPr>
          <p:spPr>
            <a:xfrm>
              <a:off x="4655714" y="2203030"/>
              <a:ext cx="3571713" cy="707886"/>
            </a:xfrm>
            <a:prstGeom prst="rect">
              <a:avLst/>
            </a:prstGeom>
            <a:noFill/>
          </p:spPr>
          <p:txBody>
            <a:bodyPr wrap="square" rtlCol="0">
              <a:spAutoFit/>
            </a:bodyPr>
            <a:lstStyle/>
            <a:p>
              <a:pPr algn="ctr"/>
              <a:r>
                <a:rPr lang="en-US" altLang="zh-TW" sz="2000" b="1" dirty="0">
                  <a:solidFill>
                    <a:srgbClr val="0000FF"/>
                  </a:solidFill>
                  <a:latin typeface="Times New Roman" panose="02020603050405020304" pitchFamily="18" charset="0"/>
                  <a:ea typeface="標楷體" panose="03000509000000000000" pitchFamily="65" charset="-120"/>
                </a:rPr>
                <a:t>Eye and face </a:t>
              </a:r>
            </a:p>
            <a:p>
              <a:pPr algn="ctr"/>
              <a:r>
                <a:rPr lang="en-US" altLang="zh-TW" sz="2000" b="1" dirty="0">
                  <a:latin typeface="Times New Roman" panose="02020603050405020304" pitchFamily="18" charset="0"/>
                  <a:ea typeface="標楷體" panose="03000509000000000000" pitchFamily="65" charset="-120"/>
                </a:rPr>
                <a:t>goggles, face shield</a:t>
              </a:r>
              <a:endParaRPr lang="zh-TW" altLang="en-US" sz="2000" dirty="0">
                <a:latin typeface="Times New Roman" panose="02020603050405020304" pitchFamily="18" charset="0"/>
                <a:ea typeface="標楷體" panose="03000509000000000000" pitchFamily="65" charset="-120"/>
              </a:endParaRPr>
            </a:p>
          </p:txBody>
        </p:sp>
      </p:grpSp>
    </p:spTree>
    <p:extLst>
      <p:ext uri="{BB962C8B-B14F-4D97-AF65-F5344CB8AC3E}">
        <p14:creationId xmlns:p14="http://schemas.microsoft.com/office/powerpoint/2010/main" val="451371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744" y="560255"/>
            <a:ext cx="7715200" cy="1143000"/>
          </a:xfrm>
        </p:spPr>
        <p:txBody>
          <a:bodyPr>
            <a:normAutofit/>
          </a:bodyPr>
          <a:lstStyle/>
          <a:p>
            <a:r>
              <a:rPr lang="en-US" altLang="zh-TW" sz="3200" dirty="0">
                <a:latin typeface="Times New Roman" panose="02020603050405020304" pitchFamily="18" charset="0"/>
              </a:rPr>
              <a:t>Head protection</a:t>
            </a:r>
          </a:p>
        </p:txBody>
      </p:sp>
      <p:sp>
        <p:nvSpPr>
          <p:cNvPr id="3" name="內容版面配置區 2"/>
          <p:cNvSpPr>
            <a:spLocks noGrp="1"/>
          </p:cNvSpPr>
          <p:nvPr>
            <p:ph idx="1"/>
          </p:nvPr>
        </p:nvSpPr>
        <p:spPr>
          <a:xfrm>
            <a:off x="467544" y="1600200"/>
            <a:ext cx="8229600" cy="5069160"/>
          </a:xfrm>
        </p:spPr>
        <p:txBody>
          <a:bodyPr>
            <a:noAutofit/>
          </a:bodyPr>
          <a:lstStyle/>
          <a:p>
            <a:pPr algn="just">
              <a:lnSpc>
                <a:spcPts val="2500"/>
              </a:lnSpc>
              <a:spcBef>
                <a:spcPts val="600"/>
              </a:spcBef>
              <a:spcAft>
                <a:spcPts val="600"/>
              </a:spcAft>
            </a:pPr>
            <a:r>
              <a:rPr lang="en-US" altLang="zh-TW" sz="2400" dirty="0"/>
              <a:t>Purpose: A helmet used to protect the upper part of the head against impacts to prevent injuries from falling objects, bumps, and electric shocks.</a:t>
            </a:r>
          </a:p>
          <a:p>
            <a:pPr algn="just">
              <a:lnSpc>
                <a:spcPts val="2500"/>
              </a:lnSpc>
              <a:spcBef>
                <a:spcPts val="600"/>
              </a:spcBef>
              <a:spcAft>
                <a:spcPts val="600"/>
              </a:spcAft>
            </a:pPr>
            <a:r>
              <a:rPr lang="en-US" altLang="zh-TW" sz="2400" dirty="0"/>
              <a:t>Precautions when choosing</a:t>
            </a:r>
            <a:endParaRPr lang="zh-TW" altLang="en-US" sz="2400" dirty="0"/>
          </a:p>
          <a:p>
            <a:pPr lvl="1" algn="just">
              <a:lnSpc>
                <a:spcPts val="2500"/>
              </a:lnSpc>
              <a:spcBef>
                <a:spcPts val="600"/>
              </a:spcBef>
              <a:spcAft>
                <a:spcPts val="600"/>
              </a:spcAft>
            </a:pPr>
            <a:r>
              <a:rPr lang="en-US" altLang="zh-TW" sz="2400" dirty="0"/>
              <a:t>Date of manufacture, and the cap should be free of bubbles, cracks, pinholes and protrusions.</a:t>
            </a:r>
          </a:p>
          <a:p>
            <a:pPr lvl="1" algn="just">
              <a:lnSpc>
                <a:spcPts val="2500"/>
              </a:lnSpc>
              <a:spcBef>
                <a:spcPts val="600"/>
              </a:spcBef>
              <a:spcAft>
                <a:spcPts val="600"/>
              </a:spcAft>
            </a:pPr>
            <a:r>
              <a:rPr lang="en-US" altLang="zh-TW" sz="2400" dirty="0"/>
              <a:t>According to the nature of the work, and suitable for the wearer's own characteristics.</a:t>
            </a:r>
          </a:p>
          <a:p>
            <a:pPr lvl="1" algn="just">
              <a:lnSpc>
                <a:spcPts val="2500"/>
              </a:lnSpc>
              <a:spcBef>
                <a:spcPts val="600"/>
              </a:spcBef>
              <a:spcAft>
                <a:spcPts val="600"/>
              </a:spcAft>
            </a:pPr>
            <a:r>
              <a:rPr lang="en-US" altLang="zh-TW" sz="2400" dirty="0"/>
              <a:t>Correctly wear and adjust the wearing gear to the most suitable size when using it and check it accurately.</a:t>
            </a:r>
            <a:endParaRPr lang="zh-TW" altLang="en-US" sz="2400" dirty="0"/>
          </a:p>
          <a:p>
            <a:pPr algn="just">
              <a:lnSpc>
                <a:spcPts val="2500"/>
              </a:lnSpc>
              <a:spcBef>
                <a:spcPts val="600"/>
              </a:spcBef>
              <a:spcAft>
                <a:spcPts val="600"/>
              </a:spcAft>
            </a:pPr>
            <a:r>
              <a:rPr lang="en-US" altLang="zh-TW" sz="2400" dirty="0"/>
              <a:t>Maintenance</a:t>
            </a:r>
            <a:r>
              <a:rPr lang="zh-TW" altLang="en-US" sz="2400" dirty="0"/>
              <a:t> </a:t>
            </a:r>
          </a:p>
          <a:p>
            <a:pPr lvl="1" algn="just">
              <a:lnSpc>
                <a:spcPts val="2500"/>
              </a:lnSpc>
              <a:spcBef>
                <a:spcPts val="600"/>
              </a:spcBef>
              <a:spcAft>
                <a:spcPts val="600"/>
              </a:spcAft>
            </a:pPr>
            <a:r>
              <a:rPr lang="en-US" altLang="zh-TW" sz="2400" dirty="0"/>
              <a:t>Clean the cap shell, harness and belt with water at any time, and keep it in a dark place without ultraviolet radiation.</a:t>
            </a:r>
            <a:r>
              <a:rPr lang="zh-TW" altLang="en-US" sz="2400" dirty="0"/>
              <a:t> </a:t>
            </a:r>
          </a:p>
        </p:txBody>
      </p:sp>
      <p:sp>
        <p:nvSpPr>
          <p:cNvPr id="4" name="投影片編號版面配置區 3"/>
          <p:cNvSpPr>
            <a:spLocks noGrp="1"/>
          </p:cNvSpPr>
          <p:nvPr>
            <p:ph type="sldNum" sz="quarter" idx="12"/>
          </p:nvPr>
        </p:nvSpPr>
        <p:spPr>
          <a:xfrm>
            <a:off x="6755390" y="6318337"/>
            <a:ext cx="2133600" cy="365125"/>
          </a:xfrm>
        </p:spPr>
        <p:txBody>
          <a:bodyPr/>
          <a:lstStyle/>
          <a:p>
            <a:fld id="{D81384EF-367C-450E-B552-C4A0BE1BD3F8}" type="slidenum">
              <a:rPr lang="zh-TW" altLang="en-US" smtClean="0"/>
              <a:pPr/>
              <a:t>41</a:t>
            </a:fld>
            <a:endParaRPr lang="zh-TW" altLang="en-US" dirty="0"/>
          </a:p>
        </p:txBody>
      </p:sp>
      <p:pic>
        <p:nvPicPr>
          <p:cNvPr id="5" name="Picture 6" descr="19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3516" y="22621"/>
            <a:ext cx="952148" cy="952148"/>
          </a:xfrm>
          <a:prstGeom prst="rect">
            <a:avLst/>
          </a:prstGeom>
          <a:noFill/>
          <a:effectLst>
            <a:outerShdw dist="107763" dir="2700000" algn="ctr" rotWithShape="0">
              <a:srgbClr val="808080">
                <a:alpha val="50000"/>
              </a:srgbClr>
            </a:outerShdw>
          </a:effectLst>
        </p:spPr>
      </p:pic>
      <p:pic>
        <p:nvPicPr>
          <p:cNvPr id="6" name="Picture 7" descr="192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12700"/>
            <a:ext cx="952148" cy="952148"/>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val="21471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48401"/>
            <a:ext cx="7715200" cy="1143000"/>
          </a:xfrm>
        </p:spPr>
        <p:txBody>
          <a:bodyPr>
            <a:normAutofit/>
          </a:bodyPr>
          <a:lstStyle/>
          <a:p>
            <a:r>
              <a:rPr lang="en-US" altLang="zh-TW" sz="3200" dirty="0">
                <a:latin typeface="Times New Roman" panose="02020603050405020304" pitchFamily="18" charset="0"/>
              </a:rPr>
              <a:t>Face and eye protection</a:t>
            </a:r>
            <a:endParaRPr lang="zh-TW" altLang="en-US" sz="3200" dirty="0">
              <a:latin typeface="Times New Roman" panose="02020603050405020304" pitchFamily="18" charset="0"/>
            </a:endParaRPr>
          </a:p>
        </p:txBody>
      </p:sp>
      <p:sp>
        <p:nvSpPr>
          <p:cNvPr id="4" name="投影片編號版面配置區 3"/>
          <p:cNvSpPr>
            <a:spLocks noGrp="1"/>
          </p:cNvSpPr>
          <p:nvPr>
            <p:ph type="sldNum" sz="quarter" idx="12"/>
          </p:nvPr>
        </p:nvSpPr>
        <p:spPr>
          <a:xfrm>
            <a:off x="6761438" y="6315810"/>
            <a:ext cx="2133600" cy="365125"/>
          </a:xfrm>
        </p:spPr>
        <p:txBody>
          <a:bodyPr/>
          <a:lstStyle/>
          <a:p>
            <a:fld id="{D81384EF-367C-450E-B552-C4A0BE1BD3F8}" type="slidenum">
              <a:rPr lang="zh-TW" altLang="en-US" smtClean="0"/>
              <a:pPr/>
              <a:t>42</a:t>
            </a:fld>
            <a:endParaRPr lang="zh-TW" altLang="en-US" dirty="0"/>
          </a:p>
        </p:txBody>
      </p:sp>
      <p:pic>
        <p:nvPicPr>
          <p:cNvPr id="8196" name="Picture 4" descr="http://origin-images.ttnet.net/pi/cto/40/04/54/58/40045458-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66843" y="3458541"/>
            <a:ext cx="1522790" cy="924017"/>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p:cNvSpPr>
            <a:spLocks noGrp="1"/>
          </p:cNvSpPr>
          <p:nvPr>
            <p:ph idx="1"/>
          </p:nvPr>
        </p:nvSpPr>
        <p:spPr>
          <a:xfrm>
            <a:off x="457200" y="2000416"/>
            <a:ext cx="8229600" cy="4680519"/>
          </a:xfrm>
        </p:spPr>
        <p:txBody>
          <a:bodyPr>
            <a:noAutofit/>
          </a:bodyPr>
          <a:lstStyle/>
          <a:p>
            <a:pPr>
              <a:spcBef>
                <a:spcPts val="600"/>
              </a:spcBef>
              <a:spcAft>
                <a:spcPts val="600"/>
              </a:spcAft>
            </a:pPr>
            <a:r>
              <a:rPr lang="en-US" altLang="zh-TW" sz="2400" dirty="0"/>
              <a:t>Purpose: To prevent damage from mechanical energy (such as splashed particles, splashed liquid substances) and radiant energy (ultraviolet, visible, and infrared in electromagnetic waves).</a:t>
            </a:r>
            <a:endParaRPr lang="en-US" altLang="zh-TW" sz="2400" strike="sngStrike" dirty="0"/>
          </a:p>
          <a:p>
            <a:pPr>
              <a:lnSpc>
                <a:spcPct val="150000"/>
              </a:lnSpc>
              <a:spcBef>
                <a:spcPts val="600"/>
              </a:spcBef>
              <a:spcAft>
                <a:spcPts val="600"/>
              </a:spcAft>
            </a:pPr>
            <a:r>
              <a:rPr lang="en-US" altLang="zh-TW" sz="2400" dirty="0"/>
              <a:t>Type</a:t>
            </a:r>
            <a:endParaRPr lang="zh-TW" altLang="en-US" sz="2400" dirty="0"/>
          </a:p>
          <a:p>
            <a:pPr lvl="1">
              <a:spcBef>
                <a:spcPts val="600"/>
              </a:spcBef>
              <a:spcAft>
                <a:spcPts val="600"/>
              </a:spcAft>
            </a:pPr>
            <a:r>
              <a:rPr lang="en-US" altLang="zh-TW" sz="2400" u="sng" dirty="0"/>
              <a:t>Protect your eyes from flying objects</a:t>
            </a:r>
            <a:r>
              <a:rPr lang="en-US" altLang="zh-TW" sz="2400" dirty="0"/>
              <a:t>: reinforced glass lens, hard plastic lens, safety mask.</a:t>
            </a:r>
          </a:p>
          <a:p>
            <a:pPr lvl="1">
              <a:spcBef>
                <a:spcPts val="600"/>
              </a:spcBef>
              <a:spcAft>
                <a:spcPts val="600"/>
              </a:spcAft>
            </a:pPr>
            <a:r>
              <a:rPr lang="en-US" altLang="zh-TW" sz="2400" u="sng" dirty="0"/>
              <a:t>Radiation protection function: </a:t>
            </a:r>
            <a:r>
              <a:rPr lang="en-US" altLang="zh-TW" sz="2400" dirty="0"/>
              <a:t>radiation protection glasses (shading glasses), protective masks for welding.</a:t>
            </a:r>
            <a:endParaRPr lang="en-US" altLang="zh-TW" sz="2400" strike="sngStrike" dirty="0"/>
          </a:p>
          <a:p>
            <a:pPr lvl="1">
              <a:spcBef>
                <a:spcPts val="600"/>
              </a:spcBef>
              <a:spcAft>
                <a:spcPts val="600"/>
              </a:spcAft>
            </a:pPr>
            <a:endParaRPr lang="en-US" altLang="zh-TW" sz="2400" dirty="0"/>
          </a:p>
        </p:txBody>
      </p:sp>
      <p:pic>
        <p:nvPicPr>
          <p:cNvPr id="11" name="Picture 8" descr="IN00406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70449" y="328625"/>
            <a:ext cx="1264492" cy="1440159"/>
          </a:xfrm>
          <a:prstGeom prst="rect">
            <a:avLst/>
          </a:prstGeom>
          <a:noFill/>
        </p:spPr>
      </p:pic>
      <p:pic>
        <p:nvPicPr>
          <p:cNvPr id="8202" name="Picture 10" descr="http://img10.360buyimg.com/n1/jfs/t163/192/2343637972/108243/684f533e/53ce01d2N71920458.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64088" y="3415117"/>
            <a:ext cx="1509613" cy="92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21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54805"/>
            <a:ext cx="7715200" cy="1143000"/>
          </a:xfrm>
        </p:spPr>
        <p:txBody>
          <a:bodyPr>
            <a:normAutofit/>
          </a:bodyPr>
          <a:lstStyle/>
          <a:p>
            <a:r>
              <a:rPr lang="en-US" altLang="zh-TW" sz="3200" dirty="0">
                <a:latin typeface="Times New Roman" panose="02020603050405020304" pitchFamily="18" charset="0"/>
              </a:rPr>
              <a:t>Face and eye protection (cont.)</a:t>
            </a:r>
            <a:endParaRPr lang="zh-TW" altLang="en-US" sz="3200" dirty="0"/>
          </a:p>
        </p:txBody>
      </p:sp>
      <p:sp>
        <p:nvSpPr>
          <p:cNvPr id="3" name="內容版面配置區 2"/>
          <p:cNvSpPr>
            <a:spLocks noGrp="1"/>
          </p:cNvSpPr>
          <p:nvPr>
            <p:ph idx="1"/>
          </p:nvPr>
        </p:nvSpPr>
        <p:spPr>
          <a:xfrm>
            <a:off x="457200" y="2003267"/>
            <a:ext cx="8229600" cy="4997152"/>
          </a:xfrm>
        </p:spPr>
        <p:txBody>
          <a:bodyPr>
            <a:noAutofit/>
          </a:bodyPr>
          <a:lstStyle/>
          <a:p>
            <a:pPr algn="just">
              <a:spcBef>
                <a:spcPts val="600"/>
              </a:spcBef>
              <a:spcAft>
                <a:spcPts val="600"/>
              </a:spcAft>
            </a:pPr>
            <a:r>
              <a:rPr lang="en-US" altLang="zh-TW" sz="2400" dirty="0"/>
              <a:t>Precautions when choosing</a:t>
            </a:r>
            <a:endParaRPr lang="zh-TW" altLang="en-US" sz="2400" dirty="0"/>
          </a:p>
          <a:p>
            <a:pPr lvl="1" algn="just" hangingPunct="0">
              <a:lnSpc>
                <a:spcPct val="110000"/>
              </a:lnSpc>
              <a:spcBef>
                <a:spcPts val="600"/>
              </a:spcBef>
              <a:spcAft>
                <a:spcPts val="600"/>
              </a:spcAft>
            </a:pPr>
            <a:r>
              <a:rPr lang="en-US" altLang="zh-TW" sz="2400" u="sng" dirty="0"/>
              <a:t>Strengthened glass lens and hard plastic lens of the side </a:t>
            </a:r>
            <a:r>
              <a:rPr lang="en-US" altLang="zh-TW" sz="2400" dirty="0"/>
              <a:t>guards: when there is acid mist (such as electroplating operation), powder (such as cement bagging operation) and other fine particles scattered during operation.</a:t>
            </a:r>
          </a:p>
          <a:p>
            <a:pPr lvl="1" algn="just" hangingPunct="0">
              <a:lnSpc>
                <a:spcPct val="110000"/>
              </a:lnSpc>
              <a:spcBef>
                <a:spcPts val="600"/>
              </a:spcBef>
              <a:spcAft>
                <a:spcPts val="600"/>
              </a:spcAft>
            </a:pPr>
            <a:r>
              <a:rPr lang="en-US" altLang="zh-TW" sz="2400" dirty="0"/>
              <a:t>Safety mask: larger particles will be produced during operation (such as acid droplets from dehydration, broken particles during grinding).</a:t>
            </a:r>
            <a:endParaRPr lang="en-US" altLang="zh-TW" sz="2400" u="sng" dirty="0"/>
          </a:p>
        </p:txBody>
      </p:sp>
      <p:sp>
        <p:nvSpPr>
          <p:cNvPr id="4" name="投影片編號版面配置區 3"/>
          <p:cNvSpPr>
            <a:spLocks noGrp="1"/>
          </p:cNvSpPr>
          <p:nvPr>
            <p:ph type="sldNum" sz="quarter" idx="12"/>
          </p:nvPr>
        </p:nvSpPr>
        <p:spPr>
          <a:xfrm>
            <a:off x="6761438" y="6315810"/>
            <a:ext cx="2133600" cy="365125"/>
          </a:xfrm>
        </p:spPr>
        <p:txBody>
          <a:bodyPr/>
          <a:lstStyle/>
          <a:p>
            <a:fld id="{D81384EF-367C-450E-B552-C4A0BE1BD3F8}" type="slidenum">
              <a:rPr lang="zh-TW" altLang="en-US" smtClean="0"/>
              <a:pPr/>
              <a:t>43</a:t>
            </a:fld>
            <a:endParaRPr lang="zh-TW" altLang="en-US" dirty="0"/>
          </a:p>
        </p:txBody>
      </p:sp>
      <p:pic>
        <p:nvPicPr>
          <p:cNvPr id="5" name="Picture 8" descr="IN00378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092280" y="404468"/>
            <a:ext cx="1323975" cy="147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84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54805"/>
            <a:ext cx="7715200" cy="1143000"/>
          </a:xfrm>
        </p:spPr>
        <p:txBody>
          <a:bodyPr>
            <a:normAutofit/>
          </a:bodyPr>
          <a:lstStyle/>
          <a:p>
            <a:r>
              <a:rPr lang="en-US" altLang="zh-TW" sz="3200" dirty="0">
                <a:latin typeface="Times New Roman" panose="02020603050405020304" pitchFamily="18" charset="0"/>
              </a:rPr>
              <a:t>Face and eye protection (cont.)</a:t>
            </a:r>
            <a:endParaRPr lang="zh-TW" altLang="en-US" sz="3200" dirty="0"/>
          </a:p>
        </p:txBody>
      </p:sp>
      <p:sp>
        <p:nvSpPr>
          <p:cNvPr id="3" name="內容版面配置區 2"/>
          <p:cNvSpPr>
            <a:spLocks noGrp="1"/>
          </p:cNvSpPr>
          <p:nvPr>
            <p:ph idx="1"/>
          </p:nvPr>
        </p:nvSpPr>
        <p:spPr>
          <a:xfrm>
            <a:off x="467433" y="1997523"/>
            <a:ext cx="8229600" cy="4997152"/>
          </a:xfrm>
        </p:spPr>
        <p:txBody>
          <a:bodyPr>
            <a:noAutofit/>
          </a:bodyPr>
          <a:lstStyle/>
          <a:p>
            <a:pPr algn="just">
              <a:spcBef>
                <a:spcPts val="600"/>
              </a:spcBef>
              <a:spcAft>
                <a:spcPts val="600"/>
              </a:spcAft>
            </a:pPr>
            <a:r>
              <a:rPr lang="en-US" altLang="zh-TW" sz="2400" dirty="0"/>
              <a:t>Precautions when choosing</a:t>
            </a:r>
            <a:endParaRPr lang="zh-TW" altLang="en-US" sz="2400" dirty="0"/>
          </a:p>
          <a:p>
            <a:pPr lvl="1" algn="just" hangingPunct="0">
              <a:lnSpc>
                <a:spcPct val="110000"/>
              </a:lnSpc>
              <a:spcBef>
                <a:spcPts val="600"/>
              </a:spcBef>
              <a:spcAft>
                <a:spcPts val="600"/>
              </a:spcAft>
            </a:pPr>
            <a:r>
              <a:rPr lang="en-US" altLang="zh-TW" sz="2400" u="sng" dirty="0"/>
              <a:t>Shading glasses</a:t>
            </a:r>
            <a:r>
              <a:rPr lang="en-US" altLang="zh-TW" sz="2400" dirty="0"/>
              <a:t>: To protect from exposure to ultraviolet light (such as from ultraviolet disinfection operations in a hospital) or infrared light (such as from observing the temperature of a hot melting furnace) during operation.</a:t>
            </a:r>
            <a:endParaRPr lang="zh-TW" altLang="en-US" sz="2400" dirty="0"/>
          </a:p>
          <a:p>
            <a:pPr lvl="1" algn="just" hangingPunct="0">
              <a:lnSpc>
                <a:spcPct val="110000"/>
              </a:lnSpc>
              <a:spcBef>
                <a:spcPts val="600"/>
              </a:spcBef>
              <a:spcAft>
                <a:spcPts val="600"/>
              </a:spcAft>
            </a:pPr>
            <a:r>
              <a:rPr lang="en-US" altLang="zh-TW" sz="2400" u="sng" dirty="0"/>
              <a:t>Welding protective mask</a:t>
            </a:r>
            <a:r>
              <a:rPr lang="en-US" altLang="zh-TW" sz="2400" dirty="0"/>
              <a:t>: Use when there is radiation (UV rays and sparks or metal slag generated during electric welding).</a:t>
            </a:r>
            <a:endParaRPr lang="zh-TW" altLang="en-US" sz="2400" dirty="0"/>
          </a:p>
        </p:txBody>
      </p:sp>
      <p:sp>
        <p:nvSpPr>
          <p:cNvPr id="4" name="投影片編號版面配置區 3"/>
          <p:cNvSpPr>
            <a:spLocks noGrp="1"/>
          </p:cNvSpPr>
          <p:nvPr>
            <p:ph type="sldNum" sz="quarter" idx="12"/>
          </p:nvPr>
        </p:nvSpPr>
        <p:spPr>
          <a:xfrm>
            <a:off x="6761438" y="6315810"/>
            <a:ext cx="2133600" cy="365125"/>
          </a:xfrm>
        </p:spPr>
        <p:txBody>
          <a:bodyPr/>
          <a:lstStyle/>
          <a:p>
            <a:fld id="{D81384EF-367C-450E-B552-C4A0BE1BD3F8}" type="slidenum">
              <a:rPr lang="zh-TW" altLang="en-US" smtClean="0"/>
              <a:pPr/>
              <a:t>44</a:t>
            </a:fld>
            <a:endParaRPr lang="zh-TW" altLang="en-US" dirty="0"/>
          </a:p>
        </p:txBody>
      </p:sp>
      <p:pic>
        <p:nvPicPr>
          <p:cNvPr id="5" name="Picture 8" descr="IN00378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092280" y="404468"/>
            <a:ext cx="1323975" cy="147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257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49451"/>
            <a:ext cx="7715200" cy="1143000"/>
          </a:xfrm>
        </p:spPr>
        <p:txBody>
          <a:bodyPr>
            <a:normAutofit/>
          </a:bodyPr>
          <a:lstStyle/>
          <a:p>
            <a:r>
              <a:rPr lang="en-US" altLang="zh-TW" sz="3200" dirty="0">
                <a:latin typeface="Times New Roman" panose="02020603050405020304" pitchFamily="18" charset="0"/>
              </a:rPr>
              <a:t>Hearing protection</a:t>
            </a:r>
          </a:p>
        </p:txBody>
      </p:sp>
      <p:sp>
        <p:nvSpPr>
          <p:cNvPr id="3" name="內容版面配置區 2"/>
          <p:cNvSpPr>
            <a:spLocks noGrp="1"/>
          </p:cNvSpPr>
          <p:nvPr>
            <p:ph idx="1"/>
          </p:nvPr>
        </p:nvSpPr>
        <p:spPr>
          <a:xfrm>
            <a:off x="467544" y="2000415"/>
            <a:ext cx="8219256" cy="5040560"/>
          </a:xfrm>
        </p:spPr>
        <p:txBody>
          <a:bodyPr>
            <a:noAutofit/>
          </a:bodyPr>
          <a:lstStyle/>
          <a:p>
            <a:pPr algn="just" hangingPunct="0">
              <a:lnSpc>
                <a:spcPct val="110000"/>
              </a:lnSpc>
              <a:spcBef>
                <a:spcPts val="600"/>
              </a:spcBef>
            </a:pPr>
            <a:r>
              <a:rPr lang="en-US" altLang="zh-TW" sz="2400" dirty="0"/>
              <a:t>Purpose: to reduce the entry of sound into the ear canal and prevent conductive hearing loss and sensorineural hearing loss. Its performance depends on the sound attenuation value.</a:t>
            </a:r>
            <a:r>
              <a:rPr lang="zh-TW" altLang="en-US" sz="2400" dirty="0"/>
              <a:t> </a:t>
            </a:r>
          </a:p>
          <a:p>
            <a:pPr algn="just" hangingPunct="0">
              <a:spcBef>
                <a:spcPts val="600"/>
              </a:spcBef>
              <a:spcAft>
                <a:spcPts val="600"/>
              </a:spcAft>
            </a:pPr>
            <a:r>
              <a:rPr lang="en-US" altLang="zh-TW" sz="2400" dirty="0"/>
              <a:t>Type:</a:t>
            </a:r>
          </a:p>
          <a:p>
            <a:pPr lvl="1" algn="just" hangingPunct="0">
              <a:lnSpc>
                <a:spcPct val="110000"/>
              </a:lnSpc>
              <a:spcBef>
                <a:spcPts val="600"/>
              </a:spcBef>
              <a:spcAft>
                <a:spcPts val="600"/>
              </a:spcAft>
            </a:pPr>
            <a:r>
              <a:rPr lang="en-US" altLang="zh-TW" sz="2400" u="sng" dirty="0"/>
              <a:t>Earplugs</a:t>
            </a:r>
            <a:r>
              <a:rPr lang="en-US" altLang="zh-TW" sz="2400" dirty="0"/>
              <a:t>: used in the external auditory canal or at the entrance of the external auditory canal to prevent sound (sound) from entering the inner ear from external auditory canal via air transmission.</a:t>
            </a:r>
          </a:p>
        </p:txBody>
      </p:sp>
      <p:sp>
        <p:nvSpPr>
          <p:cNvPr id="4" name="投影片編號版面配置區 3"/>
          <p:cNvSpPr>
            <a:spLocks noGrp="1"/>
          </p:cNvSpPr>
          <p:nvPr>
            <p:ph type="sldNum" sz="quarter" idx="12"/>
          </p:nvPr>
        </p:nvSpPr>
        <p:spPr>
          <a:xfrm>
            <a:off x="6755390" y="6320124"/>
            <a:ext cx="2133600" cy="365125"/>
          </a:xfrm>
        </p:spPr>
        <p:txBody>
          <a:bodyPr/>
          <a:lstStyle/>
          <a:p>
            <a:fld id="{D81384EF-367C-450E-B552-C4A0BE1BD3F8}" type="slidenum">
              <a:rPr lang="zh-TW" altLang="en-US" smtClean="0"/>
              <a:pPr/>
              <a:t>45</a:t>
            </a:fld>
            <a:endParaRPr lang="zh-TW" altLang="en-US" dirty="0"/>
          </a:p>
        </p:txBody>
      </p:sp>
      <p:pic>
        <p:nvPicPr>
          <p:cNvPr id="2052" name="Picture 4" descr="http://laws.ilosh.gov.tw/userfiles2/image/manual/noeh15.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66939"/>
          <a:stretch/>
        </p:blipFill>
        <p:spPr bwMode="auto">
          <a:xfrm>
            <a:off x="7524328" y="351074"/>
            <a:ext cx="108012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laws.ilosh.gov.tw/userfiles2/image/manual/noeh15.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9143"/>
          <a:stretch/>
        </p:blipFill>
        <p:spPr bwMode="auto">
          <a:xfrm>
            <a:off x="6372200" y="332656"/>
            <a:ext cx="1008112"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49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9188" y="564234"/>
            <a:ext cx="7715200" cy="1143000"/>
          </a:xfrm>
        </p:spPr>
        <p:txBody>
          <a:bodyPr>
            <a:normAutofit/>
          </a:bodyPr>
          <a:lstStyle/>
          <a:p>
            <a:r>
              <a:rPr lang="en-US" altLang="zh-TW" sz="3200" dirty="0">
                <a:latin typeface="Times New Roman" panose="02020603050405020304" pitchFamily="18" charset="0"/>
              </a:rPr>
              <a:t>Hearing protection (cont.)</a:t>
            </a:r>
          </a:p>
        </p:txBody>
      </p:sp>
      <p:sp>
        <p:nvSpPr>
          <p:cNvPr id="3" name="內容版面配置區 2"/>
          <p:cNvSpPr>
            <a:spLocks noGrp="1"/>
          </p:cNvSpPr>
          <p:nvPr>
            <p:ph idx="1"/>
          </p:nvPr>
        </p:nvSpPr>
        <p:spPr>
          <a:xfrm>
            <a:off x="467544" y="2000415"/>
            <a:ext cx="8219256" cy="5040560"/>
          </a:xfrm>
        </p:spPr>
        <p:txBody>
          <a:bodyPr>
            <a:noAutofit/>
          </a:bodyPr>
          <a:lstStyle/>
          <a:p>
            <a:pPr lvl="1" algn="just" hangingPunct="0">
              <a:lnSpc>
                <a:spcPct val="110000"/>
              </a:lnSpc>
              <a:spcBef>
                <a:spcPts val="600"/>
              </a:spcBef>
              <a:spcAft>
                <a:spcPts val="600"/>
              </a:spcAft>
            </a:pPr>
            <a:r>
              <a:rPr lang="en-US" altLang="zh-TW" sz="2400" u="sng" dirty="0"/>
              <a:t>Earmuffs</a:t>
            </a:r>
            <a:r>
              <a:rPr lang="en-US" altLang="zh-TW" sz="2400" b="1" u="sng" dirty="0">
                <a:solidFill>
                  <a:srgbClr val="FF0000"/>
                </a:solidFill>
              </a:rPr>
              <a:t>:</a:t>
            </a:r>
            <a:endParaRPr lang="en-US" altLang="zh-TW" sz="2400" b="1" dirty="0">
              <a:solidFill>
                <a:srgbClr val="FF0000"/>
              </a:solidFill>
            </a:endParaRPr>
          </a:p>
          <a:p>
            <a:pPr lvl="2" algn="just" hangingPunct="0">
              <a:lnSpc>
                <a:spcPct val="110000"/>
              </a:lnSpc>
              <a:spcBef>
                <a:spcPts val="600"/>
              </a:spcBef>
              <a:spcAft>
                <a:spcPts val="600"/>
              </a:spcAft>
            </a:pPr>
            <a:r>
              <a:rPr lang="en-US" altLang="zh-TW" dirty="0"/>
              <a:t>Passive soundproofing type: The earmuff has a sound insulation function and a hard cover that covers the outer ears, or has a soft pad that fits the ears. The soft pads are usually lined with sound-absorbing materials to absorb sound.</a:t>
            </a:r>
          </a:p>
          <a:p>
            <a:pPr lvl="2" algn="just" hangingPunct="0">
              <a:spcBef>
                <a:spcPts val="600"/>
              </a:spcBef>
              <a:spcAft>
                <a:spcPts val="600"/>
              </a:spcAft>
            </a:pPr>
            <a:r>
              <a:rPr lang="en-US" altLang="zh-TW" dirty="0"/>
              <a:t>Active soundproof type: Rely on electronic filtering or anti-sonic method to block noise.</a:t>
            </a:r>
            <a:endParaRPr lang="en-US" altLang="zh-TW" u="sng" dirty="0"/>
          </a:p>
        </p:txBody>
      </p:sp>
      <p:sp>
        <p:nvSpPr>
          <p:cNvPr id="4" name="投影片編號版面配置區 3"/>
          <p:cNvSpPr>
            <a:spLocks noGrp="1"/>
          </p:cNvSpPr>
          <p:nvPr>
            <p:ph type="sldNum" sz="quarter" idx="12"/>
          </p:nvPr>
        </p:nvSpPr>
        <p:spPr>
          <a:xfrm>
            <a:off x="6755390" y="6320124"/>
            <a:ext cx="2133600" cy="365125"/>
          </a:xfrm>
        </p:spPr>
        <p:txBody>
          <a:bodyPr/>
          <a:lstStyle/>
          <a:p>
            <a:fld id="{D81384EF-367C-450E-B552-C4A0BE1BD3F8}" type="slidenum">
              <a:rPr lang="zh-TW" altLang="en-US" smtClean="0"/>
              <a:pPr/>
              <a:t>46</a:t>
            </a:fld>
            <a:endParaRPr lang="zh-TW" altLang="en-US" dirty="0"/>
          </a:p>
        </p:txBody>
      </p:sp>
      <p:pic>
        <p:nvPicPr>
          <p:cNvPr id="2052" name="Picture 4" descr="http://laws.ilosh.gov.tw/userfiles2/image/manual/noeh15.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66939"/>
          <a:stretch/>
        </p:blipFill>
        <p:spPr bwMode="auto">
          <a:xfrm>
            <a:off x="7524328" y="351074"/>
            <a:ext cx="108012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laws.ilosh.gov.tw/userfiles2/image/manual/noeh15.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9143"/>
          <a:stretch/>
        </p:blipFill>
        <p:spPr bwMode="auto">
          <a:xfrm>
            <a:off x="6372200" y="332656"/>
            <a:ext cx="1008112"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293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46701"/>
            <a:ext cx="7715200" cy="1143000"/>
          </a:xfrm>
        </p:spPr>
        <p:txBody>
          <a:bodyPr>
            <a:normAutofit/>
          </a:bodyPr>
          <a:lstStyle/>
          <a:p>
            <a:r>
              <a:rPr lang="en-US" altLang="zh-TW" sz="3200" dirty="0">
                <a:latin typeface="Times New Roman" panose="02020603050405020304" pitchFamily="18" charset="0"/>
              </a:rPr>
              <a:t>Hearing protection</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2699792" y="1541792"/>
            <a:ext cx="5987008" cy="5146207"/>
          </a:xfrm>
        </p:spPr>
        <p:txBody>
          <a:bodyPr>
            <a:noAutofit/>
          </a:bodyPr>
          <a:lstStyle/>
          <a:p>
            <a:pPr>
              <a:lnSpc>
                <a:spcPts val="2500"/>
              </a:lnSpc>
            </a:pPr>
            <a:r>
              <a:rPr lang="en-US" altLang="zh-TW" sz="2400" dirty="0"/>
              <a:t>Earmuffs</a:t>
            </a:r>
          </a:p>
          <a:p>
            <a:pPr lvl="1">
              <a:lnSpc>
                <a:spcPts val="2500"/>
              </a:lnSpc>
            </a:pPr>
            <a:r>
              <a:rPr lang="en-US" altLang="zh-TW" sz="2400" dirty="0"/>
              <a:t>Reusable.</a:t>
            </a:r>
          </a:p>
          <a:p>
            <a:pPr lvl="1">
              <a:lnSpc>
                <a:spcPts val="2500"/>
              </a:lnSpc>
            </a:pPr>
            <a:r>
              <a:rPr lang="en-US" altLang="zh-TW" sz="2400" dirty="0"/>
              <a:t>Large size, not easy to lose.</a:t>
            </a:r>
          </a:p>
          <a:p>
            <a:pPr lvl="1">
              <a:lnSpc>
                <a:spcPts val="2500"/>
              </a:lnSpc>
            </a:pPr>
            <a:r>
              <a:rPr lang="en-US" altLang="zh-TW" sz="2400" dirty="0"/>
              <a:t>Maintenance and cleaning are easy, and infection is not easy to occur.</a:t>
            </a:r>
          </a:p>
          <a:p>
            <a:pPr lvl="1">
              <a:lnSpc>
                <a:spcPts val="2500"/>
              </a:lnSpc>
            </a:pPr>
            <a:r>
              <a:rPr lang="en-US" altLang="zh-TW" sz="2400" dirty="0"/>
              <a:t>Applicable to patients with ear diseases.</a:t>
            </a:r>
          </a:p>
          <a:p>
            <a:pPr lvl="1">
              <a:lnSpc>
                <a:spcPts val="2500"/>
              </a:lnSpc>
            </a:pPr>
            <a:r>
              <a:rPr lang="en-US" altLang="zh-TW" sz="2400" dirty="0"/>
              <a:t>Easy to check if workers are wearing.</a:t>
            </a:r>
          </a:p>
          <a:p>
            <a:pPr>
              <a:lnSpc>
                <a:spcPts val="2500"/>
              </a:lnSpc>
            </a:pPr>
            <a:r>
              <a:rPr lang="en-US" altLang="zh-TW" sz="2400" dirty="0"/>
              <a:t>Earplugs</a:t>
            </a:r>
          </a:p>
          <a:p>
            <a:pPr lvl="1">
              <a:lnSpc>
                <a:spcPts val="2500"/>
              </a:lnSpc>
            </a:pPr>
            <a:r>
              <a:rPr lang="en-US" altLang="zh-TW" sz="2400" dirty="0"/>
              <a:t>Cheap and can be replaced at any time.</a:t>
            </a:r>
          </a:p>
          <a:p>
            <a:pPr lvl="1">
              <a:lnSpc>
                <a:spcPts val="2500"/>
              </a:lnSpc>
            </a:pPr>
            <a:r>
              <a:rPr lang="en-US" altLang="zh-TW" sz="2400" dirty="0"/>
              <a:t>Small size, light weight and easy to carry.</a:t>
            </a:r>
          </a:p>
          <a:p>
            <a:pPr lvl="1">
              <a:lnSpc>
                <a:spcPts val="2500"/>
              </a:lnSpc>
            </a:pPr>
            <a:r>
              <a:rPr lang="en-US" altLang="zh-TW" sz="2400" dirty="0"/>
              <a:t>Does not affect head movement.</a:t>
            </a:r>
          </a:p>
          <a:p>
            <a:pPr lvl="1">
              <a:lnSpc>
                <a:spcPts val="2500"/>
              </a:lnSpc>
            </a:pPr>
            <a:r>
              <a:rPr lang="en-US" altLang="zh-TW" sz="2400" dirty="0"/>
              <a:t>Can be used with other protective gear.</a:t>
            </a:r>
          </a:p>
          <a:p>
            <a:pPr lvl="1">
              <a:lnSpc>
                <a:spcPts val="2500"/>
              </a:lnSpc>
            </a:pPr>
            <a:r>
              <a:rPr lang="en-US" altLang="zh-TW" sz="2400" dirty="0"/>
              <a:t>Suitable for use in high temperature, high humidity and dusty environments.</a:t>
            </a:r>
            <a:endParaRPr lang="zh-TW" altLang="en-US" sz="2400" dirty="0"/>
          </a:p>
        </p:txBody>
      </p:sp>
      <p:sp>
        <p:nvSpPr>
          <p:cNvPr id="4" name="投影片編號版面配置區 3"/>
          <p:cNvSpPr>
            <a:spLocks noGrp="1"/>
          </p:cNvSpPr>
          <p:nvPr>
            <p:ph type="sldNum" sz="quarter" idx="12"/>
          </p:nvPr>
        </p:nvSpPr>
        <p:spPr>
          <a:xfrm>
            <a:off x="6755390" y="6322874"/>
            <a:ext cx="2133600" cy="365125"/>
          </a:xfrm>
        </p:spPr>
        <p:txBody>
          <a:bodyPr/>
          <a:lstStyle/>
          <a:p>
            <a:fld id="{D81384EF-367C-450E-B552-C4A0BE1BD3F8}" type="slidenum">
              <a:rPr lang="zh-TW" altLang="en-US" smtClean="0"/>
              <a:pPr/>
              <a:t>47</a:t>
            </a:fld>
            <a:endParaRPr lang="zh-TW" altLang="en-US" dirty="0"/>
          </a:p>
        </p:txBody>
      </p:sp>
      <p:pic>
        <p:nvPicPr>
          <p:cNvPr id="5" name="Picture 2" descr="http://laws.ilosh.gov.tw/userfiles2/image/manual/airportnoiseg2.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9068" y="347021"/>
            <a:ext cx="1447387" cy="192985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群組 5"/>
          <p:cNvGrpSpPr/>
          <p:nvPr/>
        </p:nvGrpSpPr>
        <p:grpSpPr>
          <a:xfrm>
            <a:off x="395536" y="4149081"/>
            <a:ext cx="2304256" cy="2185743"/>
            <a:chOff x="323528" y="4260802"/>
            <a:chExt cx="2304256" cy="2185743"/>
          </a:xfrm>
        </p:grpSpPr>
        <p:pic>
          <p:nvPicPr>
            <p:cNvPr id="5124" name="Picture 4" descr="http://www.shinhoda.com.tw/templates/cache/3849/images/products/photooriginal-3849-660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4260802"/>
              <a:ext cx="1652906" cy="11264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128" name="Picture 8" descr="3M海綿耳塞(EA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7875" y="5301208"/>
              <a:ext cx="1659909" cy="114533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7" name="群組 6"/>
          <p:cNvGrpSpPr/>
          <p:nvPr/>
        </p:nvGrpSpPr>
        <p:grpSpPr>
          <a:xfrm>
            <a:off x="467544" y="1412776"/>
            <a:ext cx="2208193" cy="2162219"/>
            <a:chOff x="467544" y="1412776"/>
            <a:chExt cx="2208193" cy="2162219"/>
          </a:xfrm>
        </p:grpSpPr>
        <p:pic>
          <p:nvPicPr>
            <p:cNvPr id="5122" name="Picture 2" descr="http://www.twwiki.com/uploads/wiki/d0/75/417553_0.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7544" y="1412776"/>
              <a:ext cx="1224137" cy="129614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130" name="Picture 10" descr="http://image.rakuten.co.jp/anzen-mirai/cabinet/earmuf/011006-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574258" y="2298776"/>
              <a:ext cx="1101479" cy="127621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4587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61556"/>
            <a:ext cx="7715200" cy="1143000"/>
          </a:xfrm>
        </p:spPr>
        <p:txBody>
          <a:bodyPr>
            <a:noAutofit/>
          </a:bodyPr>
          <a:lstStyle/>
          <a:p>
            <a:r>
              <a:rPr lang="en-US" altLang="zh-TW" sz="3200" dirty="0">
                <a:latin typeface="Times New Roman" panose="02020603050405020304" pitchFamily="18" charset="0"/>
              </a:rPr>
              <a:t>Hearing protection-how to wear earplugs</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2007170"/>
            <a:ext cx="8229600" cy="4525963"/>
          </a:xfrm>
        </p:spPr>
        <p:txBody>
          <a:bodyPr>
            <a:normAutofit/>
          </a:bodyPr>
          <a:lstStyle/>
          <a:p>
            <a:r>
              <a:rPr lang="en-US" altLang="zh-TW" sz="2400" dirty="0"/>
              <a:t>Because the external auditory meatus is bent towards the front of the eyes, it is necessary to wear earplugs and straighten the auditory meatus to achieve the desired effect. </a:t>
            </a:r>
            <a:endParaRPr lang="zh-TW" altLang="en-US" sz="2400" dirty="0"/>
          </a:p>
        </p:txBody>
      </p:sp>
      <p:sp>
        <p:nvSpPr>
          <p:cNvPr id="4" name="投影片編號版面配置區 3"/>
          <p:cNvSpPr>
            <a:spLocks noGrp="1"/>
          </p:cNvSpPr>
          <p:nvPr>
            <p:ph type="sldNum" sz="quarter" idx="12"/>
          </p:nvPr>
        </p:nvSpPr>
        <p:spPr>
          <a:xfrm>
            <a:off x="6732240" y="6315592"/>
            <a:ext cx="2133600" cy="365125"/>
          </a:xfrm>
        </p:spPr>
        <p:txBody>
          <a:bodyPr/>
          <a:lstStyle/>
          <a:p>
            <a:fld id="{D81384EF-367C-450E-B552-C4A0BE1BD3F8}" type="slidenum">
              <a:rPr lang="zh-TW" altLang="en-US" smtClean="0"/>
              <a:pPr/>
              <a:t>48</a:t>
            </a:fld>
            <a:endParaRPr lang="zh-TW" altLang="en-US" dirty="0"/>
          </a:p>
        </p:txBody>
      </p:sp>
      <p:pic>
        <p:nvPicPr>
          <p:cNvPr id="9" name="Picture 4" descr="http://www.shinhoda.com.tw/templates/cache/3849/images/products/photooriginal-3849-66004.jpg">
            <a:extLst>
              <a:ext uri="{FF2B5EF4-FFF2-40B4-BE49-F238E27FC236}">
                <a16:creationId xmlns:a16="http://schemas.microsoft.com/office/drawing/2014/main" id="{FA376AA1-E737-4B6E-9319-BE3DB79A67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3932432"/>
            <a:ext cx="2160000" cy="147208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 name="Picture 8" descr="3M海綿耳塞(EAR)">
            <a:extLst>
              <a:ext uri="{FF2B5EF4-FFF2-40B4-BE49-F238E27FC236}">
                <a16:creationId xmlns:a16="http://schemas.microsoft.com/office/drawing/2014/main" id="{E0539B66-37FD-4449-B96C-16B0949237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2322" y="3932545"/>
            <a:ext cx="2160000" cy="1490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360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795536"/>
            <a:ext cx="7715200" cy="1143000"/>
          </a:xfrm>
        </p:spPr>
        <p:txBody>
          <a:bodyPr>
            <a:noAutofit/>
          </a:bodyPr>
          <a:lstStyle/>
          <a:p>
            <a:r>
              <a:rPr lang="en-US" altLang="zh-TW" sz="3200" dirty="0">
                <a:latin typeface="Times New Roman" panose="02020603050405020304" pitchFamily="18" charset="0"/>
              </a:rPr>
              <a:t>Hearing protection-how to wear earplugs (cont.)</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3212" y="1991954"/>
            <a:ext cx="8229600" cy="4525963"/>
          </a:xfrm>
        </p:spPr>
        <p:txBody>
          <a:bodyPr>
            <a:normAutofit/>
          </a:bodyPr>
          <a:lstStyle/>
          <a:p>
            <a:r>
              <a:rPr lang="en-US" altLang="zh-TW" sz="2400" dirty="0"/>
              <a:t>The method is as follows:</a:t>
            </a:r>
            <a:endParaRPr lang="zh-TW" altLang="en-US" sz="2400" dirty="0"/>
          </a:p>
        </p:txBody>
      </p:sp>
      <p:sp>
        <p:nvSpPr>
          <p:cNvPr id="4" name="投影片編號版面配置區 3"/>
          <p:cNvSpPr>
            <a:spLocks noGrp="1"/>
          </p:cNvSpPr>
          <p:nvPr>
            <p:ph type="sldNum" sz="quarter" idx="12"/>
          </p:nvPr>
        </p:nvSpPr>
        <p:spPr>
          <a:xfrm>
            <a:off x="6759961" y="6321110"/>
            <a:ext cx="2133600" cy="365125"/>
          </a:xfrm>
        </p:spPr>
        <p:txBody>
          <a:bodyPr/>
          <a:lstStyle/>
          <a:p>
            <a:fld id="{D81384EF-367C-450E-B552-C4A0BE1BD3F8}" type="slidenum">
              <a:rPr lang="zh-TW" altLang="en-US" smtClean="0"/>
              <a:pPr/>
              <a:t>49</a:t>
            </a:fld>
            <a:endParaRPr lang="zh-TW" altLang="en-US" dirty="0"/>
          </a:p>
        </p:txBody>
      </p:sp>
      <p:pic>
        <p:nvPicPr>
          <p:cNvPr id="5" name="Picture 5"/>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79512" y="2575542"/>
            <a:ext cx="2860177" cy="3480026"/>
          </a:xfrm>
          <a:prstGeom prst="rect">
            <a:avLst/>
          </a:prstGeom>
          <a:solidFill>
            <a:schemeClr val="bg1"/>
          </a:solidFill>
        </p:spPr>
      </p:pic>
      <p:sp>
        <p:nvSpPr>
          <p:cNvPr id="6" name="矩形 5"/>
          <p:cNvSpPr/>
          <p:nvPr/>
        </p:nvSpPr>
        <p:spPr>
          <a:xfrm>
            <a:off x="3293608" y="2764125"/>
            <a:ext cx="5389204" cy="3298339"/>
          </a:xfrm>
          <a:prstGeom prst="rect">
            <a:avLst/>
          </a:prstGeom>
        </p:spPr>
        <p:txBody>
          <a:bodyPr wrap="square">
            <a:spAutoFit/>
          </a:bodyPr>
          <a:lstStyle/>
          <a:p>
            <a:pPr marL="898525" lvl="1" indent="-898525" algn="just">
              <a:lnSpc>
                <a:spcPts val="2500"/>
              </a:lnSpc>
            </a:pPr>
            <a:r>
              <a:rPr lang="en-US" altLang="zh-TW" sz="2400" dirty="0">
                <a:latin typeface="Times New Roman" panose="02020603050405020304" pitchFamily="18" charset="0"/>
                <a:ea typeface="標楷體" panose="03000509000000000000" pitchFamily="65" charset="-120"/>
              </a:rPr>
              <a:t>Step 1.</a:t>
            </a:r>
            <a:r>
              <a:rPr lang="zh-TW" altLang="en-US" sz="2400" dirty="0">
                <a:latin typeface="Times New Roman" panose="02020603050405020304" pitchFamily="18" charset="0"/>
                <a:ea typeface="標楷體" panose="03000509000000000000" pitchFamily="65" charset="-120"/>
              </a:rPr>
              <a:t> </a:t>
            </a:r>
            <a:r>
              <a:rPr lang="en-US" altLang="zh-TW" sz="2400" dirty="0">
                <a:latin typeface="Times New Roman" panose="02020603050405020304" pitchFamily="18" charset="0"/>
                <a:ea typeface="標楷體" panose="03000509000000000000" pitchFamily="65" charset="-120"/>
              </a:rPr>
              <a:t>If it is compressible, knead the earplugs into a long and thin strip; if it is incompressible, skip this step</a:t>
            </a:r>
          </a:p>
          <a:p>
            <a:pPr marL="898525" lvl="1" indent="-898525" algn="just">
              <a:lnSpc>
                <a:spcPts val="2500"/>
              </a:lnSpc>
            </a:pPr>
            <a:r>
              <a:rPr lang="en-US" altLang="zh-TW" sz="2400" dirty="0">
                <a:latin typeface="Times New Roman" panose="02020603050405020304" pitchFamily="18" charset="0"/>
                <a:ea typeface="標楷體" panose="03000509000000000000" pitchFamily="65" charset="-120"/>
              </a:rPr>
              <a:t>Step 2. With the other hand around the head, straighten the ears outward and back</a:t>
            </a:r>
          </a:p>
          <a:p>
            <a:pPr marL="898525" lvl="1" indent="-898525" algn="just">
              <a:lnSpc>
                <a:spcPts val="2500"/>
              </a:lnSpc>
            </a:pPr>
            <a:r>
              <a:rPr lang="en-US" altLang="zh-TW" sz="2400" dirty="0">
                <a:latin typeface="Times New Roman" panose="02020603050405020304" pitchFamily="18" charset="0"/>
                <a:ea typeface="標楷體" panose="03000509000000000000" pitchFamily="65" charset="-120"/>
              </a:rPr>
              <a:t>Step 3. Insert the earplug into the ear canal and press it from outside to inside for a few seconds</a:t>
            </a:r>
            <a:endParaRPr lang="zh-TW" altLang="en-US" sz="2400" dirty="0">
              <a:latin typeface="Times New Roman" panose="02020603050405020304" pitchFamily="18" charset="0"/>
              <a:ea typeface="標楷體" panose="03000509000000000000" pitchFamily="65" charset="-120"/>
            </a:endParaRPr>
          </a:p>
        </p:txBody>
      </p:sp>
      <p:sp>
        <p:nvSpPr>
          <p:cNvPr id="7" name="矩形 6"/>
          <p:cNvSpPr/>
          <p:nvPr/>
        </p:nvSpPr>
        <p:spPr>
          <a:xfrm>
            <a:off x="461188" y="6038144"/>
            <a:ext cx="8229600" cy="587441"/>
          </a:xfrm>
          <a:prstGeom prst="rect">
            <a:avLst/>
          </a:prstGeom>
          <a:ln>
            <a:solidFill>
              <a:schemeClr val="tx1"/>
            </a:solidFill>
          </a:ln>
        </p:spPr>
        <p:txBody>
          <a:bodyPr wrap="square" lIns="108000" tIns="108000" rIns="108000" bIns="108000">
            <a:spAutoFit/>
          </a:bodyPr>
          <a:lstStyle/>
          <a:p>
            <a:pPr algn="ctr">
              <a:spcBef>
                <a:spcPct val="50000"/>
              </a:spcBef>
            </a:pPr>
            <a:r>
              <a:rPr kumimoji="1"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Foam-type earplugs are not recommended for repeated use</a:t>
            </a:r>
            <a:endParaRPr kumimoji="1"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13698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53630" y="6323995"/>
            <a:ext cx="2133600" cy="365125"/>
          </a:xfrm>
        </p:spPr>
        <p:txBody>
          <a:bodyPr/>
          <a:lstStyle/>
          <a:p>
            <a:fld id="{D81384EF-367C-450E-B552-C4A0BE1BD3F8}" type="slidenum">
              <a:rPr lang="zh-TW" altLang="en-US" smtClean="0"/>
              <a:pPr/>
              <a:t>5</a:t>
            </a:fld>
            <a:endParaRPr lang="zh-TW" alt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954" y="3729019"/>
            <a:ext cx="3207643" cy="3128981"/>
          </a:xfrm>
          <a:prstGeom prst="rect">
            <a:avLst/>
          </a:prstGeom>
          <a:noFill/>
          <a:ln w="9525">
            <a:noFill/>
            <a:miter lim="800000"/>
            <a:headEnd/>
            <a:tailEnd/>
          </a:ln>
          <a:effectLst/>
        </p:spPr>
      </p:pic>
      <p:sp>
        <p:nvSpPr>
          <p:cNvPr id="6" name="內容版面配置區 5"/>
          <p:cNvSpPr>
            <a:spLocks noGrp="1"/>
          </p:cNvSpPr>
          <p:nvPr>
            <p:ph idx="1"/>
          </p:nvPr>
        </p:nvSpPr>
        <p:spPr>
          <a:xfrm>
            <a:off x="364168" y="1988840"/>
            <a:ext cx="8419686" cy="5184576"/>
          </a:xfrm>
        </p:spPr>
        <p:txBody>
          <a:bodyPr>
            <a:normAutofit/>
          </a:bodyPr>
          <a:lstStyle/>
          <a:p>
            <a:pPr marL="0" indent="0">
              <a:buNone/>
            </a:pPr>
            <a:r>
              <a:rPr lang="en-US" altLang="zh-TW" sz="2400" dirty="0"/>
              <a:t>A student in Inorganic polymer research laboratory</a:t>
            </a:r>
            <a:r>
              <a:rPr lang="zh-TW" altLang="en-US" sz="2400" dirty="0"/>
              <a:t> </a:t>
            </a:r>
            <a:r>
              <a:rPr lang="en-US" altLang="zh-TW" sz="2400" dirty="0"/>
              <a:t>of a university conducted a heating experiment for the research of azo compounds and a distillation experiment for acetonitrile recovery and reuse. The</a:t>
            </a:r>
            <a:r>
              <a:rPr lang="zh-TW" altLang="en-US" sz="2400" dirty="0"/>
              <a:t> </a:t>
            </a:r>
            <a:r>
              <a:rPr lang="en-US" altLang="zh-TW" sz="2400" dirty="0"/>
              <a:t>student</a:t>
            </a:r>
            <a:r>
              <a:rPr lang="zh-TW" altLang="en-US" sz="2400" dirty="0"/>
              <a:t> </a:t>
            </a:r>
            <a:r>
              <a:rPr lang="en-US" altLang="zh-TW" sz="2400" dirty="0"/>
              <a:t>went out while</a:t>
            </a:r>
            <a:r>
              <a:rPr lang="zh-TW" altLang="en-US" sz="2400" dirty="0"/>
              <a:t> </a:t>
            </a:r>
            <a:r>
              <a:rPr lang="en-US" altLang="zh-TW" sz="2400" dirty="0"/>
              <a:t>the heating experiment continued</a:t>
            </a:r>
            <a:r>
              <a:rPr lang="zh-TW" altLang="en-US" sz="2400" dirty="0"/>
              <a:t> </a:t>
            </a:r>
            <a:r>
              <a:rPr lang="en-US" altLang="zh-TW" sz="2400" dirty="0"/>
              <a:t>under unsupervised conditions. The cooling water tube was broken and</a:t>
            </a:r>
            <a:endParaRPr lang="zh-TW" altLang="en-US" sz="2400" dirty="0"/>
          </a:p>
        </p:txBody>
      </p:sp>
      <p:sp>
        <p:nvSpPr>
          <p:cNvPr id="8" name="Text Box 8">
            <a:extLst>
              <a:ext uri="{FF2B5EF4-FFF2-40B4-BE49-F238E27FC236}">
                <a16:creationId xmlns:a16="http://schemas.microsoft.com/office/drawing/2014/main" id="{15AC9E11-913C-4871-B8DE-AE9E0390F277}"/>
              </a:ext>
            </a:extLst>
          </p:cNvPr>
          <p:cNvSpPr txBox="1">
            <a:spLocks noChangeArrowheads="1"/>
          </p:cNvSpPr>
          <p:nvPr/>
        </p:nvSpPr>
        <p:spPr bwMode="auto">
          <a:xfrm>
            <a:off x="2159794" y="836712"/>
            <a:ext cx="4824412" cy="584775"/>
          </a:xfrm>
          <a:prstGeom prst="rect">
            <a:avLst/>
          </a:prstGeom>
          <a:noFill/>
          <a:ln w="9525">
            <a:noFill/>
            <a:miter lim="800000"/>
            <a:headEnd/>
            <a:tailEnd/>
          </a:ln>
        </p:spPr>
        <p:txBody>
          <a:bodyPr>
            <a:spAutoFit/>
          </a:bodyPr>
          <a:lstStyle/>
          <a:p>
            <a:pPr lvl="0" algn="ctr">
              <a:spcBef>
                <a:spcPct val="50000"/>
              </a:spcBef>
            </a:pPr>
            <a:r>
              <a:rPr lang="en-US" altLang="zh-TW" sz="3200" b="1" dirty="0">
                <a:latin typeface="Times New Roman" panose="02020603050405020304" pitchFamily="18" charset="0"/>
                <a:ea typeface="標楷體" pitchFamily="65" charset="-120"/>
                <a:cs typeface="Times New Roman" panose="02020603050405020304" pitchFamily="18" charset="0"/>
              </a:rPr>
              <a:t>Disaster cases </a:t>
            </a:r>
            <a:endParaRPr lang="zh-TW" altLang="en-US" sz="3200" b="1" dirty="0">
              <a:latin typeface="Times New Roman" panose="02020603050405020304" pitchFamily="18" charset="0"/>
              <a:ea typeface="標楷體" pitchFamily="65" charset="-120"/>
              <a:cs typeface="Times New Roman" panose="02020603050405020304" pitchFamily="18" charset="0"/>
            </a:endParaRPr>
          </a:p>
        </p:txBody>
      </p:sp>
      <p:sp>
        <p:nvSpPr>
          <p:cNvPr id="9" name="內容版面配置區 5">
            <a:extLst>
              <a:ext uri="{FF2B5EF4-FFF2-40B4-BE49-F238E27FC236}">
                <a16:creationId xmlns:a16="http://schemas.microsoft.com/office/drawing/2014/main" id="{891E6EE6-F0C2-418C-8725-A47894DA9603}"/>
              </a:ext>
            </a:extLst>
          </p:cNvPr>
          <p:cNvSpPr txBox="1">
            <a:spLocks/>
          </p:cNvSpPr>
          <p:nvPr/>
        </p:nvSpPr>
        <p:spPr>
          <a:xfrm>
            <a:off x="360146" y="3861048"/>
            <a:ext cx="3995830" cy="5184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altLang="zh-TW" sz="2400" dirty="0"/>
              <a:t>the temperature difference in the distillation vessel caused a dramatic reaction explosion. The explosion also spread to the acetone solvent container beside the experimental table and caused a fire.</a:t>
            </a:r>
            <a:endParaRPr lang="zh-TW" altLang="en-US" sz="2400" dirty="0"/>
          </a:p>
        </p:txBody>
      </p:sp>
    </p:spTree>
    <p:extLst>
      <p:ext uri="{BB962C8B-B14F-4D97-AF65-F5344CB8AC3E}">
        <p14:creationId xmlns:p14="http://schemas.microsoft.com/office/powerpoint/2010/main" val="3826860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2082" y="567544"/>
            <a:ext cx="7715200" cy="1143000"/>
          </a:xfrm>
        </p:spPr>
        <p:txBody>
          <a:bodyPr>
            <a:normAutofit/>
          </a:bodyPr>
          <a:lstStyle/>
          <a:p>
            <a:r>
              <a:rPr lang="en-US" altLang="zh-TW" sz="3200" dirty="0">
                <a:latin typeface="Times New Roman" panose="02020603050405020304" pitchFamily="18" charset="0"/>
              </a:rPr>
              <a:t>Hand protection</a:t>
            </a:r>
            <a:endParaRPr lang="zh-TW" altLang="en-US" sz="3200" dirty="0">
              <a:latin typeface="Times New Roman" panose="02020603050405020304" pitchFamily="18" charset="0"/>
            </a:endParaRPr>
          </a:p>
        </p:txBody>
      </p:sp>
      <p:sp>
        <p:nvSpPr>
          <p:cNvPr id="4" name="投影片編號版面配置區 3"/>
          <p:cNvSpPr>
            <a:spLocks noGrp="1"/>
          </p:cNvSpPr>
          <p:nvPr>
            <p:ph type="sldNum" sz="quarter" idx="12"/>
          </p:nvPr>
        </p:nvSpPr>
        <p:spPr>
          <a:xfrm>
            <a:off x="6750626" y="6320895"/>
            <a:ext cx="2133600" cy="365125"/>
          </a:xfrm>
        </p:spPr>
        <p:txBody>
          <a:bodyPr/>
          <a:lstStyle/>
          <a:p>
            <a:fld id="{D81384EF-367C-450E-B552-C4A0BE1BD3F8}" type="slidenum">
              <a:rPr lang="zh-TW" altLang="en-US" smtClean="0"/>
              <a:pPr/>
              <a:t>50</a:t>
            </a:fld>
            <a:endParaRPr lang="zh-TW" altLang="en-US" dirty="0"/>
          </a:p>
        </p:txBody>
      </p:sp>
      <p:grpSp>
        <p:nvGrpSpPr>
          <p:cNvPr id="6" name="群組 5">
            <a:extLst>
              <a:ext uri="{FF2B5EF4-FFF2-40B4-BE49-F238E27FC236}">
                <a16:creationId xmlns:a16="http://schemas.microsoft.com/office/drawing/2014/main" id="{6528DC60-6972-4471-813C-2DA5C8CFD1C6}"/>
              </a:ext>
            </a:extLst>
          </p:cNvPr>
          <p:cNvGrpSpPr/>
          <p:nvPr/>
        </p:nvGrpSpPr>
        <p:grpSpPr>
          <a:xfrm>
            <a:off x="5436096" y="3128733"/>
            <a:ext cx="3288695" cy="3192162"/>
            <a:chOff x="4344680" y="3128733"/>
            <a:chExt cx="4380111" cy="4048422"/>
          </a:xfrm>
        </p:grpSpPr>
        <p:pic>
          <p:nvPicPr>
            <p:cNvPr id="5" name="Picture 4" descr="AGW"/>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93147" y="3128733"/>
              <a:ext cx="1688323" cy="1728192"/>
            </a:xfrm>
            <a:prstGeom prst="rect">
              <a:avLst/>
            </a:prstGeom>
            <a:noFill/>
          </p:spPr>
        </p:pic>
        <p:pic>
          <p:nvPicPr>
            <p:cNvPr id="7" name="Picture 14" descr="PV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2583" y="5002749"/>
              <a:ext cx="1872208" cy="128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http://www.allred.com.tw/images/ED-4247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7939" t="2973" r="5377"/>
            <a:stretch/>
          </p:blipFill>
          <p:spPr bwMode="auto">
            <a:xfrm>
              <a:off x="4523336" y="5662592"/>
              <a:ext cx="2232248" cy="151456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vedeng.com/attached/20110826/20110826054718_7594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2893" b="10555"/>
            <a:stretch/>
          </p:blipFill>
          <p:spPr bwMode="auto">
            <a:xfrm>
              <a:off x="4344680" y="4100266"/>
              <a:ext cx="2039094" cy="156098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內容版面配置區 2"/>
          <p:cNvSpPr>
            <a:spLocks noGrp="1"/>
          </p:cNvSpPr>
          <p:nvPr>
            <p:ph idx="1"/>
          </p:nvPr>
        </p:nvSpPr>
        <p:spPr>
          <a:xfrm>
            <a:off x="443811" y="2002306"/>
            <a:ext cx="8229600" cy="4925144"/>
          </a:xfrm>
        </p:spPr>
        <p:txBody>
          <a:bodyPr>
            <a:noAutofit/>
          </a:bodyPr>
          <a:lstStyle/>
          <a:p>
            <a:pPr algn="just">
              <a:lnSpc>
                <a:spcPts val="2800"/>
              </a:lnSpc>
              <a:spcBef>
                <a:spcPts val="600"/>
              </a:spcBef>
              <a:spcAft>
                <a:spcPts val="600"/>
              </a:spcAft>
            </a:pPr>
            <a:r>
              <a:rPr lang="en-US" altLang="zh-TW" sz="2400" dirty="0"/>
              <a:t>Purpose: To prevent burns, cuts and punctures, chemical corrosion, chemical absorption through skin contact, electric shock, abnormal temperature.</a:t>
            </a:r>
            <a:endParaRPr lang="zh-TW" altLang="en-US" sz="2400" dirty="0"/>
          </a:p>
          <a:p>
            <a:pPr algn="just">
              <a:lnSpc>
                <a:spcPts val="2800"/>
              </a:lnSpc>
              <a:spcBef>
                <a:spcPts val="600"/>
              </a:spcBef>
              <a:spcAft>
                <a:spcPts val="600"/>
              </a:spcAft>
            </a:pPr>
            <a:r>
              <a:rPr lang="en-US" altLang="zh-TW" sz="2400" dirty="0"/>
              <a:t>Classified by material and purpose:</a:t>
            </a:r>
            <a:endParaRPr lang="en-US" altLang="zh-TW" sz="2400" b="1" u="sng" strike="sngStrike" dirty="0">
              <a:solidFill>
                <a:srgbClr val="FF0000"/>
              </a:solidFill>
            </a:endParaRPr>
          </a:p>
          <a:p>
            <a:pPr lvl="1" algn="just">
              <a:lnSpc>
                <a:spcPts val="2800"/>
              </a:lnSpc>
              <a:spcBef>
                <a:spcPts val="600"/>
              </a:spcBef>
              <a:spcAft>
                <a:spcPts val="600"/>
              </a:spcAft>
            </a:pPr>
            <a:r>
              <a:rPr lang="en-US" altLang="zh-TW" sz="2400" dirty="0"/>
              <a:t>General cotton gloves</a:t>
            </a:r>
          </a:p>
          <a:p>
            <a:pPr lvl="1" algn="just">
              <a:lnSpc>
                <a:spcPts val="2800"/>
              </a:lnSpc>
              <a:spcBef>
                <a:spcPts val="600"/>
              </a:spcBef>
              <a:spcAft>
                <a:spcPts val="600"/>
              </a:spcAft>
            </a:pPr>
            <a:r>
              <a:rPr lang="en-US" altLang="zh-TW" sz="2400" dirty="0"/>
              <a:t>Anti-acid and alkali gloves</a:t>
            </a:r>
          </a:p>
          <a:p>
            <a:pPr lvl="1" algn="just">
              <a:lnSpc>
                <a:spcPts val="2800"/>
              </a:lnSpc>
              <a:spcBef>
                <a:spcPts val="600"/>
              </a:spcBef>
              <a:spcAft>
                <a:spcPts val="600"/>
              </a:spcAft>
            </a:pPr>
            <a:r>
              <a:rPr lang="en-US" altLang="zh-TW" sz="2400" dirty="0"/>
              <a:t>Solvent resistant gloves</a:t>
            </a:r>
          </a:p>
          <a:p>
            <a:pPr lvl="1" algn="just">
              <a:lnSpc>
                <a:spcPts val="2800"/>
              </a:lnSpc>
              <a:spcBef>
                <a:spcPts val="600"/>
              </a:spcBef>
              <a:spcAft>
                <a:spcPts val="600"/>
              </a:spcAft>
            </a:pPr>
            <a:r>
              <a:rPr lang="en-US" altLang="zh-TW" sz="2400" dirty="0"/>
              <a:t>Anti-cutting gloves</a:t>
            </a:r>
          </a:p>
          <a:p>
            <a:pPr lvl="1" algn="just">
              <a:lnSpc>
                <a:spcPts val="2800"/>
              </a:lnSpc>
              <a:spcBef>
                <a:spcPts val="600"/>
              </a:spcBef>
              <a:spcAft>
                <a:spcPts val="600"/>
              </a:spcAft>
            </a:pPr>
            <a:r>
              <a:rPr lang="en-US" altLang="zh-TW" sz="2400" dirty="0"/>
              <a:t>Heat-resistant gloves</a:t>
            </a:r>
          </a:p>
          <a:p>
            <a:pPr lvl="1" algn="just">
              <a:lnSpc>
                <a:spcPts val="2800"/>
              </a:lnSpc>
              <a:spcBef>
                <a:spcPts val="600"/>
              </a:spcBef>
              <a:spcAft>
                <a:spcPts val="600"/>
              </a:spcAft>
            </a:pPr>
            <a:r>
              <a:rPr lang="en-US" altLang="zh-TW" sz="2400" dirty="0"/>
              <a:t>Low temperature gloves (liquid nitrogen)</a:t>
            </a:r>
            <a:endParaRPr lang="zh-TW" altLang="en-US" sz="2400" dirty="0">
              <a:solidFill>
                <a:srgbClr val="FF0000"/>
              </a:solidFill>
            </a:endParaRPr>
          </a:p>
        </p:txBody>
      </p:sp>
    </p:spTree>
    <p:extLst>
      <p:ext uri="{BB962C8B-B14F-4D97-AF65-F5344CB8AC3E}">
        <p14:creationId xmlns:p14="http://schemas.microsoft.com/office/powerpoint/2010/main" val="528787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46856" y="2000415"/>
            <a:ext cx="8229600" cy="5256584"/>
          </a:xfrm>
        </p:spPr>
        <p:txBody>
          <a:bodyPr>
            <a:noAutofit/>
          </a:bodyPr>
          <a:lstStyle/>
          <a:p>
            <a:pPr algn="just">
              <a:spcBef>
                <a:spcPts val="600"/>
              </a:spcBef>
              <a:spcAft>
                <a:spcPts val="600"/>
              </a:spcAft>
            </a:pPr>
            <a:r>
              <a:rPr lang="en-US" altLang="zh-TW" sz="2400" dirty="0"/>
              <a:t>Precautions when choosing</a:t>
            </a:r>
            <a:endParaRPr lang="zh-TW" altLang="en-US" sz="2400" dirty="0"/>
          </a:p>
          <a:p>
            <a:pPr lvl="1" algn="just">
              <a:lnSpc>
                <a:spcPts val="2100"/>
              </a:lnSpc>
              <a:spcBef>
                <a:spcPts val="600"/>
              </a:spcBef>
              <a:spcAft>
                <a:spcPts val="600"/>
              </a:spcAft>
            </a:pPr>
            <a:r>
              <a:rPr lang="en-US" altLang="zh-TW" sz="2400" dirty="0"/>
              <a:t>Choose appropriate protective gloves according to the use requirements.</a:t>
            </a:r>
          </a:p>
          <a:p>
            <a:pPr lvl="1" algn="just">
              <a:lnSpc>
                <a:spcPts val="2100"/>
              </a:lnSpc>
              <a:spcBef>
                <a:spcPts val="600"/>
              </a:spcBef>
              <a:spcAft>
                <a:spcPts val="600"/>
              </a:spcAft>
            </a:pPr>
            <a:r>
              <a:rPr lang="en-US" altLang="zh-TW" sz="2400" dirty="0"/>
              <a:t>Before use, check whether the appearance of the gloves is normal and there are no defects that hinder use.</a:t>
            </a:r>
          </a:p>
          <a:p>
            <a:pPr lvl="1" algn="just">
              <a:lnSpc>
                <a:spcPts val="2100"/>
              </a:lnSpc>
              <a:spcBef>
                <a:spcPts val="600"/>
              </a:spcBef>
              <a:spcAft>
                <a:spcPts val="600"/>
              </a:spcAft>
            </a:pPr>
            <a:r>
              <a:rPr lang="en-US" altLang="zh-TW" sz="2400" dirty="0"/>
              <a:t>Gloves should avoid common phenomena such as cracks, peeling, melting, spots, shrinkage, hardening, etc.</a:t>
            </a:r>
          </a:p>
          <a:p>
            <a:pPr lvl="1" algn="just">
              <a:lnSpc>
                <a:spcPts val="2100"/>
              </a:lnSpc>
              <a:spcBef>
                <a:spcPts val="600"/>
              </a:spcBef>
              <a:spcAft>
                <a:spcPts val="600"/>
              </a:spcAft>
            </a:pPr>
            <a:r>
              <a:rPr lang="en-US" altLang="zh-TW" sz="2400" dirty="0"/>
              <a:t>Choose an appropriate size, and finger movement should be obstructed.</a:t>
            </a:r>
          </a:p>
          <a:p>
            <a:pPr lvl="1" algn="just">
              <a:lnSpc>
                <a:spcPts val="2100"/>
              </a:lnSpc>
              <a:spcBef>
                <a:spcPts val="600"/>
              </a:spcBef>
              <a:spcAft>
                <a:spcPts val="600"/>
              </a:spcAft>
            </a:pPr>
            <a:r>
              <a:rPr lang="en-US" altLang="zh-TW" sz="2400" dirty="0"/>
              <a:t>Pay attention to hand  flexibility and comfort.</a:t>
            </a:r>
          </a:p>
          <a:p>
            <a:pPr lvl="1" algn="just">
              <a:lnSpc>
                <a:spcPts val="2100"/>
              </a:lnSpc>
              <a:spcBef>
                <a:spcPts val="600"/>
              </a:spcBef>
              <a:spcAft>
                <a:spcPts val="600"/>
              </a:spcAft>
            </a:pPr>
            <a:r>
              <a:rPr lang="en-US" altLang="zh-TW" sz="2400" dirty="0"/>
              <a:t>Types of tasks that gloves are not allowed : work on drilling machines, angle cutters and other rotating cutting tools. If the worker’s fingers are likely to be touched, gloves must not be used.</a:t>
            </a:r>
            <a:endParaRPr lang="zh-TW" altLang="en-US" sz="2400" dirty="0"/>
          </a:p>
        </p:txBody>
      </p:sp>
      <p:sp>
        <p:nvSpPr>
          <p:cNvPr id="4" name="投影片編號版面配置區 3"/>
          <p:cNvSpPr>
            <a:spLocks noGrp="1"/>
          </p:cNvSpPr>
          <p:nvPr>
            <p:ph type="sldNum" sz="quarter" idx="12"/>
          </p:nvPr>
        </p:nvSpPr>
        <p:spPr>
          <a:xfrm>
            <a:off x="6755390" y="6324268"/>
            <a:ext cx="2133600" cy="365125"/>
          </a:xfrm>
        </p:spPr>
        <p:txBody>
          <a:bodyPr/>
          <a:lstStyle/>
          <a:p>
            <a:fld id="{D81384EF-367C-450E-B552-C4A0BE1BD3F8}" type="slidenum">
              <a:rPr lang="zh-TW" altLang="en-US" smtClean="0"/>
              <a:pPr/>
              <a:t>51</a:t>
            </a:fld>
            <a:endParaRPr lang="zh-TW" altLang="en-US" dirty="0"/>
          </a:p>
        </p:txBody>
      </p:sp>
      <p:pic>
        <p:nvPicPr>
          <p:cNvPr id="5" name="Picture 13" descr="PV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2483" y="764704"/>
            <a:ext cx="2160240" cy="14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標題 1">
            <a:extLst>
              <a:ext uri="{FF2B5EF4-FFF2-40B4-BE49-F238E27FC236}">
                <a16:creationId xmlns:a16="http://schemas.microsoft.com/office/drawing/2014/main" id="{69450E7F-B3AE-4D92-BCC9-99BD5EF21231}"/>
              </a:ext>
            </a:extLst>
          </p:cNvPr>
          <p:cNvSpPr>
            <a:spLocks noGrp="1"/>
          </p:cNvSpPr>
          <p:nvPr>
            <p:ph type="title"/>
          </p:nvPr>
        </p:nvSpPr>
        <p:spPr>
          <a:xfrm>
            <a:off x="714400" y="545307"/>
            <a:ext cx="7715200" cy="1143000"/>
          </a:xfrm>
        </p:spPr>
        <p:txBody>
          <a:bodyPr>
            <a:normAutofit/>
          </a:bodyPr>
          <a:lstStyle/>
          <a:p>
            <a:r>
              <a:rPr lang="en-US" altLang="zh-TW" sz="3200" dirty="0">
                <a:latin typeface="Times New Roman" panose="02020603050405020304" pitchFamily="18" charset="0"/>
              </a:rPr>
              <a:t>Hand protection</a:t>
            </a:r>
            <a:r>
              <a:rPr lang="zh-TW" altLang="en-US" sz="3200" dirty="0">
                <a:latin typeface="Times New Roman" panose="02020603050405020304" pitchFamily="18" charset="0"/>
              </a:rPr>
              <a:t> </a:t>
            </a:r>
            <a:r>
              <a:rPr lang="en-US" altLang="zh-TW" sz="3200" dirty="0">
                <a:latin typeface="Times New Roman" panose="02020603050405020304" pitchFamily="18" charset="0"/>
              </a:rPr>
              <a:t>(cont.)</a:t>
            </a:r>
            <a:endParaRPr lang="zh-TW" altLang="en-US" sz="3200" dirty="0">
              <a:latin typeface="Times New Roman" panose="02020603050405020304" pitchFamily="18" charset="0"/>
            </a:endParaRPr>
          </a:p>
        </p:txBody>
      </p:sp>
    </p:spTree>
    <p:extLst>
      <p:ext uri="{BB962C8B-B14F-4D97-AF65-F5344CB8AC3E}">
        <p14:creationId xmlns:p14="http://schemas.microsoft.com/office/powerpoint/2010/main" val="261580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2230" y="531135"/>
            <a:ext cx="7715200" cy="1143000"/>
          </a:xfrm>
        </p:spPr>
        <p:txBody>
          <a:bodyPr>
            <a:normAutofit/>
          </a:bodyPr>
          <a:lstStyle/>
          <a:p>
            <a:r>
              <a:rPr lang="en-US" altLang="zh-TW" sz="3200" dirty="0">
                <a:latin typeface="Times New Roman" panose="02020603050405020304" pitchFamily="18" charset="0"/>
              </a:rPr>
              <a:t>Protective clothing</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251520" y="1988840"/>
            <a:ext cx="8636620" cy="4945048"/>
          </a:xfrm>
        </p:spPr>
        <p:txBody>
          <a:bodyPr>
            <a:noAutofit/>
          </a:bodyPr>
          <a:lstStyle/>
          <a:p>
            <a:pPr algn="just">
              <a:lnSpc>
                <a:spcPts val="2500"/>
              </a:lnSpc>
              <a:spcBef>
                <a:spcPts val="600"/>
              </a:spcBef>
              <a:spcAft>
                <a:spcPts val="600"/>
              </a:spcAft>
            </a:pPr>
            <a:r>
              <a:rPr lang="en-US" altLang="zh-TW" sz="2400" dirty="0"/>
              <a:t>Purpose: To prevent burns, cuts and punctures, chemical corrosion, chemical absorption through the skin, ionizing radiation or electric shock.</a:t>
            </a:r>
            <a:endParaRPr lang="en-US" altLang="zh-TW" sz="2400" dirty="0">
              <a:latin typeface="標楷體" panose="03000509000000000000" pitchFamily="65" charset="-120"/>
            </a:endParaRPr>
          </a:p>
          <a:p>
            <a:pPr algn="just">
              <a:lnSpc>
                <a:spcPts val="2500"/>
              </a:lnSpc>
              <a:spcBef>
                <a:spcPts val="600"/>
              </a:spcBef>
              <a:spcAft>
                <a:spcPts val="600"/>
              </a:spcAft>
            </a:pPr>
            <a:r>
              <a:rPr lang="en-US" altLang="zh-TW" sz="2400" dirty="0"/>
              <a:t>Full body protective clothing is generally called chemical protective clothing, which is made of a special protective film (base layer) or fabric (barrier layer) coated with an elastic polymer.</a:t>
            </a:r>
          </a:p>
          <a:p>
            <a:pPr marL="0" indent="0" algn="just">
              <a:lnSpc>
                <a:spcPts val="2500"/>
              </a:lnSpc>
              <a:spcBef>
                <a:spcPts val="600"/>
              </a:spcBef>
              <a:spcAft>
                <a:spcPts val="600"/>
              </a:spcAft>
              <a:buNone/>
            </a:pPr>
            <a:r>
              <a:rPr lang="en-US" altLang="zh-TW" sz="2400" dirty="0"/>
              <a:t>    --Common protective clothing has four levels : A, B, C, and D:</a:t>
            </a:r>
          </a:p>
          <a:p>
            <a:pPr marL="457200" lvl="1" indent="0">
              <a:lnSpc>
                <a:spcPts val="2500"/>
              </a:lnSpc>
              <a:spcBef>
                <a:spcPts val="600"/>
              </a:spcBef>
              <a:spcAft>
                <a:spcPts val="600"/>
              </a:spcAft>
              <a:buNone/>
            </a:pPr>
            <a:r>
              <a:rPr lang="en-US" altLang="zh-TW" sz="2400" dirty="0"/>
              <a:t>(1) Level A and Level B protective clothing has excellent resistance to most chemical solvents and gases, so they are mostly used as protective clothing for rescue in chemical disasters.</a:t>
            </a:r>
          </a:p>
          <a:p>
            <a:pPr marL="457200" lvl="1" indent="0">
              <a:lnSpc>
                <a:spcPts val="2500"/>
              </a:lnSpc>
              <a:spcBef>
                <a:spcPts val="600"/>
              </a:spcBef>
              <a:spcAft>
                <a:spcPts val="600"/>
              </a:spcAft>
              <a:buNone/>
            </a:pPr>
            <a:r>
              <a:rPr lang="en-US" altLang="zh-TW" sz="2400" dirty="0"/>
              <a:t>(2) Level C protective clothing is lighter and impervious to water. It is generally used as a standard protective accessory for chemical and biological hazard operations.</a:t>
            </a:r>
          </a:p>
        </p:txBody>
      </p:sp>
      <p:sp>
        <p:nvSpPr>
          <p:cNvPr id="4" name="投影片編號版面配置區 3"/>
          <p:cNvSpPr>
            <a:spLocks noGrp="1"/>
          </p:cNvSpPr>
          <p:nvPr>
            <p:ph type="sldNum" sz="quarter" idx="12"/>
          </p:nvPr>
        </p:nvSpPr>
        <p:spPr>
          <a:xfrm>
            <a:off x="6754540" y="6336196"/>
            <a:ext cx="2133600" cy="365125"/>
          </a:xfrm>
        </p:spPr>
        <p:txBody>
          <a:bodyPr/>
          <a:lstStyle/>
          <a:p>
            <a:fld id="{D81384EF-367C-450E-B552-C4A0BE1BD3F8}" type="slidenum">
              <a:rPr lang="zh-TW" altLang="en-US" smtClean="0"/>
              <a:pPr/>
              <a:t>52</a:t>
            </a:fld>
            <a:endParaRPr lang="zh-TW" altLang="en-US" dirty="0"/>
          </a:p>
        </p:txBody>
      </p:sp>
      <p:grpSp>
        <p:nvGrpSpPr>
          <p:cNvPr id="8" name="群組 7">
            <a:extLst>
              <a:ext uri="{FF2B5EF4-FFF2-40B4-BE49-F238E27FC236}">
                <a16:creationId xmlns:a16="http://schemas.microsoft.com/office/drawing/2014/main" id="{BC9C7925-2466-4D70-A01A-B31A4A37C190}"/>
              </a:ext>
            </a:extLst>
          </p:cNvPr>
          <p:cNvGrpSpPr/>
          <p:nvPr/>
        </p:nvGrpSpPr>
        <p:grpSpPr>
          <a:xfrm>
            <a:off x="6326222" y="446151"/>
            <a:ext cx="2696887" cy="1272481"/>
            <a:chOff x="6083368" y="284311"/>
            <a:chExt cx="2696887" cy="1272481"/>
          </a:xfrm>
        </p:grpSpPr>
        <p:pic>
          <p:nvPicPr>
            <p:cNvPr id="5" name="Picture 8" descr="s_zpfhsf"/>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60759" y="284311"/>
              <a:ext cx="819496" cy="1272481"/>
            </a:xfrm>
            <a:prstGeom prst="rect">
              <a:avLst/>
            </a:prstGeom>
            <a:noFill/>
            <a:ln w="9525">
              <a:noFill/>
              <a:miter lim="800000"/>
              <a:headEnd/>
              <a:tailEnd/>
            </a:ln>
          </p:spPr>
        </p:pic>
        <p:pic>
          <p:nvPicPr>
            <p:cNvPr id="6" name="Picture 11" descr="s_zpfhbs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10110" y="284311"/>
              <a:ext cx="819146" cy="1272481"/>
            </a:xfrm>
            <a:prstGeom prst="rect">
              <a:avLst/>
            </a:prstGeom>
            <a:noFill/>
            <a:ln w="9525">
              <a:noFill/>
              <a:miter lim="800000"/>
              <a:headEnd/>
              <a:tailEnd/>
            </a:ln>
          </p:spPr>
        </p:pic>
        <p:pic>
          <p:nvPicPr>
            <p:cNvPr id="7" name="Picture 14" descr="s_resp"/>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83368" y="284311"/>
              <a:ext cx="818931" cy="1272481"/>
            </a:xfrm>
            <a:prstGeom prst="rect">
              <a:avLst/>
            </a:prstGeom>
            <a:noFill/>
            <a:ln w="9525">
              <a:noFill/>
              <a:miter lim="800000"/>
              <a:headEnd/>
              <a:tailEnd/>
            </a:ln>
          </p:spPr>
        </p:pic>
      </p:grpSp>
    </p:spTree>
    <p:extLst>
      <p:ext uri="{BB962C8B-B14F-4D97-AF65-F5344CB8AC3E}">
        <p14:creationId xmlns:p14="http://schemas.microsoft.com/office/powerpoint/2010/main" val="4146173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67208" y="6318651"/>
            <a:ext cx="2133600" cy="365125"/>
          </a:xfrm>
        </p:spPr>
        <p:txBody>
          <a:bodyPr/>
          <a:lstStyle/>
          <a:p>
            <a:fld id="{D81384EF-367C-450E-B552-C4A0BE1BD3F8}" type="slidenum">
              <a:rPr lang="zh-TW" altLang="en-US" smtClean="0"/>
              <a:pPr/>
              <a:t>53</a:t>
            </a:fld>
            <a:endParaRPr lang="zh-TW" altLang="en-US" dirty="0"/>
          </a:p>
        </p:txBody>
      </p:sp>
      <p:grpSp>
        <p:nvGrpSpPr>
          <p:cNvPr id="2" name="群組 1">
            <a:extLst>
              <a:ext uri="{FF2B5EF4-FFF2-40B4-BE49-F238E27FC236}">
                <a16:creationId xmlns:a16="http://schemas.microsoft.com/office/drawing/2014/main" id="{2C8F6C44-428C-4A7B-8E10-36D57FABAA72}"/>
              </a:ext>
            </a:extLst>
          </p:cNvPr>
          <p:cNvGrpSpPr/>
          <p:nvPr/>
        </p:nvGrpSpPr>
        <p:grpSpPr>
          <a:xfrm>
            <a:off x="395536" y="1609440"/>
            <a:ext cx="8350856" cy="5059920"/>
            <a:chOff x="395536" y="1609440"/>
            <a:chExt cx="8350856" cy="5059920"/>
          </a:xfrm>
        </p:grpSpPr>
        <p:grpSp>
          <p:nvGrpSpPr>
            <p:cNvPr id="5" name="群組 46"/>
            <p:cNvGrpSpPr/>
            <p:nvPr/>
          </p:nvGrpSpPr>
          <p:grpSpPr>
            <a:xfrm>
              <a:off x="395536" y="1609440"/>
              <a:ext cx="8246188" cy="3619760"/>
              <a:chOff x="395536" y="1340768"/>
              <a:chExt cx="8246188" cy="3619760"/>
            </a:xfrm>
          </p:grpSpPr>
          <p:pic>
            <p:nvPicPr>
              <p:cNvPr id="22" name="Picture 5" descr="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7808" y="1340768"/>
                <a:ext cx="107955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6"/>
              <p:cNvSpPr txBox="1">
                <a:spLocks noChangeArrowheads="1"/>
              </p:cNvSpPr>
              <p:nvPr/>
            </p:nvSpPr>
            <p:spPr bwMode="auto">
              <a:xfrm>
                <a:off x="395536" y="3575533"/>
                <a:ext cx="21489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200" dirty="0">
                    <a:ea typeface="標楷體" panose="03000509000000000000" pitchFamily="65" charset="-120"/>
                  </a:rPr>
                  <a:t>Class A</a:t>
                </a:r>
              </a:p>
              <a:p>
                <a:pPr algn="ctr" eaLnBrk="1" hangingPunct="1"/>
                <a:r>
                  <a:rPr kumimoji="1" lang="en-US" altLang="zh-TW" sz="2000" dirty="0">
                    <a:ea typeface="標楷體" panose="03000509000000000000" pitchFamily="65" charset="-120"/>
                  </a:rPr>
                  <a:t>Fully covered type (airtight)+</a:t>
                </a:r>
              </a:p>
              <a:p>
                <a:pPr algn="ctr" eaLnBrk="1" hangingPunct="1"/>
                <a:r>
                  <a:rPr kumimoji="1" lang="en-US" altLang="zh-TW" sz="2000" dirty="0">
                    <a:ea typeface="標楷體" panose="03000509000000000000" pitchFamily="65" charset="-120"/>
                  </a:rPr>
                  <a:t>Air cylinder</a:t>
                </a:r>
                <a:endParaRPr kumimoji="1" lang="zh-TW" altLang="en-US" sz="2000" dirty="0">
                  <a:ea typeface="標楷體" panose="03000509000000000000" pitchFamily="65" charset="-120"/>
                </a:endParaRPr>
              </a:p>
            </p:txBody>
          </p:sp>
          <p:sp>
            <p:nvSpPr>
              <p:cNvPr id="24" name="Text Box 7"/>
              <p:cNvSpPr txBox="1">
                <a:spLocks noChangeArrowheads="1"/>
              </p:cNvSpPr>
              <p:nvPr/>
            </p:nvSpPr>
            <p:spPr bwMode="auto">
              <a:xfrm>
                <a:off x="2701033" y="3575533"/>
                <a:ext cx="165576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200" dirty="0">
                    <a:ea typeface="標楷體" panose="03000509000000000000" pitchFamily="65" charset="-120"/>
                  </a:rPr>
                  <a:t>Class B</a:t>
                </a:r>
              </a:p>
              <a:p>
                <a:pPr algn="ctr" eaLnBrk="1" hangingPunct="1"/>
                <a:r>
                  <a:rPr kumimoji="1" lang="en-US" altLang="zh-TW" sz="2000" dirty="0">
                    <a:ea typeface="標楷體" panose="03000509000000000000" pitchFamily="65" charset="-120"/>
                  </a:rPr>
                  <a:t>Fully covered</a:t>
                </a:r>
              </a:p>
              <a:p>
                <a:pPr algn="ctr" eaLnBrk="1" hangingPunct="1"/>
                <a:r>
                  <a:rPr kumimoji="1" lang="en-US" altLang="zh-TW" sz="2000" dirty="0">
                    <a:ea typeface="標楷體" panose="03000509000000000000" pitchFamily="65" charset="-120"/>
                  </a:rPr>
                  <a:t>(Not airtight)</a:t>
                </a:r>
                <a:endParaRPr kumimoji="1" lang="zh-TW" altLang="en-US" sz="2000" dirty="0">
                  <a:ea typeface="標楷體" panose="03000509000000000000" pitchFamily="65" charset="-120"/>
                </a:endParaRPr>
              </a:p>
            </p:txBody>
          </p:sp>
          <p:pic>
            <p:nvPicPr>
              <p:cNvPr id="26" name="Picture 9" descr="D級"/>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50806" y="1340768"/>
                <a:ext cx="1390918"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0"/>
              <p:cNvSpPr txBox="1">
                <a:spLocks noChangeArrowheads="1"/>
              </p:cNvSpPr>
              <p:nvPr/>
            </p:nvSpPr>
            <p:spPr bwMode="auto">
              <a:xfrm>
                <a:off x="4860033" y="3575533"/>
                <a:ext cx="17287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200" dirty="0">
                    <a:ea typeface="標楷體" panose="03000509000000000000" pitchFamily="65" charset="-120"/>
                  </a:rPr>
                  <a:t>Class C</a:t>
                </a:r>
              </a:p>
              <a:p>
                <a:pPr algn="ctr" eaLnBrk="1" hangingPunct="1"/>
                <a:r>
                  <a:rPr kumimoji="1" lang="en-US" altLang="zh-TW" sz="2000" dirty="0">
                    <a:ea typeface="標楷體" panose="03000509000000000000" pitchFamily="65" charset="-120"/>
                  </a:rPr>
                  <a:t>Semi-covered type/</a:t>
                </a:r>
              </a:p>
              <a:p>
                <a:pPr algn="ctr" eaLnBrk="1" hangingPunct="1"/>
                <a:r>
                  <a:rPr kumimoji="1" lang="en-US" altLang="zh-TW" sz="2000" dirty="0">
                    <a:ea typeface="標楷體" panose="03000509000000000000" pitchFamily="65" charset="-120"/>
                  </a:rPr>
                  <a:t>Overhead type</a:t>
                </a:r>
              </a:p>
            </p:txBody>
          </p:sp>
          <p:sp>
            <p:nvSpPr>
              <p:cNvPr id="28" name="Rectangle 11"/>
              <p:cNvSpPr>
                <a:spLocks noChangeArrowheads="1"/>
              </p:cNvSpPr>
              <p:nvPr/>
            </p:nvSpPr>
            <p:spPr bwMode="auto">
              <a:xfrm>
                <a:off x="7167497" y="3575532"/>
                <a:ext cx="14141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200" dirty="0">
                    <a:ea typeface="標楷體" panose="03000509000000000000" pitchFamily="65" charset="-120"/>
                  </a:rPr>
                  <a:t>Class D</a:t>
                </a:r>
              </a:p>
              <a:p>
                <a:pPr algn="ctr" eaLnBrk="1" hangingPunct="1"/>
                <a:r>
                  <a:rPr kumimoji="1" lang="en-US" altLang="zh-TW" sz="2000" dirty="0">
                    <a:ea typeface="標楷體" panose="03000509000000000000" pitchFamily="65" charset="-120"/>
                  </a:rPr>
                  <a:t>Simple type</a:t>
                </a:r>
                <a:endParaRPr kumimoji="1" lang="zh-TW" altLang="en-US" sz="2000" dirty="0">
                  <a:ea typeface="標楷體" panose="03000509000000000000" pitchFamily="65" charset="-120"/>
                </a:endParaRPr>
              </a:p>
            </p:txBody>
          </p:sp>
          <p:pic>
            <p:nvPicPr>
              <p:cNvPr id="29" name="Picture 13" descr="tychemtk"/>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7238" r="13339"/>
              <a:stretch/>
            </p:blipFill>
            <p:spPr bwMode="auto">
              <a:xfrm>
                <a:off x="971600" y="1343345"/>
                <a:ext cx="975122" cy="2160000"/>
              </a:xfrm>
              <a:prstGeom prst="rect">
                <a:avLst/>
              </a:prstGeom>
              <a:noFill/>
            </p:spPr>
          </p:pic>
          <p:pic>
            <p:nvPicPr>
              <p:cNvPr id="30" name="Picture 10" descr="tyvekQC"/>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51173" y="1340768"/>
                <a:ext cx="885254" cy="2160000"/>
              </a:xfrm>
              <a:prstGeom prst="rect">
                <a:avLst/>
              </a:prstGeom>
              <a:noFill/>
            </p:spPr>
          </p:pic>
          <p:pic>
            <p:nvPicPr>
              <p:cNvPr id="31" name="Picture 16" descr="PPE_C"/>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85962" y="1340768"/>
                <a:ext cx="911173" cy="2160000"/>
              </a:xfrm>
              <a:prstGeom prst="rect">
                <a:avLst/>
              </a:prstGeom>
              <a:noFill/>
            </p:spPr>
          </p:pic>
        </p:grpSp>
        <p:grpSp>
          <p:nvGrpSpPr>
            <p:cNvPr id="6" name="群組 47"/>
            <p:cNvGrpSpPr/>
            <p:nvPr/>
          </p:nvGrpSpPr>
          <p:grpSpPr>
            <a:xfrm>
              <a:off x="396356" y="5192032"/>
              <a:ext cx="8350036" cy="1477328"/>
              <a:chOff x="396356" y="4725144"/>
              <a:chExt cx="8350036" cy="1477328"/>
            </a:xfrm>
          </p:grpSpPr>
          <p:grpSp>
            <p:nvGrpSpPr>
              <p:cNvPr id="7" name="群組 34"/>
              <p:cNvGrpSpPr/>
              <p:nvPr/>
            </p:nvGrpSpPr>
            <p:grpSpPr>
              <a:xfrm>
                <a:off x="396356" y="4725144"/>
                <a:ext cx="3651011" cy="400110"/>
                <a:chOff x="396356" y="5347185"/>
                <a:chExt cx="3651011" cy="400110"/>
              </a:xfrm>
            </p:grpSpPr>
            <p:cxnSp>
              <p:nvCxnSpPr>
                <p:cNvPr id="33" name="直線單箭頭接點 32"/>
                <p:cNvCxnSpPr/>
                <p:nvPr/>
              </p:nvCxnSpPr>
              <p:spPr>
                <a:xfrm>
                  <a:off x="396356" y="5547240"/>
                  <a:ext cx="3651011"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 Box 6"/>
                <p:cNvSpPr txBox="1">
                  <a:spLocks noChangeArrowheads="1"/>
                </p:cNvSpPr>
                <p:nvPr/>
              </p:nvSpPr>
              <p:spPr bwMode="auto">
                <a:xfrm>
                  <a:off x="1335596" y="5347185"/>
                  <a:ext cx="1652228" cy="400110"/>
                </a:xfrm>
                <a:prstGeom prst="rect">
                  <a:avLst/>
                </a:prstGeom>
                <a:solidFill>
                  <a:schemeClr val="bg1"/>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000" dirty="0">
                      <a:ea typeface="標楷體" panose="03000509000000000000" pitchFamily="65" charset="-120"/>
                    </a:rPr>
                    <a:t>Fatal hazard</a:t>
                  </a:r>
                  <a:endParaRPr kumimoji="1" lang="zh-TW" altLang="en-US" sz="2000" dirty="0">
                    <a:ea typeface="標楷體" panose="03000509000000000000" pitchFamily="65" charset="-120"/>
                  </a:endParaRPr>
                </a:p>
              </p:txBody>
            </p:sp>
          </p:grpSp>
          <p:grpSp>
            <p:nvGrpSpPr>
              <p:cNvPr id="8" name="群組 37"/>
              <p:cNvGrpSpPr/>
              <p:nvPr/>
            </p:nvGrpSpPr>
            <p:grpSpPr>
              <a:xfrm>
                <a:off x="396356" y="5082282"/>
                <a:ext cx="6314179" cy="400110"/>
                <a:chOff x="396356" y="5341381"/>
                <a:chExt cx="3637185" cy="400110"/>
              </a:xfrm>
            </p:grpSpPr>
            <p:cxnSp>
              <p:nvCxnSpPr>
                <p:cNvPr id="39" name="直線單箭頭接點 38"/>
                <p:cNvCxnSpPr/>
                <p:nvPr/>
              </p:nvCxnSpPr>
              <p:spPr>
                <a:xfrm>
                  <a:off x="396356" y="5547240"/>
                  <a:ext cx="3637185"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 Box 6"/>
                <p:cNvSpPr txBox="1">
                  <a:spLocks noChangeArrowheads="1"/>
                </p:cNvSpPr>
                <p:nvPr/>
              </p:nvSpPr>
              <p:spPr bwMode="auto">
                <a:xfrm>
                  <a:off x="1714927" y="5341381"/>
                  <a:ext cx="1241244" cy="400110"/>
                </a:xfrm>
                <a:prstGeom prst="rect">
                  <a:avLst/>
                </a:prstGeom>
                <a:solidFill>
                  <a:schemeClr val="bg1"/>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000" dirty="0">
                      <a:ea typeface="標楷體" panose="03000509000000000000" pitchFamily="65" charset="-120"/>
                    </a:rPr>
                    <a:t>Treatable hazards</a:t>
                  </a:r>
                  <a:endParaRPr kumimoji="1" lang="zh-TW" altLang="en-US" sz="2000" dirty="0">
                    <a:ea typeface="標楷體" panose="03000509000000000000" pitchFamily="65" charset="-120"/>
                  </a:endParaRPr>
                </a:p>
              </p:txBody>
            </p:sp>
          </p:grpSp>
          <p:grpSp>
            <p:nvGrpSpPr>
              <p:cNvPr id="9" name="群組 40"/>
              <p:cNvGrpSpPr/>
              <p:nvPr/>
            </p:nvGrpSpPr>
            <p:grpSpPr>
              <a:xfrm>
                <a:off x="396356" y="5447560"/>
                <a:ext cx="6314180" cy="400110"/>
                <a:chOff x="396356" y="5349521"/>
                <a:chExt cx="3637185" cy="400110"/>
              </a:xfrm>
            </p:grpSpPr>
            <p:cxnSp>
              <p:nvCxnSpPr>
                <p:cNvPr id="42" name="直線單箭頭接點 41"/>
                <p:cNvCxnSpPr/>
                <p:nvPr/>
              </p:nvCxnSpPr>
              <p:spPr>
                <a:xfrm>
                  <a:off x="396356" y="5547240"/>
                  <a:ext cx="3637185"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Text Box 6"/>
                <p:cNvSpPr txBox="1">
                  <a:spLocks noChangeArrowheads="1"/>
                </p:cNvSpPr>
                <p:nvPr/>
              </p:nvSpPr>
              <p:spPr bwMode="auto">
                <a:xfrm>
                  <a:off x="1726345" y="5349521"/>
                  <a:ext cx="1241243" cy="400110"/>
                </a:xfrm>
                <a:prstGeom prst="rect">
                  <a:avLst/>
                </a:prstGeom>
                <a:solidFill>
                  <a:schemeClr val="bg1"/>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000" dirty="0">
                      <a:ea typeface="標楷體" panose="03000509000000000000" pitchFamily="65" charset="-120"/>
                    </a:rPr>
                    <a:t>Biological hazard</a:t>
                  </a:r>
                  <a:endParaRPr kumimoji="1" lang="zh-TW" altLang="en-US" sz="2000" dirty="0">
                    <a:ea typeface="標楷體" panose="03000509000000000000" pitchFamily="65" charset="-120"/>
                  </a:endParaRPr>
                </a:p>
              </p:txBody>
            </p:sp>
          </p:grpSp>
          <p:grpSp>
            <p:nvGrpSpPr>
              <p:cNvPr id="10" name="群組 43"/>
              <p:cNvGrpSpPr/>
              <p:nvPr/>
            </p:nvGrpSpPr>
            <p:grpSpPr>
              <a:xfrm>
                <a:off x="4788024" y="5802362"/>
                <a:ext cx="3958368" cy="400110"/>
                <a:chOff x="589072" y="5344283"/>
                <a:chExt cx="3531286" cy="400110"/>
              </a:xfrm>
            </p:grpSpPr>
            <p:cxnSp>
              <p:nvCxnSpPr>
                <p:cNvPr id="45" name="直線單箭頭接點 44"/>
                <p:cNvCxnSpPr/>
                <p:nvPr/>
              </p:nvCxnSpPr>
              <p:spPr>
                <a:xfrm>
                  <a:off x="589072" y="5547240"/>
                  <a:ext cx="3531286"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 Box 6"/>
                <p:cNvSpPr txBox="1">
                  <a:spLocks noChangeArrowheads="1"/>
                </p:cNvSpPr>
                <p:nvPr/>
              </p:nvSpPr>
              <p:spPr bwMode="auto">
                <a:xfrm>
                  <a:off x="1347698" y="5344283"/>
                  <a:ext cx="2248358" cy="400110"/>
                </a:xfrm>
                <a:prstGeom prst="rect">
                  <a:avLst/>
                </a:prstGeom>
                <a:solidFill>
                  <a:schemeClr val="bg1"/>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000" dirty="0">
                      <a:ea typeface="標楷體" panose="03000509000000000000" pitchFamily="65" charset="-120"/>
                    </a:rPr>
                    <a:t>Biological/radioactive</a:t>
                  </a:r>
                  <a:endParaRPr kumimoji="1" lang="zh-TW" altLang="en-US" sz="2000" dirty="0">
                    <a:ea typeface="標楷體" panose="03000509000000000000" pitchFamily="65" charset="-120"/>
                  </a:endParaRPr>
                </a:p>
              </p:txBody>
            </p:sp>
          </p:grpSp>
        </p:grpSp>
      </p:grpSp>
      <p:sp>
        <p:nvSpPr>
          <p:cNvPr id="32" name="標題 1">
            <a:extLst>
              <a:ext uri="{FF2B5EF4-FFF2-40B4-BE49-F238E27FC236}">
                <a16:creationId xmlns:a16="http://schemas.microsoft.com/office/drawing/2014/main" id="{735D13B8-9DC1-4B29-9595-61F388C0C92D}"/>
              </a:ext>
            </a:extLst>
          </p:cNvPr>
          <p:cNvSpPr>
            <a:spLocks noGrp="1"/>
          </p:cNvSpPr>
          <p:nvPr>
            <p:ph type="title"/>
          </p:nvPr>
        </p:nvSpPr>
        <p:spPr>
          <a:xfrm>
            <a:off x="717239" y="551718"/>
            <a:ext cx="7715200" cy="1143000"/>
          </a:xfrm>
        </p:spPr>
        <p:txBody>
          <a:bodyPr>
            <a:normAutofit/>
          </a:bodyPr>
          <a:lstStyle/>
          <a:p>
            <a:r>
              <a:rPr lang="en-US" altLang="zh-TW" sz="3200" dirty="0">
                <a:latin typeface="Times New Roman" panose="02020603050405020304" pitchFamily="18" charset="0"/>
              </a:rPr>
              <a:t>Protective clothing (cont.)</a:t>
            </a:r>
            <a:endParaRPr lang="zh-TW" altLang="en-US" sz="3200" dirty="0">
              <a:latin typeface="Times New Roman" panose="02020603050405020304" pitchFamily="18" charset="0"/>
            </a:endParaRPr>
          </a:p>
        </p:txBody>
      </p:sp>
    </p:spTree>
    <p:extLst>
      <p:ext uri="{BB962C8B-B14F-4D97-AF65-F5344CB8AC3E}">
        <p14:creationId xmlns:p14="http://schemas.microsoft.com/office/powerpoint/2010/main" val="1181981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kstc.com.tw/comm/upimage/p_140221_00407.jpg"/>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flipH="1">
            <a:off x="7274244" y="-171400"/>
            <a:ext cx="1733731" cy="173373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719879" y="548680"/>
            <a:ext cx="7715200" cy="1143000"/>
          </a:xfrm>
        </p:spPr>
        <p:txBody>
          <a:bodyPr>
            <a:normAutofit/>
          </a:bodyPr>
          <a:lstStyle/>
          <a:p>
            <a:r>
              <a:rPr lang="en-US" altLang="zh-TW" sz="3200" dirty="0">
                <a:latin typeface="Times New Roman" panose="02020603050405020304" pitchFamily="18" charset="0"/>
              </a:rPr>
              <a:t>Foot protector−safety shoes</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1628800"/>
            <a:ext cx="8229600" cy="4680520"/>
          </a:xfrm>
        </p:spPr>
        <p:txBody>
          <a:bodyPr>
            <a:noAutofit/>
          </a:bodyPr>
          <a:lstStyle/>
          <a:p>
            <a:pPr algn="just" hangingPunct="0">
              <a:lnSpc>
                <a:spcPts val="2500"/>
              </a:lnSpc>
              <a:spcBef>
                <a:spcPts val="600"/>
              </a:spcBef>
              <a:spcAft>
                <a:spcPts val="600"/>
              </a:spcAft>
            </a:pPr>
            <a:r>
              <a:rPr lang="en-US" altLang="zh-TW" sz="2400" dirty="0"/>
              <a:t>Purpose: Prevent burns, crush injuries, puncture injuries, chemical corrosion, chemical absorption through the skin, and prevent electric shock.</a:t>
            </a:r>
          </a:p>
          <a:p>
            <a:pPr algn="just" hangingPunct="0">
              <a:lnSpc>
                <a:spcPts val="2500"/>
              </a:lnSpc>
              <a:spcBef>
                <a:spcPts val="600"/>
              </a:spcBef>
              <a:spcAft>
                <a:spcPts val="600"/>
              </a:spcAft>
            </a:pPr>
            <a:r>
              <a:rPr lang="en-US" altLang="zh-TW" sz="2400" dirty="0"/>
              <a:t>Common safety shoes:</a:t>
            </a:r>
            <a:endParaRPr lang="zh-TW" altLang="en-US" sz="2400" dirty="0"/>
          </a:p>
          <a:p>
            <a:pPr lvl="1" algn="just" hangingPunct="0">
              <a:lnSpc>
                <a:spcPts val="2500"/>
              </a:lnSpc>
              <a:spcBef>
                <a:spcPts val="600"/>
              </a:spcBef>
              <a:spcAft>
                <a:spcPts val="600"/>
              </a:spcAft>
            </a:pPr>
            <a:r>
              <a:rPr lang="en-US" altLang="zh-TW" sz="2400" dirty="0"/>
              <a:t>Electricity-proof safety shoes: mainly used in places with electricity and that are prone to fire and explosion hazards.</a:t>
            </a:r>
            <a:endParaRPr lang="zh-TW" altLang="en-US" sz="2400" dirty="0"/>
          </a:p>
          <a:p>
            <a:pPr lvl="1" algn="just" hangingPunct="0">
              <a:lnSpc>
                <a:spcPts val="2500"/>
              </a:lnSpc>
              <a:spcBef>
                <a:spcPts val="600"/>
              </a:spcBef>
              <a:spcAft>
                <a:spcPts val="600"/>
              </a:spcAft>
            </a:pPr>
            <a:r>
              <a:rPr lang="en-US" altLang="zh-TW" sz="2400" dirty="0"/>
              <a:t>General safety shoes: equipped with steel toe guards to protect the feet. The steel toe guards can withstand the impact of 200 pounds from a height of one foot. It can also be selected if it is anti-acid, anti-alkali or anti-spark made of different suitable materials.</a:t>
            </a:r>
          </a:p>
          <a:p>
            <a:pPr lvl="1" algn="just" hangingPunct="0">
              <a:lnSpc>
                <a:spcPts val="2500"/>
              </a:lnSpc>
              <a:spcBef>
                <a:spcPts val="600"/>
              </a:spcBef>
              <a:spcAft>
                <a:spcPts val="600"/>
              </a:spcAft>
            </a:pPr>
            <a:r>
              <a:rPr lang="en-US" altLang="zh-TW" sz="2400" dirty="0"/>
              <a:t>Non-slip safety shoes: used in slippery and humid areas, such as wineries, freezing plants, etc. to prevent slipping.</a:t>
            </a:r>
            <a:endParaRPr lang="zh-TW" altLang="en-US" sz="2400" dirty="0"/>
          </a:p>
        </p:txBody>
      </p:sp>
      <p:sp>
        <p:nvSpPr>
          <p:cNvPr id="4" name="投影片編號版面配置區 3"/>
          <p:cNvSpPr>
            <a:spLocks noGrp="1"/>
          </p:cNvSpPr>
          <p:nvPr>
            <p:ph type="sldNum" sz="quarter" idx="12"/>
          </p:nvPr>
        </p:nvSpPr>
        <p:spPr>
          <a:xfrm>
            <a:off x="6760233" y="6318651"/>
            <a:ext cx="2133600" cy="365125"/>
          </a:xfrm>
        </p:spPr>
        <p:txBody>
          <a:bodyPr/>
          <a:lstStyle/>
          <a:p>
            <a:fld id="{D81384EF-367C-450E-B552-C4A0BE1BD3F8}" type="slidenum">
              <a:rPr lang="zh-TW" altLang="en-US" smtClean="0"/>
              <a:pPr/>
              <a:t>54</a:t>
            </a:fld>
            <a:endParaRPr lang="zh-TW" altLang="en-US" dirty="0"/>
          </a:p>
        </p:txBody>
      </p:sp>
    </p:spTree>
    <p:extLst>
      <p:ext uri="{BB962C8B-B14F-4D97-AF65-F5344CB8AC3E}">
        <p14:creationId xmlns:p14="http://schemas.microsoft.com/office/powerpoint/2010/main" val="13855549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435280" cy="5069160"/>
          </a:xfrm>
        </p:spPr>
        <p:txBody>
          <a:bodyPr>
            <a:noAutofit/>
          </a:bodyPr>
          <a:lstStyle/>
          <a:p>
            <a:pPr algn="just">
              <a:lnSpc>
                <a:spcPts val="2500"/>
              </a:lnSpc>
              <a:spcBef>
                <a:spcPts val="600"/>
              </a:spcBef>
            </a:pPr>
            <a:r>
              <a:rPr lang="en-US" altLang="zh-TW" sz="2400" dirty="0"/>
              <a:t>Precautions when choosing</a:t>
            </a:r>
            <a:endParaRPr lang="zh-TW" altLang="en-US" sz="2400" dirty="0"/>
          </a:p>
          <a:p>
            <a:pPr lvl="1">
              <a:lnSpc>
                <a:spcPts val="2500"/>
              </a:lnSpc>
              <a:spcBef>
                <a:spcPts val="600"/>
              </a:spcBef>
            </a:pPr>
            <a:r>
              <a:rPr lang="en-US" altLang="zh-TW" sz="2400" dirty="0"/>
              <a:t>Choose suitable protective equipment according to manufacturing materials, protective functions and workplaces.</a:t>
            </a:r>
            <a:endParaRPr lang="zh-TW" altLang="en-US" sz="2400" dirty="0"/>
          </a:p>
          <a:p>
            <a:pPr algn="just">
              <a:lnSpc>
                <a:spcPts val="2500"/>
              </a:lnSpc>
              <a:spcBef>
                <a:spcPts val="600"/>
              </a:spcBef>
            </a:pPr>
            <a:r>
              <a:rPr lang="en-US" altLang="zh-TW" sz="2400" dirty="0"/>
              <a:t>Matters needing attention in use and maintenance</a:t>
            </a:r>
            <a:endParaRPr lang="zh-TW" altLang="en-US" sz="2400" dirty="0"/>
          </a:p>
          <a:p>
            <a:pPr lvl="1" algn="just">
              <a:lnSpc>
                <a:spcPts val="2500"/>
              </a:lnSpc>
              <a:spcBef>
                <a:spcPts val="600"/>
              </a:spcBef>
            </a:pPr>
            <a:r>
              <a:rPr lang="en-US" altLang="zh-TW" sz="2400" dirty="0"/>
              <a:t>Should be properly worn and maintained like normal shoes.</a:t>
            </a:r>
            <a:r>
              <a:rPr lang="zh-TW" altLang="en-US" sz="2400" dirty="0"/>
              <a:t> </a:t>
            </a:r>
          </a:p>
          <a:p>
            <a:pPr lvl="1" algn="just">
              <a:lnSpc>
                <a:spcPts val="2500"/>
              </a:lnSpc>
              <a:spcBef>
                <a:spcPts val="600"/>
              </a:spcBef>
            </a:pPr>
            <a:r>
              <a:rPr lang="en-US" altLang="zh-TW" sz="2400" dirty="0"/>
              <a:t>Pay attention to the following matters when using anti-static safety shoes:</a:t>
            </a:r>
            <a:endParaRPr lang="zh-TW" altLang="en-US" sz="2400" dirty="0"/>
          </a:p>
          <a:p>
            <a:pPr lvl="2" algn="just">
              <a:lnSpc>
                <a:spcPts val="2000"/>
              </a:lnSpc>
              <a:spcBef>
                <a:spcPts val="600"/>
              </a:spcBef>
            </a:pPr>
            <a:r>
              <a:rPr lang="en-US" altLang="zh-TW" sz="2000" dirty="0"/>
              <a:t>The leakage resistance in the floor and shoes cannot exceed 10</a:t>
            </a:r>
            <a:r>
              <a:rPr lang="en-US" altLang="zh-TW" sz="2000" baseline="30000" dirty="0"/>
              <a:t>10</a:t>
            </a:r>
            <a:r>
              <a:rPr lang="en-US" altLang="zh-TW" sz="2000" dirty="0"/>
              <a:t> ohms.</a:t>
            </a:r>
          </a:p>
          <a:p>
            <a:pPr lvl="2" algn="just">
              <a:lnSpc>
                <a:spcPts val="2000"/>
              </a:lnSpc>
              <a:spcBef>
                <a:spcPts val="600"/>
              </a:spcBef>
            </a:pPr>
            <a:r>
              <a:rPr lang="en-US" altLang="zh-TW" sz="2000" dirty="0"/>
              <a:t>Do not add insoles or wear thick socks by yourself, except for anti-static socks.</a:t>
            </a:r>
          </a:p>
          <a:p>
            <a:pPr lvl="2" algn="just">
              <a:lnSpc>
                <a:spcPts val="2000"/>
              </a:lnSpc>
              <a:spcBef>
                <a:spcPts val="600"/>
              </a:spcBef>
            </a:pPr>
            <a:r>
              <a:rPr lang="en-US" altLang="zh-TW" sz="2000" dirty="0"/>
              <a:t>Measure whether the resistance is between 10</a:t>
            </a:r>
            <a:r>
              <a:rPr lang="en-US" altLang="zh-TW" sz="2000" baseline="30000" dirty="0"/>
              <a:t>5</a:t>
            </a:r>
            <a:r>
              <a:rPr lang="en-US" altLang="zh-TW" sz="2000" dirty="0"/>
              <a:t> and 10</a:t>
            </a:r>
            <a:r>
              <a:rPr lang="en-US" altLang="zh-TW" sz="2000" baseline="30000" dirty="0"/>
              <a:t>8</a:t>
            </a:r>
            <a:r>
              <a:rPr lang="en-US" altLang="zh-TW" sz="2000" dirty="0"/>
              <a:t> ohms when repairing shoe soles or on a regular basis </a:t>
            </a:r>
          </a:p>
          <a:p>
            <a:pPr lvl="2" algn="just">
              <a:lnSpc>
                <a:spcPts val="2000"/>
              </a:lnSpc>
              <a:spcBef>
                <a:spcPts val="600"/>
              </a:spcBef>
            </a:pPr>
            <a:r>
              <a:rPr lang="en-US" altLang="zh-TW" sz="2000" dirty="0"/>
              <a:t>Do not touch objects with current.</a:t>
            </a:r>
            <a:endParaRPr lang="zh-TW" altLang="en-US" sz="2000" dirty="0"/>
          </a:p>
        </p:txBody>
      </p:sp>
      <p:sp>
        <p:nvSpPr>
          <p:cNvPr id="4" name="投影片編號版面配置區 3"/>
          <p:cNvSpPr>
            <a:spLocks noGrp="1"/>
          </p:cNvSpPr>
          <p:nvPr>
            <p:ph type="sldNum" sz="quarter" idx="12"/>
          </p:nvPr>
        </p:nvSpPr>
        <p:spPr>
          <a:xfrm>
            <a:off x="6758880" y="6313566"/>
            <a:ext cx="2133600" cy="365125"/>
          </a:xfrm>
        </p:spPr>
        <p:txBody>
          <a:bodyPr/>
          <a:lstStyle/>
          <a:p>
            <a:fld id="{D81384EF-367C-450E-B552-C4A0BE1BD3F8}" type="slidenum">
              <a:rPr lang="zh-TW" altLang="en-US" smtClean="0"/>
              <a:pPr/>
              <a:t>55</a:t>
            </a:fld>
            <a:endParaRPr lang="zh-TW" altLang="en-US" dirty="0"/>
          </a:p>
        </p:txBody>
      </p:sp>
      <p:pic>
        <p:nvPicPr>
          <p:cNvPr id="22530" name="Picture 2" descr="http://img.pcstore.com.tw/~prod/M02717050_big.jpg?pimg=static&amp;P=140616337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7339" y="1774745"/>
            <a:ext cx="1459833" cy="1459834"/>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1">
            <a:extLst>
              <a:ext uri="{FF2B5EF4-FFF2-40B4-BE49-F238E27FC236}">
                <a16:creationId xmlns:a16="http://schemas.microsoft.com/office/drawing/2014/main" id="{8A908211-B55D-4666-A7BE-0AAF7E33AA9A}"/>
              </a:ext>
            </a:extLst>
          </p:cNvPr>
          <p:cNvSpPr>
            <a:spLocks noGrp="1"/>
          </p:cNvSpPr>
          <p:nvPr>
            <p:ph type="title"/>
          </p:nvPr>
        </p:nvSpPr>
        <p:spPr>
          <a:xfrm>
            <a:off x="715821" y="548680"/>
            <a:ext cx="7715200" cy="1143000"/>
          </a:xfrm>
        </p:spPr>
        <p:txBody>
          <a:bodyPr>
            <a:normAutofit/>
          </a:bodyPr>
          <a:lstStyle/>
          <a:p>
            <a:r>
              <a:rPr lang="en-US" altLang="zh-TW" sz="3200" dirty="0">
                <a:latin typeface="Times New Roman" panose="02020603050405020304" pitchFamily="18" charset="0"/>
              </a:rPr>
              <a:t>Foot protector−safety shoes (cont.)</a:t>
            </a:r>
            <a:endParaRPr lang="zh-TW" altLang="en-US" sz="3200" dirty="0">
              <a:latin typeface="Times New Roman" panose="02020603050405020304" pitchFamily="18" charset="0"/>
            </a:endParaRPr>
          </a:p>
        </p:txBody>
      </p:sp>
    </p:spTree>
    <p:extLst>
      <p:ext uri="{BB962C8B-B14F-4D97-AF65-F5344CB8AC3E}">
        <p14:creationId xmlns:p14="http://schemas.microsoft.com/office/powerpoint/2010/main" val="1143596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85800" y="2003537"/>
            <a:ext cx="7772400" cy="1362075"/>
          </a:xfrm>
        </p:spPr>
        <p:txBody>
          <a:bodyPr>
            <a:normAutofit/>
          </a:bodyPr>
          <a:lstStyle/>
          <a:p>
            <a:r>
              <a:rPr lang="en-US" altLang="zh-TW" sz="3400" dirty="0">
                <a:latin typeface="Times New Roman" panose="02020603050405020304" pitchFamily="18" charset="0"/>
              </a:rPr>
              <a:t>V. Respiratory protection</a:t>
            </a:r>
          </a:p>
        </p:txBody>
      </p:sp>
      <p:sp>
        <p:nvSpPr>
          <p:cNvPr id="6" name="文字版面配置區 5"/>
          <p:cNvSpPr>
            <a:spLocks noGrp="1"/>
          </p:cNvSpPr>
          <p:nvPr>
            <p:ph type="body" idx="1"/>
          </p:nvPr>
        </p:nvSpPr>
        <p:spPr>
          <a:xfrm>
            <a:off x="711448" y="2393310"/>
            <a:ext cx="7772400" cy="1944603"/>
          </a:xfrm>
        </p:spPr>
        <p:txBody>
          <a:bodyPr numCol="2">
            <a:normAutofit/>
          </a:bodyPr>
          <a:lstStyle/>
          <a:p>
            <a:pPr>
              <a:lnSpc>
                <a:spcPct val="120000"/>
              </a:lnSpc>
              <a:spcBef>
                <a:spcPts val="600"/>
              </a:spcBef>
            </a:pPr>
            <a:r>
              <a:rPr lang="en-US" altLang="zh-TW" sz="2400" dirty="0">
                <a:solidFill>
                  <a:schemeClr val="tx1"/>
                </a:solidFill>
              </a:rPr>
              <a:t>Respiratory physiology</a:t>
            </a:r>
          </a:p>
          <a:p>
            <a:pPr>
              <a:lnSpc>
                <a:spcPct val="120000"/>
              </a:lnSpc>
              <a:spcBef>
                <a:spcPts val="600"/>
              </a:spcBef>
            </a:pPr>
            <a:r>
              <a:rPr lang="en-US" altLang="zh-TW" sz="2400" dirty="0">
                <a:solidFill>
                  <a:schemeClr val="tx1"/>
                </a:solidFill>
              </a:rPr>
              <a:t>Respiratory hazards</a:t>
            </a:r>
          </a:p>
          <a:p>
            <a:pPr>
              <a:lnSpc>
                <a:spcPct val="120000"/>
              </a:lnSpc>
              <a:spcBef>
                <a:spcPts val="600"/>
              </a:spcBef>
            </a:pPr>
            <a:r>
              <a:rPr lang="en-US" altLang="zh-TW" sz="2400" dirty="0">
                <a:solidFill>
                  <a:schemeClr val="tx1"/>
                </a:solidFill>
              </a:rPr>
              <a:t>Principles of respiratory protection</a:t>
            </a:r>
          </a:p>
          <a:p>
            <a:pPr>
              <a:lnSpc>
                <a:spcPct val="120000"/>
              </a:lnSpc>
              <a:spcBef>
                <a:spcPts val="600"/>
              </a:spcBef>
            </a:pPr>
            <a:r>
              <a:rPr lang="en-US" altLang="zh-TW" sz="2400" dirty="0">
                <a:solidFill>
                  <a:schemeClr val="tx1"/>
                </a:solidFill>
              </a:rPr>
              <a:t>Respirators</a:t>
            </a:r>
            <a:endParaRPr lang="zh-TW" altLang="en-US" sz="2400" strike="sngStrike" dirty="0">
              <a:solidFill>
                <a:schemeClr val="tx1"/>
              </a:solidFill>
            </a:endParaRPr>
          </a:p>
        </p:txBody>
      </p:sp>
      <p:sp>
        <p:nvSpPr>
          <p:cNvPr id="4" name="投影片編號版面配置區 3"/>
          <p:cNvSpPr>
            <a:spLocks noGrp="1"/>
          </p:cNvSpPr>
          <p:nvPr>
            <p:ph type="sldNum" sz="quarter" idx="12"/>
          </p:nvPr>
        </p:nvSpPr>
        <p:spPr>
          <a:xfrm>
            <a:off x="6761582" y="6318651"/>
            <a:ext cx="2133600" cy="365125"/>
          </a:xfrm>
        </p:spPr>
        <p:txBody>
          <a:bodyPr/>
          <a:lstStyle/>
          <a:p>
            <a:fld id="{D81384EF-367C-450E-B552-C4A0BE1BD3F8}" type="slidenum">
              <a:rPr lang="zh-TW" altLang="en-US" smtClean="0"/>
              <a:pPr/>
              <a:t>56</a:t>
            </a:fld>
            <a:endParaRPr lang="zh-TW" altLang="en-US" dirty="0"/>
          </a:p>
        </p:txBody>
      </p:sp>
      <p:cxnSp>
        <p:nvCxnSpPr>
          <p:cNvPr id="9" name="直線接點 8">
            <a:extLst>
              <a:ext uri="{FF2B5EF4-FFF2-40B4-BE49-F238E27FC236}">
                <a16:creationId xmlns:a16="http://schemas.microsoft.com/office/drawing/2014/main" id="{01671BB2-D6EF-4D27-ABDB-F75058C8D752}"/>
              </a:ext>
            </a:extLst>
          </p:cNvPr>
          <p:cNvCxnSpPr/>
          <p:nvPr/>
        </p:nvCxnSpPr>
        <p:spPr>
          <a:xfrm>
            <a:off x="179512" y="148478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E7C1ECD3-5A75-4B98-BFFF-09E39D9D4455}"/>
              </a:ext>
            </a:extLst>
          </p:cNvPr>
          <p:cNvSpPr/>
          <p:nvPr/>
        </p:nvSpPr>
        <p:spPr>
          <a:xfrm>
            <a:off x="8100392" y="112474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1" name="矩形 10">
            <a:extLst>
              <a:ext uri="{FF2B5EF4-FFF2-40B4-BE49-F238E27FC236}">
                <a16:creationId xmlns:a16="http://schemas.microsoft.com/office/drawing/2014/main" id="{B368CC4F-D1E8-4A24-9DE0-8E0872E99ACE}"/>
              </a:ext>
            </a:extLst>
          </p:cNvPr>
          <p:cNvSpPr/>
          <p:nvPr/>
        </p:nvSpPr>
        <p:spPr>
          <a:xfrm>
            <a:off x="8532440" y="112474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2" name="矩形 11">
            <a:extLst>
              <a:ext uri="{FF2B5EF4-FFF2-40B4-BE49-F238E27FC236}">
                <a16:creationId xmlns:a16="http://schemas.microsoft.com/office/drawing/2014/main" id="{88D732AA-C482-49F0-8EF5-AC2A16674A45}"/>
              </a:ext>
            </a:extLst>
          </p:cNvPr>
          <p:cNvSpPr/>
          <p:nvPr/>
        </p:nvSpPr>
        <p:spPr>
          <a:xfrm>
            <a:off x="7668344" y="112474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683754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6840" y="539349"/>
            <a:ext cx="7715200" cy="1143000"/>
          </a:xfrm>
        </p:spPr>
        <p:txBody>
          <a:bodyPr>
            <a:normAutofit/>
          </a:bodyPr>
          <a:lstStyle/>
          <a:p>
            <a:pPr>
              <a:lnSpc>
                <a:spcPct val="120000"/>
              </a:lnSpc>
              <a:spcBef>
                <a:spcPts val="600"/>
              </a:spcBef>
            </a:pPr>
            <a:r>
              <a:rPr lang="en-US" altLang="zh-TW" sz="3200" dirty="0">
                <a:latin typeface="Times New Roman" panose="02020603050405020304" pitchFamily="18" charset="0"/>
              </a:rPr>
              <a:t>Respiratory physiology</a:t>
            </a:r>
          </a:p>
        </p:txBody>
      </p:sp>
      <p:sp>
        <p:nvSpPr>
          <p:cNvPr id="3" name="內容版面配置區 2"/>
          <p:cNvSpPr>
            <a:spLocks noGrp="1"/>
          </p:cNvSpPr>
          <p:nvPr>
            <p:ph idx="1"/>
          </p:nvPr>
        </p:nvSpPr>
        <p:spPr>
          <a:xfrm>
            <a:off x="457200" y="1998171"/>
            <a:ext cx="8229600" cy="5184576"/>
          </a:xfrm>
        </p:spPr>
        <p:txBody>
          <a:bodyPr>
            <a:noAutofit/>
          </a:bodyPr>
          <a:lstStyle/>
          <a:p>
            <a:pPr algn="just" hangingPunct="0"/>
            <a:r>
              <a:rPr lang="en-US" altLang="zh-TW" sz="2400" dirty="0"/>
              <a:t>The human respiratory system is composed of the nasal cavity, throat, trachea, bronchus, lungs, diaphragm and respiratory muscles.</a:t>
            </a:r>
          </a:p>
          <a:p>
            <a:pPr marL="0" indent="0" algn="just" hangingPunct="0">
              <a:buNone/>
            </a:pPr>
            <a:endParaRPr lang="en-US" altLang="zh-TW" sz="2400" dirty="0"/>
          </a:p>
          <a:p>
            <a:pPr algn="just" hangingPunct="0"/>
            <a:r>
              <a:rPr lang="en-US" altLang="zh-TW" sz="2400" dirty="0"/>
              <a:t>The purpose of human respiration is to provide oxygen necessary for the metabolism of body tissues, and at the same time to excrete carbon dioxide produced by body tissue metabolism out of the body through the alveoli to assist the body in maintaining and controlling the acid-base balance.</a:t>
            </a:r>
            <a:endParaRPr lang="zh-TW" altLang="en-US" sz="2400" dirty="0"/>
          </a:p>
        </p:txBody>
      </p:sp>
      <p:sp>
        <p:nvSpPr>
          <p:cNvPr id="4" name="投影片編號版面配置區 3"/>
          <p:cNvSpPr>
            <a:spLocks noGrp="1"/>
          </p:cNvSpPr>
          <p:nvPr>
            <p:ph type="sldNum" sz="quarter" idx="12"/>
          </p:nvPr>
        </p:nvSpPr>
        <p:spPr>
          <a:xfrm>
            <a:off x="6760233" y="6318651"/>
            <a:ext cx="2133600" cy="365125"/>
          </a:xfrm>
        </p:spPr>
        <p:txBody>
          <a:bodyPr/>
          <a:lstStyle/>
          <a:p>
            <a:fld id="{D81384EF-367C-450E-B552-C4A0BE1BD3F8}" type="slidenum">
              <a:rPr lang="zh-TW" altLang="en-US" smtClean="0"/>
              <a:pPr/>
              <a:t>57</a:t>
            </a:fld>
            <a:endParaRPr lang="zh-TW" altLang="en-US" dirty="0"/>
          </a:p>
        </p:txBody>
      </p:sp>
    </p:spTree>
    <p:extLst>
      <p:ext uri="{BB962C8B-B14F-4D97-AF65-F5344CB8AC3E}">
        <p14:creationId xmlns:p14="http://schemas.microsoft.com/office/powerpoint/2010/main" val="3447453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6840" y="539349"/>
            <a:ext cx="7715200" cy="1143000"/>
          </a:xfrm>
        </p:spPr>
        <p:txBody>
          <a:bodyPr>
            <a:normAutofit/>
          </a:bodyPr>
          <a:lstStyle/>
          <a:p>
            <a:pPr>
              <a:lnSpc>
                <a:spcPct val="120000"/>
              </a:lnSpc>
              <a:spcBef>
                <a:spcPts val="600"/>
              </a:spcBef>
            </a:pPr>
            <a:r>
              <a:rPr lang="en-US" altLang="zh-TW" sz="3200" dirty="0">
                <a:latin typeface="Times New Roman" panose="02020603050405020304" pitchFamily="18" charset="0"/>
              </a:rPr>
              <a:t>Respiratory physiology (cont.)</a:t>
            </a:r>
          </a:p>
        </p:txBody>
      </p:sp>
      <p:sp>
        <p:nvSpPr>
          <p:cNvPr id="3" name="內容版面配置區 2"/>
          <p:cNvSpPr>
            <a:spLocks noGrp="1"/>
          </p:cNvSpPr>
          <p:nvPr>
            <p:ph idx="1"/>
          </p:nvPr>
        </p:nvSpPr>
        <p:spPr>
          <a:xfrm>
            <a:off x="457200" y="1998171"/>
            <a:ext cx="8229600" cy="5184576"/>
          </a:xfrm>
        </p:spPr>
        <p:txBody>
          <a:bodyPr>
            <a:noAutofit/>
          </a:bodyPr>
          <a:lstStyle/>
          <a:p>
            <a:pPr algn="just" hangingPunct="0"/>
            <a:r>
              <a:rPr lang="en-US" altLang="zh-TW" sz="2400" dirty="0"/>
              <a:t>The respiratory system is divided into two parts according to the different physiological functions:</a:t>
            </a:r>
          </a:p>
          <a:p>
            <a:pPr lvl="1" algn="just" hangingPunct="0"/>
            <a:r>
              <a:rPr lang="en-US" altLang="zh-TW" sz="2400" dirty="0"/>
              <a:t>Conductive airway: including nasal cavity, oral cavity, pharynx, larynx, trachea and bronchi; the function of this component is to transmit gas to the respiratory unit.</a:t>
            </a:r>
            <a:endParaRPr lang="zh-TW" altLang="en-US" sz="2400" dirty="0"/>
          </a:p>
          <a:p>
            <a:pPr lvl="1" algn="just" hangingPunct="0"/>
            <a:r>
              <a:rPr lang="en-US" altLang="zh-TW" sz="2400" dirty="0"/>
              <a:t>Respiratory unit: including bronchioles, interalveolar channels and alveoli (terminal air sacs); it is the area for gas exchange.</a:t>
            </a:r>
            <a:endParaRPr lang="zh-TW" altLang="en-US" sz="2400" dirty="0"/>
          </a:p>
        </p:txBody>
      </p:sp>
      <p:sp>
        <p:nvSpPr>
          <p:cNvPr id="4" name="投影片編號版面配置區 3"/>
          <p:cNvSpPr>
            <a:spLocks noGrp="1"/>
          </p:cNvSpPr>
          <p:nvPr>
            <p:ph type="sldNum" sz="quarter" idx="12"/>
          </p:nvPr>
        </p:nvSpPr>
        <p:spPr>
          <a:xfrm>
            <a:off x="6760233" y="6318651"/>
            <a:ext cx="2133600" cy="365125"/>
          </a:xfrm>
        </p:spPr>
        <p:txBody>
          <a:bodyPr/>
          <a:lstStyle/>
          <a:p>
            <a:fld id="{D81384EF-367C-450E-B552-C4A0BE1BD3F8}" type="slidenum">
              <a:rPr lang="zh-TW" altLang="en-US" smtClean="0"/>
              <a:pPr/>
              <a:t>58</a:t>
            </a:fld>
            <a:endParaRPr lang="zh-TW" altLang="en-US" dirty="0"/>
          </a:p>
        </p:txBody>
      </p:sp>
    </p:spTree>
    <p:extLst>
      <p:ext uri="{BB962C8B-B14F-4D97-AF65-F5344CB8AC3E}">
        <p14:creationId xmlns:p14="http://schemas.microsoft.com/office/powerpoint/2010/main" val="2768777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8750" y="553152"/>
            <a:ext cx="7715200" cy="1143000"/>
          </a:xfrm>
        </p:spPr>
        <p:txBody>
          <a:bodyPr>
            <a:normAutofit/>
          </a:bodyPr>
          <a:lstStyle/>
          <a:p>
            <a:r>
              <a:rPr lang="en-US" altLang="zh-TW" sz="3200" dirty="0">
                <a:latin typeface="Times New Roman" panose="02020603050405020304" pitchFamily="18" charset="0"/>
              </a:rPr>
              <a:t>Principles of respiratory protection</a:t>
            </a:r>
            <a:endParaRPr lang="zh-TW" altLang="en-US" sz="3200" dirty="0">
              <a:latin typeface="Times New Roman" panose="02020603050405020304" pitchFamily="18" charset="0"/>
            </a:endParaRPr>
          </a:p>
        </p:txBody>
      </p:sp>
      <p:sp>
        <p:nvSpPr>
          <p:cNvPr id="4" name="投影片編號版面配置區 3"/>
          <p:cNvSpPr>
            <a:spLocks noGrp="1"/>
          </p:cNvSpPr>
          <p:nvPr>
            <p:ph type="sldNum" sz="quarter" idx="12"/>
          </p:nvPr>
        </p:nvSpPr>
        <p:spPr>
          <a:xfrm>
            <a:off x="6761690" y="6319718"/>
            <a:ext cx="2133600" cy="365125"/>
          </a:xfrm>
        </p:spPr>
        <p:txBody>
          <a:bodyPr/>
          <a:lstStyle/>
          <a:p>
            <a:fld id="{D81384EF-367C-450E-B552-C4A0BE1BD3F8}" type="slidenum">
              <a:rPr lang="zh-TW" altLang="en-US" smtClean="0"/>
              <a:pPr/>
              <a:t>59</a:t>
            </a:fld>
            <a:endParaRPr lang="zh-TW" altLang="en-US" dirty="0"/>
          </a:p>
        </p:txBody>
      </p:sp>
      <p:grpSp>
        <p:nvGrpSpPr>
          <p:cNvPr id="3" name="群組 2">
            <a:extLst>
              <a:ext uri="{FF2B5EF4-FFF2-40B4-BE49-F238E27FC236}">
                <a16:creationId xmlns:a16="http://schemas.microsoft.com/office/drawing/2014/main" id="{2D609951-2578-45E8-B4BA-715B23181B38}"/>
              </a:ext>
            </a:extLst>
          </p:cNvPr>
          <p:cNvGrpSpPr/>
          <p:nvPr/>
        </p:nvGrpSpPr>
        <p:grpSpPr>
          <a:xfrm>
            <a:off x="539552" y="1793280"/>
            <a:ext cx="8586826" cy="4821180"/>
            <a:chOff x="279127" y="1470665"/>
            <a:chExt cx="8586826" cy="4821180"/>
          </a:xfrm>
        </p:grpSpPr>
        <p:grpSp>
          <p:nvGrpSpPr>
            <p:cNvPr id="5" name="Group 1026"/>
            <p:cNvGrpSpPr>
              <a:grpSpLocks/>
            </p:cNvGrpSpPr>
            <p:nvPr/>
          </p:nvGrpSpPr>
          <p:grpSpPr bwMode="auto">
            <a:xfrm>
              <a:off x="684213" y="2252663"/>
              <a:ext cx="5495925" cy="3043237"/>
              <a:chOff x="431" y="1419"/>
              <a:chExt cx="3462" cy="1917"/>
            </a:xfrm>
          </p:grpSpPr>
          <p:grpSp>
            <p:nvGrpSpPr>
              <p:cNvPr id="6" name="Group 1027"/>
              <p:cNvGrpSpPr>
                <a:grpSpLocks/>
              </p:cNvGrpSpPr>
              <p:nvPr/>
            </p:nvGrpSpPr>
            <p:grpSpPr bwMode="auto">
              <a:xfrm>
                <a:off x="434" y="1419"/>
                <a:ext cx="3456" cy="882"/>
                <a:chOff x="1182" y="1260"/>
                <a:chExt cx="3456" cy="882"/>
              </a:xfrm>
            </p:grpSpPr>
            <p:sp>
              <p:nvSpPr>
                <p:cNvPr id="26" name="Freeform 1028"/>
                <p:cNvSpPr>
                  <a:spLocks/>
                </p:cNvSpPr>
                <p:nvPr/>
              </p:nvSpPr>
              <p:spPr bwMode="auto">
                <a:xfrm>
                  <a:off x="1194" y="1734"/>
                  <a:ext cx="3426" cy="408"/>
                </a:xfrm>
                <a:custGeom>
                  <a:avLst/>
                  <a:gdLst>
                    <a:gd name="T0" fmla="*/ 0 w 3426"/>
                    <a:gd name="T1" fmla="*/ 408 h 408"/>
                    <a:gd name="T2" fmla="*/ 288 w 3426"/>
                    <a:gd name="T3" fmla="*/ 408 h 408"/>
                    <a:gd name="T4" fmla="*/ 426 w 3426"/>
                    <a:gd name="T5" fmla="*/ 402 h 408"/>
                    <a:gd name="T6" fmla="*/ 600 w 3426"/>
                    <a:gd name="T7" fmla="*/ 396 h 408"/>
                    <a:gd name="T8" fmla="*/ 840 w 3426"/>
                    <a:gd name="T9" fmla="*/ 384 h 408"/>
                    <a:gd name="T10" fmla="*/ 990 w 3426"/>
                    <a:gd name="T11" fmla="*/ 366 h 408"/>
                    <a:gd name="T12" fmla="*/ 1126 w 3426"/>
                    <a:gd name="T13" fmla="*/ 342 h 408"/>
                    <a:gd name="T14" fmla="*/ 1206 w 3426"/>
                    <a:gd name="T15" fmla="*/ 322 h 408"/>
                    <a:gd name="T16" fmla="*/ 1294 w 3426"/>
                    <a:gd name="T17" fmla="*/ 298 h 408"/>
                    <a:gd name="T18" fmla="*/ 1494 w 3426"/>
                    <a:gd name="T19" fmla="*/ 216 h 408"/>
                    <a:gd name="T20" fmla="*/ 1654 w 3426"/>
                    <a:gd name="T21" fmla="*/ 142 h 408"/>
                    <a:gd name="T22" fmla="*/ 1752 w 3426"/>
                    <a:gd name="T23" fmla="*/ 96 h 408"/>
                    <a:gd name="T24" fmla="*/ 1842 w 3426"/>
                    <a:gd name="T25" fmla="*/ 48 h 408"/>
                    <a:gd name="T26" fmla="*/ 1908 w 3426"/>
                    <a:gd name="T27" fmla="*/ 30 h 408"/>
                    <a:gd name="T28" fmla="*/ 1974 w 3426"/>
                    <a:gd name="T29" fmla="*/ 18 h 408"/>
                    <a:gd name="T30" fmla="*/ 2034 w 3426"/>
                    <a:gd name="T31" fmla="*/ 0 h 408"/>
                    <a:gd name="T32" fmla="*/ 2130 w 3426"/>
                    <a:gd name="T33" fmla="*/ 0 h 408"/>
                    <a:gd name="T34" fmla="*/ 2274 w 3426"/>
                    <a:gd name="T35" fmla="*/ 18 h 408"/>
                    <a:gd name="T36" fmla="*/ 2406 w 3426"/>
                    <a:gd name="T37" fmla="*/ 60 h 408"/>
                    <a:gd name="T38" fmla="*/ 2614 w 3426"/>
                    <a:gd name="T39" fmla="*/ 138 h 408"/>
                    <a:gd name="T40" fmla="*/ 2784 w 3426"/>
                    <a:gd name="T41" fmla="*/ 210 h 408"/>
                    <a:gd name="T42" fmla="*/ 2942 w 3426"/>
                    <a:gd name="T43" fmla="*/ 282 h 408"/>
                    <a:gd name="T44" fmla="*/ 3084 w 3426"/>
                    <a:gd name="T45" fmla="*/ 330 h 408"/>
                    <a:gd name="T46" fmla="*/ 3264 w 3426"/>
                    <a:gd name="T47" fmla="*/ 372 h 408"/>
                    <a:gd name="T48" fmla="*/ 3426 w 3426"/>
                    <a:gd name="T49" fmla="*/ 3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6" h="408">
                      <a:moveTo>
                        <a:pt x="0" y="408"/>
                      </a:moveTo>
                      <a:lnTo>
                        <a:pt x="288" y="408"/>
                      </a:lnTo>
                      <a:lnTo>
                        <a:pt x="426" y="402"/>
                      </a:lnTo>
                      <a:lnTo>
                        <a:pt x="600" y="396"/>
                      </a:lnTo>
                      <a:lnTo>
                        <a:pt x="840" y="384"/>
                      </a:lnTo>
                      <a:lnTo>
                        <a:pt x="990" y="366"/>
                      </a:lnTo>
                      <a:lnTo>
                        <a:pt x="1126" y="342"/>
                      </a:lnTo>
                      <a:lnTo>
                        <a:pt x="1206" y="322"/>
                      </a:lnTo>
                      <a:lnTo>
                        <a:pt x="1294" y="298"/>
                      </a:lnTo>
                      <a:lnTo>
                        <a:pt x="1494" y="216"/>
                      </a:lnTo>
                      <a:lnTo>
                        <a:pt x="1654" y="142"/>
                      </a:lnTo>
                      <a:lnTo>
                        <a:pt x="1752" y="96"/>
                      </a:lnTo>
                      <a:lnTo>
                        <a:pt x="1842" y="48"/>
                      </a:lnTo>
                      <a:lnTo>
                        <a:pt x="1908" y="30"/>
                      </a:lnTo>
                      <a:lnTo>
                        <a:pt x="1974" y="18"/>
                      </a:lnTo>
                      <a:lnTo>
                        <a:pt x="2034" y="0"/>
                      </a:lnTo>
                      <a:lnTo>
                        <a:pt x="2130" y="0"/>
                      </a:lnTo>
                      <a:lnTo>
                        <a:pt x="2274" y="18"/>
                      </a:lnTo>
                      <a:lnTo>
                        <a:pt x="2406" y="60"/>
                      </a:lnTo>
                      <a:lnTo>
                        <a:pt x="2614" y="138"/>
                      </a:lnTo>
                      <a:lnTo>
                        <a:pt x="2784" y="210"/>
                      </a:lnTo>
                      <a:lnTo>
                        <a:pt x="2942" y="282"/>
                      </a:lnTo>
                      <a:lnTo>
                        <a:pt x="3084" y="330"/>
                      </a:lnTo>
                      <a:lnTo>
                        <a:pt x="3264" y="372"/>
                      </a:lnTo>
                      <a:lnTo>
                        <a:pt x="3426" y="390"/>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27" name="Freeform 1029"/>
                <p:cNvSpPr>
                  <a:spLocks/>
                </p:cNvSpPr>
                <p:nvPr/>
              </p:nvSpPr>
              <p:spPr bwMode="auto">
                <a:xfrm>
                  <a:off x="1194" y="1674"/>
                  <a:ext cx="3432" cy="300"/>
                </a:xfrm>
                <a:custGeom>
                  <a:avLst/>
                  <a:gdLst>
                    <a:gd name="T0" fmla="*/ 0 w 3432"/>
                    <a:gd name="T1" fmla="*/ 300 h 300"/>
                    <a:gd name="T2" fmla="*/ 246 w 3432"/>
                    <a:gd name="T3" fmla="*/ 300 h 300"/>
                    <a:gd name="T4" fmla="*/ 432 w 3432"/>
                    <a:gd name="T5" fmla="*/ 294 h 300"/>
                    <a:gd name="T6" fmla="*/ 702 w 3432"/>
                    <a:gd name="T7" fmla="*/ 282 h 300"/>
                    <a:gd name="T8" fmla="*/ 996 w 3432"/>
                    <a:gd name="T9" fmla="*/ 252 h 300"/>
                    <a:gd name="T10" fmla="*/ 1236 w 3432"/>
                    <a:gd name="T11" fmla="*/ 216 h 300"/>
                    <a:gd name="T12" fmla="*/ 1386 w 3432"/>
                    <a:gd name="T13" fmla="*/ 180 h 300"/>
                    <a:gd name="T14" fmla="*/ 1488 w 3432"/>
                    <a:gd name="T15" fmla="*/ 150 h 300"/>
                    <a:gd name="T16" fmla="*/ 1572 w 3432"/>
                    <a:gd name="T17" fmla="*/ 120 h 300"/>
                    <a:gd name="T18" fmla="*/ 1638 w 3432"/>
                    <a:gd name="T19" fmla="*/ 90 h 300"/>
                    <a:gd name="T20" fmla="*/ 1734 w 3432"/>
                    <a:gd name="T21" fmla="*/ 60 h 300"/>
                    <a:gd name="T22" fmla="*/ 1866 w 3432"/>
                    <a:gd name="T23" fmla="*/ 30 h 300"/>
                    <a:gd name="T24" fmla="*/ 1980 w 3432"/>
                    <a:gd name="T25" fmla="*/ 0 h 300"/>
                    <a:gd name="T26" fmla="*/ 2100 w 3432"/>
                    <a:gd name="T27" fmla="*/ 0 h 300"/>
                    <a:gd name="T28" fmla="*/ 2214 w 3432"/>
                    <a:gd name="T29" fmla="*/ 6 h 300"/>
                    <a:gd name="T30" fmla="*/ 2350 w 3432"/>
                    <a:gd name="T31" fmla="*/ 30 h 300"/>
                    <a:gd name="T32" fmla="*/ 2482 w 3432"/>
                    <a:gd name="T33" fmla="*/ 70 h 300"/>
                    <a:gd name="T34" fmla="*/ 2580 w 3432"/>
                    <a:gd name="T35" fmla="*/ 102 h 300"/>
                    <a:gd name="T36" fmla="*/ 2706 w 3432"/>
                    <a:gd name="T37" fmla="*/ 142 h 300"/>
                    <a:gd name="T38" fmla="*/ 2822 w 3432"/>
                    <a:gd name="T39" fmla="*/ 186 h 300"/>
                    <a:gd name="T40" fmla="*/ 3006 w 3432"/>
                    <a:gd name="T41" fmla="*/ 234 h 300"/>
                    <a:gd name="T42" fmla="*/ 3120 w 3432"/>
                    <a:gd name="T43" fmla="*/ 264 h 300"/>
                    <a:gd name="T44" fmla="*/ 3286 w 3432"/>
                    <a:gd name="T45" fmla="*/ 290 h 300"/>
                    <a:gd name="T46" fmla="*/ 3432 w 3432"/>
                    <a:gd name="T47"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32" h="300">
                      <a:moveTo>
                        <a:pt x="0" y="300"/>
                      </a:moveTo>
                      <a:lnTo>
                        <a:pt x="246" y="300"/>
                      </a:lnTo>
                      <a:lnTo>
                        <a:pt x="432" y="294"/>
                      </a:lnTo>
                      <a:lnTo>
                        <a:pt x="702" y="282"/>
                      </a:lnTo>
                      <a:lnTo>
                        <a:pt x="996" y="252"/>
                      </a:lnTo>
                      <a:lnTo>
                        <a:pt x="1236" y="216"/>
                      </a:lnTo>
                      <a:lnTo>
                        <a:pt x="1386" y="180"/>
                      </a:lnTo>
                      <a:lnTo>
                        <a:pt x="1488" y="150"/>
                      </a:lnTo>
                      <a:lnTo>
                        <a:pt x="1572" y="120"/>
                      </a:lnTo>
                      <a:lnTo>
                        <a:pt x="1638" y="90"/>
                      </a:lnTo>
                      <a:lnTo>
                        <a:pt x="1734" y="60"/>
                      </a:lnTo>
                      <a:lnTo>
                        <a:pt x="1866" y="30"/>
                      </a:lnTo>
                      <a:lnTo>
                        <a:pt x="1980" y="0"/>
                      </a:lnTo>
                      <a:lnTo>
                        <a:pt x="2100" y="0"/>
                      </a:lnTo>
                      <a:lnTo>
                        <a:pt x="2214" y="6"/>
                      </a:lnTo>
                      <a:lnTo>
                        <a:pt x="2350" y="30"/>
                      </a:lnTo>
                      <a:lnTo>
                        <a:pt x="2482" y="70"/>
                      </a:lnTo>
                      <a:lnTo>
                        <a:pt x="2580" y="102"/>
                      </a:lnTo>
                      <a:lnTo>
                        <a:pt x="2706" y="142"/>
                      </a:lnTo>
                      <a:lnTo>
                        <a:pt x="2822" y="186"/>
                      </a:lnTo>
                      <a:lnTo>
                        <a:pt x="3006" y="234"/>
                      </a:lnTo>
                      <a:lnTo>
                        <a:pt x="3120" y="264"/>
                      </a:lnTo>
                      <a:lnTo>
                        <a:pt x="3286" y="290"/>
                      </a:lnTo>
                      <a:lnTo>
                        <a:pt x="3432" y="300"/>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28" name="Freeform 1030"/>
                <p:cNvSpPr>
                  <a:spLocks/>
                </p:cNvSpPr>
                <p:nvPr/>
              </p:nvSpPr>
              <p:spPr bwMode="auto">
                <a:xfrm>
                  <a:off x="1182" y="1602"/>
                  <a:ext cx="3450" cy="222"/>
                </a:xfrm>
                <a:custGeom>
                  <a:avLst/>
                  <a:gdLst>
                    <a:gd name="T0" fmla="*/ 0 w 3450"/>
                    <a:gd name="T1" fmla="*/ 222 h 222"/>
                    <a:gd name="T2" fmla="*/ 282 w 3450"/>
                    <a:gd name="T3" fmla="*/ 222 h 222"/>
                    <a:gd name="T4" fmla="*/ 744 w 3450"/>
                    <a:gd name="T5" fmla="*/ 204 h 222"/>
                    <a:gd name="T6" fmla="*/ 1104 w 3450"/>
                    <a:gd name="T7" fmla="*/ 168 h 222"/>
                    <a:gd name="T8" fmla="*/ 1294 w 3450"/>
                    <a:gd name="T9" fmla="*/ 138 h 222"/>
                    <a:gd name="T10" fmla="*/ 1476 w 3450"/>
                    <a:gd name="T11" fmla="*/ 96 h 222"/>
                    <a:gd name="T12" fmla="*/ 1716 w 3450"/>
                    <a:gd name="T13" fmla="*/ 42 h 222"/>
                    <a:gd name="T14" fmla="*/ 1894 w 3450"/>
                    <a:gd name="T15" fmla="*/ 14 h 222"/>
                    <a:gd name="T16" fmla="*/ 2064 w 3450"/>
                    <a:gd name="T17" fmla="*/ 0 h 222"/>
                    <a:gd name="T18" fmla="*/ 2246 w 3450"/>
                    <a:gd name="T19" fmla="*/ 10 h 222"/>
                    <a:gd name="T20" fmla="*/ 2410 w 3450"/>
                    <a:gd name="T21" fmla="*/ 30 h 222"/>
                    <a:gd name="T22" fmla="*/ 2674 w 3450"/>
                    <a:gd name="T23" fmla="*/ 82 h 222"/>
                    <a:gd name="T24" fmla="*/ 2826 w 3450"/>
                    <a:gd name="T25" fmla="*/ 118 h 222"/>
                    <a:gd name="T26" fmla="*/ 2958 w 3450"/>
                    <a:gd name="T27" fmla="*/ 144 h 222"/>
                    <a:gd name="T28" fmla="*/ 3118 w 3450"/>
                    <a:gd name="T29" fmla="*/ 182 h 222"/>
                    <a:gd name="T30" fmla="*/ 3258 w 3450"/>
                    <a:gd name="T31" fmla="*/ 202 h 222"/>
                    <a:gd name="T32" fmla="*/ 3450 w 3450"/>
                    <a:gd name="T33" fmla="*/ 2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0" h="222">
                      <a:moveTo>
                        <a:pt x="0" y="222"/>
                      </a:moveTo>
                      <a:lnTo>
                        <a:pt x="282" y="222"/>
                      </a:lnTo>
                      <a:lnTo>
                        <a:pt x="744" y="204"/>
                      </a:lnTo>
                      <a:lnTo>
                        <a:pt x="1104" y="168"/>
                      </a:lnTo>
                      <a:lnTo>
                        <a:pt x="1294" y="138"/>
                      </a:lnTo>
                      <a:lnTo>
                        <a:pt x="1476" y="96"/>
                      </a:lnTo>
                      <a:lnTo>
                        <a:pt x="1716" y="42"/>
                      </a:lnTo>
                      <a:lnTo>
                        <a:pt x="1894" y="14"/>
                      </a:lnTo>
                      <a:lnTo>
                        <a:pt x="2064" y="0"/>
                      </a:lnTo>
                      <a:lnTo>
                        <a:pt x="2246" y="10"/>
                      </a:lnTo>
                      <a:lnTo>
                        <a:pt x="2410" y="30"/>
                      </a:lnTo>
                      <a:lnTo>
                        <a:pt x="2674" y="82"/>
                      </a:lnTo>
                      <a:lnTo>
                        <a:pt x="2826" y="118"/>
                      </a:lnTo>
                      <a:lnTo>
                        <a:pt x="2958" y="144"/>
                      </a:lnTo>
                      <a:lnTo>
                        <a:pt x="3118" y="182"/>
                      </a:lnTo>
                      <a:lnTo>
                        <a:pt x="3258" y="202"/>
                      </a:lnTo>
                      <a:lnTo>
                        <a:pt x="3450" y="216"/>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29" name="Freeform 1031"/>
                <p:cNvSpPr>
                  <a:spLocks/>
                </p:cNvSpPr>
                <p:nvPr/>
              </p:nvSpPr>
              <p:spPr bwMode="auto">
                <a:xfrm>
                  <a:off x="1188" y="1500"/>
                  <a:ext cx="3432" cy="150"/>
                </a:xfrm>
                <a:custGeom>
                  <a:avLst/>
                  <a:gdLst>
                    <a:gd name="T0" fmla="*/ 0 w 3432"/>
                    <a:gd name="T1" fmla="*/ 150 h 150"/>
                    <a:gd name="T2" fmla="*/ 270 w 3432"/>
                    <a:gd name="T3" fmla="*/ 150 h 150"/>
                    <a:gd name="T4" fmla="*/ 624 w 3432"/>
                    <a:gd name="T5" fmla="*/ 144 h 150"/>
                    <a:gd name="T6" fmla="*/ 954 w 3432"/>
                    <a:gd name="T7" fmla="*/ 126 h 150"/>
                    <a:gd name="T8" fmla="*/ 1362 w 3432"/>
                    <a:gd name="T9" fmla="*/ 84 h 150"/>
                    <a:gd name="T10" fmla="*/ 1692 w 3432"/>
                    <a:gd name="T11" fmla="*/ 30 h 150"/>
                    <a:gd name="T12" fmla="*/ 1980 w 3432"/>
                    <a:gd name="T13" fmla="*/ 0 h 150"/>
                    <a:gd name="T14" fmla="*/ 2166 w 3432"/>
                    <a:gd name="T15" fmla="*/ 0 h 150"/>
                    <a:gd name="T16" fmla="*/ 2418 w 3432"/>
                    <a:gd name="T17" fmla="*/ 18 h 150"/>
                    <a:gd name="T18" fmla="*/ 2658 w 3432"/>
                    <a:gd name="T19" fmla="*/ 48 h 150"/>
                    <a:gd name="T20" fmla="*/ 2940 w 3432"/>
                    <a:gd name="T21" fmla="*/ 90 h 150"/>
                    <a:gd name="T22" fmla="*/ 3138 w 3432"/>
                    <a:gd name="T23" fmla="*/ 120 h 150"/>
                    <a:gd name="T24" fmla="*/ 3348 w 3432"/>
                    <a:gd name="T25" fmla="*/ 138 h 150"/>
                    <a:gd name="T26" fmla="*/ 3432 w 3432"/>
                    <a:gd name="T27"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2" h="150">
                      <a:moveTo>
                        <a:pt x="0" y="150"/>
                      </a:moveTo>
                      <a:lnTo>
                        <a:pt x="270" y="150"/>
                      </a:lnTo>
                      <a:lnTo>
                        <a:pt x="624" y="144"/>
                      </a:lnTo>
                      <a:lnTo>
                        <a:pt x="954" y="126"/>
                      </a:lnTo>
                      <a:lnTo>
                        <a:pt x="1362" y="84"/>
                      </a:lnTo>
                      <a:lnTo>
                        <a:pt x="1692" y="30"/>
                      </a:lnTo>
                      <a:lnTo>
                        <a:pt x="1980" y="0"/>
                      </a:lnTo>
                      <a:lnTo>
                        <a:pt x="2166" y="0"/>
                      </a:lnTo>
                      <a:lnTo>
                        <a:pt x="2418" y="18"/>
                      </a:lnTo>
                      <a:lnTo>
                        <a:pt x="2658" y="48"/>
                      </a:lnTo>
                      <a:lnTo>
                        <a:pt x="2940" y="90"/>
                      </a:lnTo>
                      <a:lnTo>
                        <a:pt x="3138" y="120"/>
                      </a:lnTo>
                      <a:lnTo>
                        <a:pt x="3348" y="138"/>
                      </a:lnTo>
                      <a:lnTo>
                        <a:pt x="3432" y="138"/>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30" name="Freeform 1032"/>
                <p:cNvSpPr>
                  <a:spLocks/>
                </p:cNvSpPr>
                <p:nvPr/>
              </p:nvSpPr>
              <p:spPr bwMode="auto">
                <a:xfrm>
                  <a:off x="1186" y="1374"/>
                  <a:ext cx="3446" cy="108"/>
                </a:xfrm>
                <a:custGeom>
                  <a:avLst/>
                  <a:gdLst>
                    <a:gd name="T0" fmla="*/ 0 w 3446"/>
                    <a:gd name="T1" fmla="*/ 108 h 108"/>
                    <a:gd name="T2" fmla="*/ 390 w 3446"/>
                    <a:gd name="T3" fmla="*/ 108 h 108"/>
                    <a:gd name="T4" fmla="*/ 728 w 3446"/>
                    <a:gd name="T5" fmla="*/ 108 h 108"/>
                    <a:gd name="T6" fmla="*/ 1076 w 3446"/>
                    <a:gd name="T7" fmla="*/ 90 h 108"/>
                    <a:gd name="T8" fmla="*/ 1412 w 3446"/>
                    <a:gd name="T9" fmla="*/ 60 h 108"/>
                    <a:gd name="T10" fmla="*/ 1712 w 3446"/>
                    <a:gd name="T11" fmla="*/ 24 h 108"/>
                    <a:gd name="T12" fmla="*/ 1964 w 3446"/>
                    <a:gd name="T13" fmla="*/ 0 h 108"/>
                    <a:gd name="T14" fmla="*/ 2168 w 3446"/>
                    <a:gd name="T15" fmla="*/ 0 h 108"/>
                    <a:gd name="T16" fmla="*/ 2378 w 3446"/>
                    <a:gd name="T17" fmla="*/ 12 h 108"/>
                    <a:gd name="T18" fmla="*/ 2612 w 3446"/>
                    <a:gd name="T19" fmla="*/ 36 h 108"/>
                    <a:gd name="T20" fmla="*/ 2876 w 3446"/>
                    <a:gd name="T21" fmla="*/ 66 h 108"/>
                    <a:gd name="T22" fmla="*/ 3050 w 3446"/>
                    <a:gd name="T23" fmla="*/ 90 h 108"/>
                    <a:gd name="T24" fmla="*/ 3254 w 3446"/>
                    <a:gd name="T25" fmla="*/ 96 h 108"/>
                    <a:gd name="T26" fmla="*/ 3446 w 3446"/>
                    <a:gd name="T27"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6" h="108">
                      <a:moveTo>
                        <a:pt x="0" y="108"/>
                      </a:moveTo>
                      <a:lnTo>
                        <a:pt x="390" y="108"/>
                      </a:lnTo>
                      <a:lnTo>
                        <a:pt x="728" y="108"/>
                      </a:lnTo>
                      <a:lnTo>
                        <a:pt x="1076" y="90"/>
                      </a:lnTo>
                      <a:lnTo>
                        <a:pt x="1412" y="60"/>
                      </a:lnTo>
                      <a:lnTo>
                        <a:pt x="1712" y="24"/>
                      </a:lnTo>
                      <a:lnTo>
                        <a:pt x="1964" y="0"/>
                      </a:lnTo>
                      <a:lnTo>
                        <a:pt x="2168" y="0"/>
                      </a:lnTo>
                      <a:lnTo>
                        <a:pt x="2378" y="12"/>
                      </a:lnTo>
                      <a:lnTo>
                        <a:pt x="2612" y="36"/>
                      </a:lnTo>
                      <a:lnTo>
                        <a:pt x="2876" y="66"/>
                      </a:lnTo>
                      <a:lnTo>
                        <a:pt x="3050" y="90"/>
                      </a:lnTo>
                      <a:lnTo>
                        <a:pt x="3254" y="96"/>
                      </a:lnTo>
                      <a:lnTo>
                        <a:pt x="3446" y="102"/>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31" name="Freeform 1033"/>
                <p:cNvSpPr>
                  <a:spLocks/>
                </p:cNvSpPr>
                <p:nvPr/>
              </p:nvSpPr>
              <p:spPr bwMode="auto">
                <a:xfrm>
                  <a:off x="1194" y="1260"/>
                  <a:ext cx="3444" cy="60"/>
                </a:xfrm>
                <a:custGeom>
                  <a:avLst/>
                  <a:gdLst>
                    <a:gd name="T0" fmla="*/ 0 w 3444"/>
                    <a:gd name="T1" fmla="*/ 60 h 60"/>
                    <a:gd name="T2" fmla="*/ 306 w 3444"/>
                    <a:gd name="T3" fmla="*/ 60 h 60"/>
                    <a:gd name="T4" fmla="*/ 1050 w 3444"/>
                    <a:gd name="T5" fmla="*/ 48 h 60"/>
                    <a:gd name="T6" fmla="*/ 1488 w 3444"/>
                    <a:gd name="T7" fmla="*/ 30 h 60"/>
                    <a:gd name="T8" fmla="*/ 1836 w 3444"/>
                    <a:gd name="T9" fmla="*/ 6 h 60"/>
                    <a:gd name="T10" fmla="*/ 2094 w 3444"/>
                    <a:gd name="T11" fmla="*/ 0 h 60"/>
                    <a:gd name="T12" fmla="*/ 2322 w 3444"/>
                    <a:gd name="T13" fmla="*/ 12 h 60"/>
                    <a:gd name="T14" fmla="*/ 2688 w 3444"/>
                    <a:gd name="T15" fmla="*/ 24 h 60"/>
                    <a:gd name="T16" fmla="*/ 3108 w 3444"/>
                    <a:gd name="T17" fmla="*/ 42 h 60"/>
                    <a:gd name="T18" fmla="*/ 3444 w 3444"/>
                    <a:gd name="T19"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4" h="60">
                      <a:moveTo>
                        <a:pt x="0" y="60"/>
                      </a:moveTo>
                      <a:lnTo>
                        <a:pt x="306" y="60"/>
                      </a:lnTo>
                      <a:lnTo>
                        <a:pt x="1050" y="48"/>
                      </a:lnTo>
                      <a:lnTo>
                        <a:pt x="1488" y="30"/>
                      </a:lnTo>
                      <a:lnTo>
                        <a:pt x="1836" y="6"/>
                      </a:lnTo>
                      <a:lnTo>
                        <a:pt x="2094" y="0"/>
                      </a:lnTo>
                      <a:lnTo>
                        <a:pt x="2322" y="12"/>
                      </a:lnTo>
                      <a:lnTo>
                        <a:pt x="2688" y="24"/>
                      </a:lnTo>
                      <a:lnTo>
                        <a:pt x="3108" y="42"/>
                      </a:lnTo>
                      <a:lnTo>
                        <a:pt x="3444" y="48"/>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grpSp>
          <p:grpSp>
            <p:nvGrpSpPr>
              <p:cNvPr id="7" name="Group 1034"/>
              <p:cNvGrpSpPr>
                <a:grpSpLocks/>
              </p:cNvGrpSpPr>
              <p:nvPr/>
            </p:nvGrpSpPr>
            <p:grpSpPr bwMode="auto">
              <a:xfrm flipV="1">
                <a:off x="437" y="2454"/>
                <a:ext cx="3456" cy="882"/>
                <a:chOff x="1182" y="1260"/>
                <a:chExt cx="3456" cy="882"/>
              </a:xfrm>
            </p:grpSpPr>
            <p:sp>
              <p:nvSpPr>
                <p:cNvPr id="20" name="Freeform 1035"/>
                <p:cNvSpPr>
                  <a:spLocks/>
                </p:cNvSpPr>
                <p:nvPr/>
              </p:nvSpPr>
              <p:spPr bwMode="auto">
                <a:xfrm>
                  <a:off x="1194" y="1734"/>
                  <a:ext cx="3426" cy="408"/>
                </a:xfrm>
                <a:custGeom>
                  <a:avLst/>
                  <a:gdLst>
                    <a:gd name="T0" fmla="*/ 0 w 3426"/>
                    <a:gd name="T1" fmla="*/ 408 h 408"/>
                    <a:gd name="T2" fmla="*/ 288 w 3426"/>
                    <a:gd name="T3" fmla="*/ 408 h 408"/>
                    <a:gd name="T4" fmla="*/ 426 w 3426"/>
                    <a:gd name="T5" fmla="*/ 402 h 408"/>
                    <a:gd name="T6" fmla="*/ 600 w 3426"/>
                    <a:gd name="T7" fmla="*/ 396 h 408"/>
                    <a:gd name="T8" fmla="*/ 840 w 3426"/>
                    <a:gd name="T9" fmla="*/ 384 h 408"/>
                    <a:gd name="T10" fmla="*/ 990 w 3426"/>
                    <a:gd name="T11" fmla="*/ 366 h 408"/>
                    <a:gd name="T12" fmla="*/ 1126 w 3426"/>
                    <a:gd name="T13" fmla="*/ 342 h 408"/>
                    <a:gd name="T14" fmla="*/ 1206 w 3426"/>
                    <a:gd name="T15" fmla="*/ 322 h 408"/>
                    <a:gd name="T16" fmla="*/ 1294 w 3426"/>
                    <a:gd name="T17" fmla="*/ 298 h 408"/>
                    <a:gd name="T18" fmla="*/ 1494 w 3426"/>
                    <a:gd name="T19" fmla="*/ 216 h 408"/>
                    <a:gd name="T20" fmla="*/ 1654 w 3426"/>
                    <a:gd name="T21" fmla="*/ 142 h 408"/>
                    <a:gd name="T22" fmla="*/ 1752 w 3426"/>
                    <a:gd name="T23" fmla="*/ 96 h 408"/>
                    <a:gd name="T24" fmla="*/ 1842 w 3426"/>
                    <a:gd name="T25" fmla="*/ 48 h 408"/>
                    <a:gd name="T26" fmla="*/ 1908 w 3426"/>
                    <a:gd name="T27" fmla="*/ 30 h 408"/>
                    <a:gd name="T28" fmla="*/ 1974 w 3426"/>
                    <a:gd name="T29" fmla="*/ 18 h 408"/>
                    <a:gd name="T30" fmla="*/ 2034 w 3426"/>
                    <a:gd name="T31" fmla="*/ 0 h 408"/>
                    <a:gd name="T32" fmla="*/ 2130 w 3426"/>
                    <a:gd name="T33" fmla="*/ 0 h 408"/>
                    <a:gd name="T34" fmla="*/ 2274 w 3426"/>
                    <a:gd name="T35" fmla="*/ 18 h 408"/>
                    <a:gd name="T36" fmla="*/ 2406 w 3426"/>
                    <a:gd name="T37" fmla="*/ 60 h 408"/>
                    <a:gd name="T38" fmla="*/ 2614 w 3426"/>
                    <a:gd name="T39" fmla="*/ 138 h 408"/>
                    <a:gd name="T40" fmla="*/ 2784 w 3426"/>
                    <a:gd name="T41" fmla="*/ 210 h 408"/>
                    <a:gd name="T42" fmla="*/ 2942 w 3426"/>
                    <a:gd name="T43" fmla="*/ 282 h 408"/>
                    <a:gd name="T44" fmla="*/ 3084 w 3426"/>
                    <a:gd name="T45" fmla="*/ 330 h 408"/>
                    <a:gd name="T46" fmla="*/ 3264 w 3426"/>
                    <a:gd name="T47" fmla="*/ 372 h 408"/>
                    <a:gd name="T48" fmla="*/ 3426 w 3426"/>
                    <a:gd name="T49" fmla="*/ 3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6" h="408">
                      <a:moveTo>
                        <a:pt x="0" y="408"/>
                      </a:moveTo>
                      <a:lnTo>
                        <a:pt x="288" y="408"/>
                      </a:lnTo>
                      <a:lnTo>
                        <a:pt x="426" y="402"/>
                      </a:lnTo>
                      <a:lnTo>
                        <a:pt x="600" y="396"/>
                      </a:lnTo>
                      <a:lnTo>
                        <a:pt x="840" y="384"/>
                      </a:lnTo>
                      <a:lnTo>
                        <a:pt x="990" y="366"/>
                      </a:lnTo>
                      <a:lnTo>
                        <a:pt x="1126" y="342"/>
                      </a:lnTo>
                      <a:lnTo>
                        <a:pt x="1206" y="322"/>
                      </a:lnTo>
                      <a:lnTo>
                        <a:pt x="1294" y="298"/>
                      </a:lnTo>
                      <a:lnTo>
                        <a:pt x="1494" y="216"/>
                      </a:lnTo>
                      <a:lnTo>
                        <a:pt x="1654" y="142"/>
                      </a:lnTo>
                      <a:lnTo>
                        <a:pt x="1752" y="96"/>
                      </a:lnTo>
                      <a:lnTo>
                        <a:pt x="1842" y="48"/>
                      </a:lnTo>
                      <a:lnTo>
                        <a:pt x="1908" y="30"/>
                      </a:lnTo>
                      <a:lnTo>
                        <a:pt x="1974" y="18"/>
                      </a:lnTo>
                      <a:lnTo>
                        <a:pt x="2034" y="0"/>
                      </a:lnTo>
                      <a:lnTo>
                        <a:pt x="2130" y="0"/>
                      </a:lnTo>
                      <a:lnTo>
                        <a:pt x="2274" y="18"/>
                      </a:lnTo>
                      <a:lnTo>
                        <a:pt x="2406" y="60"/>
                      </a:lnTo>
                      <a:lnTo>
                        <a:pt x="2614" y="138"/>
                      </a:lnTo>
                      <a:lnTo>
                        <a:pt x="2784" y="210"/>
                      </a:lnTo>
                      <a:lnTo>
                        <a:pt x="2942" y="282"/>
                      </a:lnTo>
                      <a:lnTo>
                        <a:pt x="3084" y="330"/>
                      </a:lnTo>
                      <a:lnTo>
                        <a:pt x="3264" y="372"/>
                      </a:lnTo>
                      <a:lnTo>
                        <a:pt x="3426" y="390"/>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21" name="Freeform 1036"/>
                <p:cNvSpPr>
                  <a:spLocks/>
                </p:cNvSpPr>
                <p:nvPr/>
              </p:nvSpPr>
              <p:spPr bwMode="auto">
                <a:xfrm>
                  <a:off x="1194" y="1674"/>
                  <a:ext cx="3432" cy="300"/>
                </a:xfrm>
                <a:custGeom>
                  <a:avLst/>
                  <a:gdLst>
                    <a:gd name="T0" fmla="*/ 0 w 3432"/>
                    <a:gd name="T1" fmla="*/ 300 h 300"/>
                    <a:gd name="T2" fmla="*/ 246 w 3432"/>
                    <a:gd name="T3" fmla="*/ 300 h 300"/>
                    <a:gd name="T4" fmla="*/ 432 w 3432"/>
                    <a:gd name="T5" fmla="*/ 294 h 300"/>
                    <a:gd name="T6" fmla="*/ 702 w 3432"/>
                    <a:gd name="T7" fmla="*/ 282 h 300"/>
                    <a:gd name="T8" fmla="*/ 996 w 3432"/>
                    <a:gd name="T9" fmla="*/ 252 h 300"/>
                    <a:gd name="T10" fmla="*/ 1236 w 3432"/>
                    <a:gd name="T11" fmla="*/ 216 h 300"/>
                    <a:gd name="T12" fmla="*/ 1386 w 3432"/>
                    <a:gd name="T13" fmla="*/ 180 h 300"/>
                    <a:gd name="T14" fmla="*/ 1488 w 3432"/>
                    <a:gd name="T15" fmla="*/ 150 h 300"/>
                    <a:gd name="T16" fmla="*/ 1572 w 3432"/>
                    <a:gd name="T17" fmla="*/ 120 h 300"/>
                    <a:gd name="T18" fmla="*/ 1638 w 3432"/>
                    <a:gd name="T19" fmla="*/ 90 h 300"/>
                    <a:gd name="T20" fmla="*/ 1734 w 3432"/>
                    <a:gd name="T21" fmla="*/ 60 h 300"/>
                    <a:gd name="T22" fmla="*/ 1866 w 3432"/>
                    <a:gd name="T23" fmla="*/ 30 h 300"/>
                    <a:gd name="T24" fmla="*/ 1980 w 3432"/>
                    <a:gd name="T25" fmla="*/ 0 h 300"/>
                    <a:gd name="T26" fmla="*/ 2100 w 3432"/>
                    <a:gd name="T27" fmla="*/ 0 h 300"/>
                    <a:gd name="T28" fmla="*/ 2214 w 3432"/>
                    <a:gd name="T29" fmla="*/ 6 h 300"/>
                    <a:gd name="T30" fmla="*/ 2350 w 3432"/>
                    <a:gd name="T31" fmla="*/ 30 h 300"/>
                    <a:gd name="T32" fmla="*/ 2482 w 3432"/>
                    <a:gd name="T33" fmla="*/ 70 h 300"/>
                    <a:gd name="T34" fmla="*/ 2580 w 3432"/>
                    <a:gd name="T35" fmla="*/ 102 h 300"/>
                    <a:gd name="T36" fmla="*/ 2706 w 3432"/>
                    <a:gd name="T37" fmla="*/ 142 h 300"/>
                    <a:gd name="T38" fmla="*/ 2822 w 3432"/>
                    <a:gd name="T39" fmla="*/ 186 h 300"/>
                    <a:gd name="T40" fmla="*/ 3006 w 3432"/>
                    <a:gd name="T41" fmla="*/ 234 h 300"/>
                    <a:gd name="T42" fmla="*/ 3120 w 3432"/>
                    <a:gd name="T43" fmla="*/ 264 h 300"/>
                    <a:gd name="T44" fmla="*/ 3286 w 3432"/>
                    <a:gd name="T45" fmla="*/ 290 h 300"/>
                    <a:gd name="T46" fmla="*/ 3432 w 3432"/>
                    <a:gd name="T47"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32" h="300">
                      <a:moveTo>
                        <a:pt x="0" y="300"/>
                      </a:moveTo>
                      <a:lnTo>
                        <a:pt x="246" y="300"/>
                      </a:lnTo>
                      <a:lnTo>
                        <a:pt x="432" y="294"/>
                      </a:lnTo>
                      <a:lnTo>
                        <a:pt x="702" y="282"/>
                      </a:lnTo>
                      <a:lnTo>
                        <a:pt x="996" y="252"/>
                      </a:lnTo>
                      <a:lnTo>
                        <a:pt x="1236" y="216"/>
                      </a:lnTo>
                      <a:lnTo>
                        <a:pt x="1386" y="180"/>
                      </a:lnTo>
                      <a:lnTo>
                        <a:pt x="1488" y="150"/>
                      </a:lnTo>
                      <a:lnTo>
                        <a:pt x="1572" y="120"/>
                      </a:lnTo>
                      <a:lnTo>
                        <a:pt x="1638" y="90"/>
                      </a:lnTo>
                      <a:lnTo>
                        <a:pt x="1734" y="60"/>
                      </a:lnTo>
                      <a:lnTo>
                        <a:pt x="1866" y="30"/>
                      </a:lnTo>
                      <a:lnTo>
                        <a:pt x="1980" y="0"/>
                      </a:lnTo>
                      <a:lnTo>
                        <a:pt x="2100" y="0"/>
                      </a:lnTo>
                      <a:lnTo>
                        <a:pt x="2214" y="6"/>
                      </a:lnTo>
                      <a:lnTo>
                        <a:pt x="2350" y="30"/>
                      </a:lnTo>
                      <a:lnTo>
                        <a:pt x="2482" y="70"/>
                      </a:lnTo>
                      <a:lnTo>
                        <a:pt x="2580" y="102"/>
                      </a:lnTo>
                      <a:lnTo>
                        <a:pt x="2706" y="142"/>
                      </a:lnTo>
                      <a:lnTo>
                        <a:pt x="2822" y="186"/>
                      </a:lnTo>
                      <a:lnTo>
                        <a:pt x="3006" y="234"/>
                      </a:lnTo>
                      <a:lnTo>
                        <a:pt x="3120" y="264"/>
                      </a:lnTo>
                      <a:lnTo>
                        <a:pt x="3286" y="290"/>
                      </a:lnTo>
                      <a:lnTo>
                        <a:pt x="3432" y="300"/>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22" name="Freeform 1037"/>
                <p:cNvSpPr>
                  <a:spLocks/>
                </p:cNvSpPr>
                <p:nvPr/>
              </p:nvSpPr>
              <p:spPr bwMode="auto">
                <a:xfrm>
                  <a:off x="1182" y="1602"/>
                  <a:ext cx="3450" cy="222"/>
                </a:xfrm>
                <a:custGeom>
                  <a:avLst/>
                  <a:gdLst>
                    <a:gd name="T0" fmla="*/ 0 w 3450"/>
                    <a:gd name="T1" fmla="*/ 222 h 222"/>
                    <a:gd name="T2" fmla="*/ 282 w 3450"/>
                    <a:gd name="T3" fmla="*/ 222 h 222"/>
                    <a:gd name="T4" fmla="*/ 744 w 3450"/>
                    <a:gd name="T5" fmla="*/ 204 h 222"/>
                    <a:gd name="T6" fmla="*/ 1104 w 3450"/>
                    <a:gd name="T7" fmla="*/ 168 h 222"/>
                    <a:gd name="T8" fmla="*/ 1294 w 3450"/>
                    <a:gd name="T9" fmla="*/ 138 h 222"/>
                    <a:gd name="T10" fmla="*/ 1476 w 3450"/>
                    <a:gd name="T11" fmla="*/ 96 h 222"/>
                    <a:gd name="T12" fmla="*/ 1716 w 3450"/>
                    <a:gd name="T13" fmla="*/ 42 h 222"/>
                    <a:gd name="T14" fmla="*/ 1894 w 3450"/>
                    <a:gd name="T15" fmla="*/ 14 h 222"/>
                    <a:gd name="T16" fmla="*/ 2064 w 3450"/>
                    <a:gd name="T17" fmla="*/ 0 h 222"/>
                    <a:gd name="T18" fmla="*/ 2246 w 3450"/>
                    <a:gd name="T19" fmla="*/ 10 h 222"/>
                    <a:gd name="T20" fmla="*/ 2410 w 3450"/>
                    <a:gd name="T21" fmla="*/ 30 h 222"/>
                    <a:gd name="T22" fmla="*/ 2674 w 3450"/>
                    <a:gd name="T23" fmla="*/ 82 h 222"/>
                    <a:gd name="T24" fmla="*/ 2826 w 3450"/>
                    <a:gd name="T25" fmla="*/ 118 h 222"/>
                    <a:gd name="T26" fmla="*/ 2958 w 3450"/>
                    <a:gd name="T27" fmla="*/ 144 h 222"/>
                    <a:gd name="T28" fmla="*/ 3118 w 3450"/>
                    <a:gd name="T29" fmla="*/ 182 h 222"/>
                    <a:gd name="T30" fmla="*/ 3258 w 3450"/>
                    <a:gd name="T31" fmla="*/ 202 h 222"/>
                    <a:gd name="T32" fmla="*/ 3450 w 3450"/>
                    <a:gd name="T33" fmla="*/ 2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0" h="222">
                      <a:moveTo>
                        <a:pt x="0" y="222"/>
                      </a:moveTo>
                      <a:lnTo>
                        <a:pt x="282" y="222"/>
                      </a:lnTo>
                      <a:lnTo>
                        <a:pt x="744" y="204"/>
                      </a:lnTo>
                      <a:lnTo>
                        <a:pt x="1104" y="168"/>
                      </a:lnTo>
                      <a:lnTo>
                        <a:pt x="1294" y="138"/>
                      </a:lnTo>
                      <a:lnTo>
                        <a:pt x="1476" y="96"/>
                      </a:lnTo>
                      <a:lnTo>
                        <a:pt x="1716" y="42"/>
                      </a:lnTo>
                      <a:lnTo>
                        <a:pt x="1894" y="14"/>
                      </a:lnTo>
                      <a:lnTo>
                        <a:pt x="2064" y="0"/>
                      </a:lnTo>
                      <a:lnTo>
                        <a:pt x="2246" y="10"/>
                      </a:lnTo>
                      <a:lnTo>
                        <a:pt x="2410" y="30"/>
                      </a:lnTo>
                      <a:lnTo>
                        <a:pt x="2674" y="82"/>
                      </a:lnTo>
                      <a:lnTo>
                        <a:pt x="2826" y="118"/>
                      </a:lnTo>
                      <a:lnTo>
                        <a:pt x="2958" y="144"/>
                      </a:lnTo>
                      <a:lnTo>
                        <a:pt x="3118" y="182"/>
                      </a:lnTo>
                      <a:lnTo>
                        <a:pt x="3258" y="202"/>
                      </a:lnTo>
                      <a:lnTo>
                        <a:pt x="3450" y="216"/>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23" name="Freeform 1038"/>
                <p:cNvSpPr>
                  <a:spLocks/>
                </p:cNvSpPr>
                <p:nvPr/>
              </p:nvSpPr>
              <p:spPr bwMode="auto">
                <a:xfrm>
                  <a:off x="1188" y="1500"/>
                  <a:ext cx="3432" cy="150"/>
                </a:xfrm>
                <a:custGeom>
                  <a:avLst/>
                  <a:gdLst>
                    <a:gd name="T0" fmla="*/ 0 w 3432"/>
                    <a:gd name="T1" fmla="*/ 150 h 150"/>
                    <a:gd name="T2" fmla="*/ 270 w 3432"/>
                    <a:gd name="T3" fmla="*/ 150 h 150"/>
                    <a:gd name="T4" fmla="*/ 624 w 3432"/>
                    <a:gd name="T5" fmla="*/ 144 h 150"/>
                    <a:gd name="T6" fmla="*/ 954 w 3432"/>
                    <a:gd name="T7" fmla="*/ 126 h 150"/>
                    <a:gd name="T8" fmla="*/ 1362 w 3432"/>
                    <a:gd name="T9" fmla="*/ 84 h 150"/>
                    <a:gd name="T10" fmla="*/ 1692 w 3432"/>
                    <a:gd name="T11" fmla="*/ 30 h 150"/>
                    <a:gd name="T12" fmla="*/ 1980 w 3432"/>
                    <a:gd name="T13" fmla="*/ 0 h 150"/>
                    <a:gd name="T14" fmla="*/ 2166 w 3432"/>
                    <a:gd name="T15" fmla="*/ 0 h 150"/>
                    <a:gd name="T16" fmla="*/ 2418 w 3432"/>
                    <a:gd name="T17" fmla="*/ 18 h 150"/>
                    <a:gd name="T18" fmla="*/ 2658 w 3432"/>
                    <a:gd name="T19" fmla="*/ 48 h 150"/>
                    <a:gd name="T20" fmla="*/ 2940 w 3432"/>
                    <a:gd name="T21" fmla="*/ 90 h 150"/>
                    <a:gd name="T22" fmla="*/ 3138 w 3432"/>
                    <a:gd name="T23" fmla="*/ 120 h 150"/>
                    <a:gd name="T24" fmla="*/ 3348 w 3432"/>
                    <a:gd name="T25" fmla="*/ 138 h 150"/>
                    <a:gd name="T26" fmla="*/ 3432 w 3432"/>
                    <a:gd name="T27"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2" h="150">
                      <a:moveTo>
                        <a:pt x="0" y="150"/>
                      </a:moveTo>
                      <a:lnTo>
                        <a:pt x="270" y="150"/>
                      </a:lnTo>
                      <a:lnTo>
                        <a:pt x="624" y="144"/>
                      </a:lnTo>
                      <a:lnTo>
                        <a:pt x="954" y="126"/>
                      </a:lnTo>
                      <a:lnTo>
                        <a:pt x="1362" y="84"/>
                      </a:lnTo>
                      <a:lnTo>
                        <a:pt x="1692" y="30"/>
                      </a:lnTo>
                      <a:lnTo>
                        <a:pt x="1980" y="0"/>
                      </a:lnTo>
                      <a:lnTo>
                        <a:pt x="2166" y="0"/>
                      </a:lnTo>
                      <a:lnTo>
                        <a:pt x="2418" y="18"/>
                      </a:lnTo>
                      <a:lnTo>
                        <a:pt x="2658" y="48"/>
                      </a:lnTo>
                      <a:lnTo>
                        <a:pt x="2940" y="90"/>
                      </a:lnTo>
                      <a:lnTo>
                        <a:pt x="3138" y="120"/>
                      </a:lnTo>
                      <a:lnTo>
                        <a:pt x="3348" y="138"/>
                      </a:lnTo>
                      <a:lnTo>
                        <a:pt x="3432" y="138"/>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24" name="Freeform 1039"/>
                <p:cNvSpPr>
                  <a:spLocks/>
                </p:cNvSpPr>
                <p:nvPr/>
              </p:nvSpPr>
              <p:spPr bwMode="auto">
                <a:xfrm>
                  <a:off x="1186" y="1374"/>
                  <a:ext cx="3446" cy="108"/>
                </a:xfrm>
                <a:custGeom>
                  <a:avLst/>
                  <a:gdLst>
                    <a:gd name="T0" fmla="*/ 0 w 3446"/>
                    <a:gd name="T1" fmla="*/ 108 h 108"/>
                    <a:gd name="T2" fmla="*/ 390 w 3446"/>
                    <a:gd name="T3" fmla="*/ 108 h 108"/>
                    <a:gd name="T4" fmla="*/ 728 w 3446"/>
                    <a:gd name="T5" fmla="*/ 108 h 108"/>
                    <a:gd name="T6" fmla="*/ 1076 w 3446"/>
                    <a:gd name="T7" fmla="*/ 90 h 108"/>
                    <a:gd name="T8" fmla="*/ 1412 w 3446"/>
                    <a:gd name="T9" fmla="*/ 60 h 108"/>
                    <a:gd name="T10" fmla="*/ 1712 w 3446"/>
                    <a:gd name="T11" fmla="*/ 24 h 108"/>
                    <a:gd name="T12" fmla="*/ 1964 w 3446"/>
                    <a:gd name="T13" fmla="*/ 0 h 108"/>
                    <a:gd name="T14" fmla="*/ 2168 w 3446"/>
                    <a:gd name="T15" fmla="*/ 0 h 108"/>
                    <a:gd name="T16" fmla="*/ 2378 w 3446"/>
                    <a:gd name="T17" fmla="*/ 12 h 108"/>
                    <a:gd name="T18" fmla="*/ 2612 w 3446"/>
                    <a:gd name="T19" fmla="*/ 36 h 108"/>
                    <a:gd name="T20" fmla="*/ 2876 w 3446"/>
                    <a:gd name="T21" fmla="*/ 66 h 108"/>
                    <a:gd name="T22" fmla="*/ 3050 w 3446"/>
                    <a:gd name="T23" fmla="*/ 90 h 108"/>
                    <a:gd name="T24" fmla="*/ 3254 w 3446"/>
                    <a:gd name="T25" fmla="*/ 96 h 108"/>
                    <a:gd name="T26" fmla="*/ 3446 w 3446"/>
                    <a:gd name="T27"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6" h="108">
                      <a:moveTo>
                        <a:pt x="0" y="108"/>
                      </a:moveTo>
                      <a:lnTo>
                        <a:pt x="390" y="108"/>
                      </a:lnTo>
                      <a:lnTo>
                        <a:pt x="728" y="108"/>
                      </a:lnTo>
                      <a:lnTo>
                        <a:pt x="1076" y="90"/>
                      </a:lnTo>
                      <a:lnTo>
                        <a:pt x="1412" y="60"/>
                      </a:lnTo>
                      <a:lnTo>
                        <a:pt x="1712" y="24"/>
                      </a:lnTo>
                      <a:lnTo>
                        <a:pt x="1964" y="0"/>
                      </a:lnTo>
                      <a:lnTo>
                        <a:pt x="2168" y="0"/>
                      </a:lnTo>
                      <a:lnTo>
                        <a:pt x="2378" y="12"/>
                      </a:lnTo>
                      <a:lnTo>
                        <a:pt x="2612" y="36"/>
                      </a:lnTo>
                      <a:lnTo>
                        <a:pt x="2876" y="66"/>
                      </a:lnTo>
                      <a:lnTo>
                        <a:pt x="3050" y="90"/>
                      </a:lnTo>
                      <a:lnTo>
                        <a:pt x="3254" y="96"/>
                      </a:lnTo>
                      <a:lnTo>
                        <a:pt x="3446" y="102"/>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25" name="Freeform 1040"/>
                <p:cNvSpPr>
                  <a:spLocks/>
                </p:cNvSpPr>
                <p:nvPr/>
              </p:nvSpPr>
              <p:spPr bwMode="auto">
                <a:xfrm>
                  <a:off x="1194" y="1260"/>
                  <a:ext cx="3444" cy="60"/>
                </a:xfrm>
                <a:custGeom>
                  <a:avLst/>
                  <a:gdLst>
                    <a:gd name="T0" fmla="*/ 0 w 3444"/>
                    <a:gd name="T1" fmla="*/ 60 h 60"/>
                    <a:gd name="T2" fmla="*/ 306 w 3444"/>
                    <a:gd name="T3" fmla="*/ 60 h 60"/>
                    <a:gd name="T4" fmla="*/ 1050 w 3444"/>
                    <a:gd name="T5" fmla="*/ 48 h 60"/>
                    <a:gd name="T6" fmla="*/ 1488 w 3444"/>
                    <a:gd name="T7" fmla="*/ 30 h 60"/>
                    <a:gd name="T8" fmla="*/ 1836 w 3444"/>
                    <a:gd name="T9" fmla="*/ 6 h 60"/>
                    <a:gd name="T10" fmla="*/ 2094 w 3444"/>
                    <a:gd name="T11" fmla="*/ 0 h 60"/>
                    <a:gd name="T12" fmla="*/ 2322 w 3444"/>
                    <a:gd name="T13" fmla="*/ 12 h 60"/>
                    <a:gd name="T14" fmla="*/ 2688 w 3444"/>
                    <a:gd name="T15" fmla="*/ 24 h 60"/>
                    <a:gd name="T16" fmla="*/ 3108 w 3444"/>
                    <a:gd name="T17" fmla="*/ 42 h 60"/>
                    <a:gd name="T18" fmla="*/ 3444 w 3444"/>
                    <a:gd name="T19"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4" h="60">
                      <a:moveTo>
                        <a:pt x="0" y="60"/>
                      </a:moveTo>
                      <a:lnTo>
                        <a:pt x="306" y="60"/>
                      </a:lnTo>
                      <a:lnTo>
                        <a:pt x="1050" y="48"/>
                      </a:lnTo>
                      <a:lnTo>
                        <a:pt x="1488" y="30"/>
                      </a:lnTo>
                      <a:lnTo>
                        <a:pt x="1836" y="6"/>
                      </a:lnTo>
                      <a:lnTo>
                        <a:pt x="2094" y="0"/>
                      </a:lnTo>
                      <a:lnTo>
                        <a:pt x="2322" y="12"/>
                      </a:lnTo>
                      <a:lnTo>
                        <a:pt x="2688" y="24"/>
                      </a:lnTo>
                      <a:lnTo>
                        <a:pt x="3108" y="42"/>
                      </a:lnTo>
                      <a:lnTo>
                        <a:pt x="3444" y="48"/>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grpSp>
          <p:sp>
            <p:nvSpPr>
              <p:cNvPr id="8" name="Line 1041"/>
              <p:cNvSpPr>
                <a:spLocks noChangeShapeType="1"/>
              </p:cNvSpPr>
              <p:nvPr/>
            </p:nvSpPr>
            <p:spPr bwMode="auto">
              <a:xfrm>
                <a:off x="443" y="1480"/>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9" name="Line 1042"/>
              <p:cNvSpPr>
                <a:spLocks noChangeShapeType="1"/>
              </p:cNvSpPr>
              <p:nvPr/>
            </p:nvSpPr>
            <p:spPr bwMode="auto">
              <a:xfrm>
                <a:off x="437" y="1810"/>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10" name="Line 1043"/>
              <p:cNvSpPr>
                <a:spLocks noChangeShapeType="1"/>
              </p:cNvSpPr>
              <p:nvPr/>
            </p:nvSpPr>
            <p:spPr bwMode="auto">
              <a:xfrm>
                <a:off x="437" y="1642"/>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11" name="Line 1044"/>
              <p:cNvSpPr>
                <a:spLocks noChangeShapeType="1"/>
              </p:cNvSpPr>
              <p:nvPr/>
            </p:nvSpPr>
            <p:spPr bwMode="auto">
              <a:xfrm>
                <a:off x="431" y="2134"/>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12" name="Line 1045"/>
              <p:cNvSpPr>
                <a:spLocks noChangeShapeType="1"/>
              </p:cNvSpPr>
              <p:nvPr/>
            </p:nvSpPr>
            <p:spPr bwMode="auto">
              <a:xfrm>
                <a:off x="434" y="1984"/>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13" name="Line 1046"/>
              <p:cNvSpPr>
                <a:spLocks noChangeShapeType="1"/>
              </p:cNvSpPr>
              <p:nvPr/>
            </p:nvSpPr>
            <p:spPr bwMode="auto">
              <a:xfrm>
                <a:off x="449" y="2623"/>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14" name="Line 1047"/>
              <p:cNvSpPr>
                <a:spLocks noChangeShapeType="1"/>
              </p:cNvSpPr>
              <p:nvPr/>
            </p:nvSpPr>
            <p:spPr bwMode="auto">
              <a:xfrm>
                <a:off x="446" y="2947"/>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15" name="Line 1048"/>
              <p:cNvSpPr>
                <a:spLocks noChangeShapeType="1"/>
              </p:cNvSpPr>
              <p:nvPr/>
            </p:nvSpPr>
            <p:spPr bwMode="auto">
              <a:xfrm>
                <a:off x="437" y="2773"/>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16" name="Line 1049"/>
              <p:cNvSpPr>
                <a:spLocks noChangeShapeType="1"/>
              </p:cNvSpPr>
              <p:nvPr/>
            </p:nvSpPr>
            <p:spPr bwMode="auto">
              <a:xfrm>
                <a:off x="446" y="3277"/>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17" name="Line 1050"/>
              <p:cNvSpPr>
                <a:spLocks noChangeShapeType="1"/>
              </p:cNvSpPr>
              <p:nvPr/>
            </p:nvSpPr>
            <p:spPr bwMode="auto">
              <a:xfrm>
                <a:off x="437" y="3115"/>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18" name="Line 1051"/>
              <p:cNvSpPr>
                <a:spLocks noChangeShapeType="1"/>
              </p:cNvSpPr>
              <p:nvPr/>
            </p:nvSpPr>
            <p:spPr bwMode="auto">
              <a:xfrm>
                <a:off x="443" y="2302"/>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19" name="Line 1052"/>
              <p:cNvSpPr>
                <a:spLocks noChangeShapeType="1"/>
              </p:cNvSpPr>
              <p:nvPr/>
            </p:nvSpPr>
            <p:spPr bwMode="auto">
              <a:xfrm>
                <a:off x="446" y="2455"/>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grpSp>
        <p:sp>
          <p:nvSpPr>
            <p:cNvPr id="32" name="Oval 1053" descr="淺色右斜對角線"/>
            <p:cNvSpPr>
              <a:spLocks noChangeArrowheads="1"/>
            </p:cNvSpPr>
            <p:nvPr/>
          </p:nvSpPr>
          <p:spPr bwMode="auto">
            <a:xfrm>
              <a:off x="3371850" y="3116263"/>
              <a:ext cx="1371600" cy="1346200"/>
            </a:xfrm>
            <a:prstGeom prst="ellipse">
              <a:avLst/>
            </a:prstGeom>
            <a:pattFill prst="lt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33" name="Line 1054"/>
            <p:cNvSpPr>
              <a:spLocks noChangeShapeType="1"/>
            </p:cNvSpPr>
            <p:nvPr/>
          </p:nvSpPr>
          <p:spPr bwMode="auto">
            <a:xfrm flipV="1">
              <a:off x="4352925" y="2590800"/>
              <a:ext cx="2276475" cy="1104900"/>
            </a:xfrm>
            <a:prstGeom prst="line">
              <a:avLst/>
            </a:prstGeom>
            <a:noFill/>
            <a:ln w="0">
              <a:solidFill>
                <a:schemeClr val="tx1"/>
              </a:solidFill>
              <a:miter lim="800000"/>
              <a:headEnd type="stealth"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34" name="Text Box 1055"/>
            <p:cNvSpPr txBox="1">
              <a:spLocks noChangeArrowheads="1"/>
            </p:cNvSpPr>
            <p:nvPr/>
          </p:nvSpPr>
          <p:spPr bwMode="auto">
            <a:xfrm>
              <a:off x="6485173" y="2281238"/>
              <a:ext cx="23807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2000" dirty="0">
                  <a:solidFill>
                    <a:schemeClr val="tx1"/>
                  </a:solidFill>
                  <a:latin typeface="Times New Roman" panose="02020603050405020304" pitchFamily="18" charset="0"/>
                  <a:ea typeface="標楷體" panose="03000509000000000000" pitchFamily="65" charset="-120"/>
                </a:rPr>
                <a:t>Cross section of fiber</a:t>
              </a:r>
            </a:p>
          </p:txBody>
        </p:sp>
        <p:sp>
          <p:nvSpPr>
            <p:cNvPr id="35" name="AutoShape 1056"/>
            <p:cNvSpPr>
              <a:spLocks/>
            </p:cNvSpPr>
            <p:nvPr/>
          </p:nvSpPr>
          <p:spPr bwMode="auto">
            <a:xfrm>
              <a:off x="6356350" y="2363788"/>
              <a:ext cx="125413" cy="2863850"/>
            </a:xfrm>
            <a:prstGeom prst="rightBrace">
              <a:avLst>
                <a:gd name="adj1" fmla="val 190295"/>
                <a:gd name="adj2" fmla="val 50000"/>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36" name="Text Box 1057"/>
            <p:cNvSpPr txBox="1">
              <a:spLocks noChangeArrowheads="1"/>
            </p:cNvSpPr>
            <p:nvPr/>
          </p:nvSpPr>
          <p:spPr bwMode="auto">
            <a:xfrm>
              <a:off x="6442681" y="3598863"/>
              <a:ext cx="18117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2000" dirty="0">
                  <a:solidFill>
                    <a:schemeClr val="tx1"/>
                  </a:solidFill>
                  <a:latin typeface="Times New Roman" panose="02020603050405020304" pitchFamily="18" charset="0"/>
                  <a:ea typeface="標楷體" panose="03000509000000000000" pitchFamily="65" charset="-120"/>
                </a:rPr>
                <a:t>Gas streamlines</a:t>
              </a:r>
            </a:p>
          </p:txBody>
        </p:sp>
        <p:sp>
          <p:nvSpPr>
            <p:cNvPr id="37" name="Line 1058"/>
            <p:cNvSpPr>
              <a:spLocks noChangeShapeType="1"/>
            </p:cNvSpPr>
            <p:nvPr/>
          </p:nvSpPr>
          <p:spPr bwMode="auto">
            <a:xfrm flipH="1" flipV="1">
              <a:off x="1476375" y="2016125"/>
              <a:ext cx="2500313" cy="966788"/>
            </a:xfrm>
            <a:prstGeom prst="line">
              <a:avLst/>
            </a:prstGeom>
            <a:noFill/>
            <a:ln w="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38" name="Line 1060"/>
            <p:cNvSpPr>
              <a:spLocks noChangeShapeType="1"/>
            </p:cNvSpPr>
            <p:nvPr/>
          </p:nvSpPr>
          <p:spPr bwMode="auto">
            <a:xfrm flipH="1">
              <a:off x="2228850" y="4017963"/>
              <a:ext cx="1047750" cy="15589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39" name="Line 1062"/>
            <p:cNvSpPr>
              <a:spLocks noChangeShapeType="1"/>
            </p:cNvSpPr>
            <p:nvPr/>
          </p:nvSpPr>
          <p:spPr bwMode="auto">
            <a:xfrm flipH="1">
              <a:off x="3874295" y="4495800"/>
              <a:ext cx="11906" cy="14017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40" name="Line 1064"/>
            <p:cNvSpPr>
              <a:spLocks noChangeShapeType="1"/>
            </p:cNvSpPr>
            <p:nvPr/>
          </p:nvSpPr>
          <p:spPr bwMode="auto">
            <a:xfrm flipV="1">
              <a:off x="4460875" y="1828800"/>
              <a:ext cx="263525" cy="12604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41" name="Line 1067"/>
            <p:cNvSpPr>
              <a:spLocks noChangeShapeType="1"/>
            </p:cNvSpPr>
            <p:nvPr/>
          </p:nvSpPr>
          <p:spPr bwMode="auto">
            <a:xfrm>
              <a:off x="4930775" y="3937000"/>
              <a:ext cx="1076325" cy="15875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grpSp>
          <p:nvGrpSpPr>
            <p:cNvPr id="42" name="Group 1070"/>
            <p:cNvGrpSpPr>
              <a:grpSpLocks/>
            </p:cNvGrpSpPr>
            <p:nvPr/>
          </p:nvGrpSpPr>
          <p:grpSpPr bwMode="auto">
            <a:xfrm>
              <a:off x="3008313" y="2203450"/>
              <a:ext cx="1563687" cy="1020763"/>
              <a:chOff x="1895" y="1388"/>
              <a:chExt cx="985" cy="643"/>
            </a:xfrm>
          </p:grpSpPr>
          <p:sp>
            <p:nvSpPr>
              <p:cNvPr id="43" name="Oval 1071"/>
              <p:cNvSpPr>
                <a:spLocks noChangeArrowheads="1"/>
              </p:cNvSpPr>
              <p:nvPr/>
            </p:nvSpPr>
            <p:spPr bwMode="auto">
              <a:xfrm>
                <a:off x="1895" y="1388"/>
                <a:ext cx="144" cy="132"/>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44" name="Freeform 1072"/>
              <p:cNvSpPr>
                <a:spLocks/>
              </p:cNvSpPr>
              <p:nvPr/>
            </p:nvSpPr>
            <p:spPr bwMode="auto">
              <a:xfrm>
                <a:off x="2022" y="1438"/>
                <a:ext cx="771" cy="466"/>
              </a:xfrm>
              <a:custGeom>
                <a:avLst/>
                <a:gdLst>
                  <a:gd name="T0" fmla="*/ 0 w 771"/>
                  <a:gd name="T1" fmla="*/ 0 h 466"/>
                  <a:gd name="T2" fmla="*/ 220 w 771"/>
                  <a:gd name="T3" fmla="*/ 9 h 466"/>
                  <a:gd name="T4" fmla="*/ 415 w 771"/>
                  <a:gd name="T5" fmla="*/ 43 h 466"/>
                  <a:gd name="T6" fmla="*/ 534 w 771"/>
                  <a:gd name="T7" fmla="*/ 85 h 466"/>
                  <a:gd name="T8" fmla="*/ 618 w 771"/>
                  <a:gd name="T9" fmla="*/ 153 h 466"/>
                  <a:gd name="T10" fmla="*/ 695 w 771"/>
                  <a:gd name="T11" fmla="*/ 254 h 466"/>
                  <a:gd name="T12" fmla="*/ 737 w 771"/>
                  <a:gd name="T13" fmla="*/ 364 h 466"/>
                  <a:gd name="T14" fmla="*/ 771 w 771"/>
                  <a:gd name="T15" fmla="*/ 466 h 4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1" h="466">
                    <a:moveTo>
                      <a:pt x="0" y="0"/>
                    </a:moveTo>
                    <a:lnTo>
                      <a:pt x="220" y="9"/>
                    </a:lnTo>
                    <a:lnTo>
                      <a:pt x="415" y="43"/>
                    </a:lnTo>
                    <a:lnTo>
                      <a:pt x="534" y="85"/>
                    </a:lnTo>
                    <a:lnTo>
                      <a:pt x="618" y="153"/>
                    </a:lnTo>
                    <a:lnTo>
                      <a:pt x="695" y="254"/>
                    </a:lnTo>
                    <a:lnTo>
                      <a:pt x="737" y="364"/>
                    </a:lnTo>
                    <a:lnTo>
                      <a:pt x="771" y="466"/>
                    </a:lnTo>
                  </a:path>
                </a:pathLst>
              </a:custGeom>
              <a:noFill/>
              <a:ln w="12700" cap="flat" cmpd="sng">
                <a:solidFill>
                  <a:srgbClr val="FFFF00"/>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45" name="Oval 1073"/>
              <p:cNvSpPr>
                <a:spLocks noChangeArrowheads="1"/>
              </p:cNvSpPr>
              <p:nvPr/>
            </p:nvSpPr>
            <p:spPr bwMode="auto">
              <a:xfrm>
                <a:off x="2736" y="1899"/>
                <a:ext cx="144" cy="132"/>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Times New Roman" panose="02020603050405020304" pitchFamily="18" charset="0"/>
                  <a:ea typeface="標楷體" panose="03000509000000000000" pitchFamily="65" charset="-120"/>
                </a:endParaRPr>
              </a:p>
            </p:txBody>
          </p:sp>
        </p:grpSp>
        <p:grpSp>
          <p:nvGrpSpPr>
            <p:cNvPr id="46" name="Group 1074"/>
            <p:cNvGrpSpPr>
              <a:grpSpLocks/>
            </p:cNvGrpSpPr>
            <p:nvPr/>
          </p:nvGrpSpPr>
          <p:grpSpPr bwMode="auto">
            <a:xfrm>
              <a:off x="1712913" y="2906713"/>
              <a:ext cx="2409825" cy="819150"/>
              <a:chOff x="1079" y="1831"/>
              <a:chExt cx="1518" cy="516"/>
            </a:xfrm>
          </p:grpSpPr>
          <p:sp>
            <p:nvSpPr>
              <p:cNvPr id="47" name="Oval 1075"/>
              <p:cNvSpPr>
                <a:spLocks noChangeArrowheads="1"/>
              </p:cNvSpPr>
              <p:nvPr/>
            </p:nvSpPr>
            <p:spPr bwMode="auto">
              <a:xfrm>
                <a:off x="1079" y="2215"/>
                <a:ext cx="144" cy="132"/>
              </a:xfrm>
              <a:prstGeom prst="ellipse">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48" name="Freeform 1076"/>
              <p:cNvSpPr>
                <a:spLocks/>
              </p:cNvSpPr>
              <p:nvPr/>
            </p:nvSpPr>
            <p:spPr bwMode="auto">
              <a:xfrm>
                <a:off x="1223" y="1903"/>
                <a:ext cx="1221" cy="378"/>
              </a:xfrm>
              <a:custGeom>
                <a:avLst/>
                <a:gdLst>
                  <a:gd name="T0" fmla="*/ 0 w 1221"/>
                  <a:gd name="T1" fmla="*/ 375 h 378"/>
                  <a:gd name="T2" fmla="*/ 51 w 1221"/>
                  <a:gd name="T3" fmla="*/ 378 h 378"/>
                  <a:gd name="T4" fmla="*/ 141 w 1221"/>
                  <a:gd name="T5" fmla="*/ 366 h 378"/>
                  <a:gd name="T6" fmla="*/ 222 w 1221"/>
                  <a:gd name="T7" fmla="*/ 354 h 378"/>
                  <a:gd name="T8" fmla="*/ 294 w 1221"/>
                  <a:gd name="T9" fmla="*/ 342 h 378"/>
                  <a:gd name="T10" fmla="*/ 414 w 1221"/>
                  <a:gd name="T11" fmla="*/ 318 h 378"/>
                  <a:gd name="T12" fmla="*/ 507 w 1221"/>
                  <a:gd name="T13" fmla="*/ 291 h 378"/>
                  <a:gd name="T14" fmla="*/ 588 w 1221"/>
                  <a:gd name="T15" fmla="*/ 258 h 378"/>
                  <a:gd name="T16" fmla="*/ 669 w 1221"/>
                  <a:gd name="T17" fmla="*/ 225 h 378"/>
                  <a:gd name="T18" fmla="*/ 774 w 1221"/>
                  <a:gd name="T19" fmla="*/ 180 h 378"/>
                  <a:gd name="T20" fmla="*/ 867 w 1221"/>
                  <a:gd name="T21" fmla="*/ 135 h 378"/>
                  <a:gd name="T22" fmla="*/ 951 w 1221"/>
                  <a:gd name="T23" fmla="*/ 96 h 378"/>
                  <a:gd name="T24" fmla="*/ 1035 w 1221"/>
                  <a:gd name="T25" fmla="*/ 57 h 378"/>
                  <a:gd name="T26" fmla="*/ 1092 w 1221"/>
                  <a:gd name="T27" fmla="*/ 30 h 378"/>
                  <a:gd name="T28" fmla="*/ 1158 w 1221"/>
                  <a:gd name="T29" fmla="*/ 15 h 378"/>
                  <a:gd name="T30" fmla="*/ 1221 w 1221"/>
                  <a:gd name="T3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1" h="378">
                    <a:moveTo>
                      <a:pt x="0" y="375"/>
                    </a:moveTo>
                    <a:lnTo>
                      <a:pt x="51" y="378"/>
                    </a:lnTo>
                    <a:lnTo>
                      <a:pt x="141" y="366"/>
                    </a:lnTo>
                    <a:lnTo>
                      <a:pt x="222" y="354"/>
                    </a:lnTo>
                    <a:lnTo>
                      <a:pt x="294" y="342"/>
                    </a:lnTo>
                    <a:lnTo>
                      <a:pt x="414" y="318"/>
                    </a:lnTo>
                    <a:lnTo>
                      <a:pt x="507" y="291"/>
                    </a:lnTo>
                    <a:lnTo>
                      <a:pt x="588" y="258"/>
                    </a:lnTo>
                    <a:lnTo>
                      <a:pt x="669" y="225"/>
                    </a:lnTo>
                    <a:lnTo>
                      <a:pt x="774" y="180"/>
                    </a:lnTo>
                    <a:lnTo>
                      <a:pt x="867" y="135"/>
                    </a:lnTo>
                    <a:lnTo>
                      <a:pt x="951" y="96"/>
                    </a:lnTo>
                    <a:lnTo>
                      <a:pt x="1035" y="57"/>
                    </a:lnTo>
                    <a:lnTo>
                      <a:pt x="1092" y="30"/>
                    </a:lnTo>
                    <a:lnTo>
                      <a:pt x="1158" y="15"/>
                    </a:lnTo>
                    <a:lnTo>
                      <a:pt x="1221" y="0"/>
                    </a:lnTo>
                  </a:path>
                </a:pathLst>
              </a:custGeom>
              <a:noFill/>
              <a:ln w="12700" cap="flat" cmpd="sng">
                <a:solidFill>
                  <a:srgbClr val="00FF00"/>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49" name="Oval 1077"/>
              <p:cNvSpPr>
                <a:spLocks noChangeArrowheads="1"/>
              </p:cNvSpPr>
              <p:nvPr/>
            </p:nvSpPr>
            <p:spPr bwMode="auto">
              <a:xfrm>
                <a:off x="2453" y="1831"/>
                <a:ext cx="144" cy="132"/>
              </a:xfrm>
              <a:prstGeom prst="ellipse">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Times New Roman" panose="02020603050405020304" pitchFamily="18" charset="0"/>
                  <a:ea typeface="標楷體" panose="03000509000000000000" pitchFamily="65" charset="-120"/>
                </a:endParaRPr>
              </a:p>
            </p:txBody>
          </p:sp>
        </p:grpSp>
        <p:grpSp>
          <p:nvGrpSpPr>
            <p:cNvPr id="50" name="Group 1078"/>
            <p:cNvGrpSpPr>
              <a:grpSpLocks/>
            </p:cNvGrpSpPr>
            <p:nvPr/>
          </p:nvGrpSpPr>
          <p:grpSpPr bwMode="auto">
            <a:xfrm>
              <a:off x="1422400" y="3817938"/>
              <a:ext cx="1981200" cy="298450"/>
              <a:chOff x="896" y="2405"/>
              <a:chExt cx="1248" cy="188"/>
            </a:xfrm>
          </p:grpSpPr>
          <p:sp>
            <p:nvSpPr>
              <p:cNvPr id="51" name="Oval 1079"/>
              <p:cNvSpPr>
                <a:spLocks noChangeArrowheads="1"/>
              </p:cNvSpPr>
              <p:nvPr/>
            </p:nvSpPr>
            <p:spPr bwMode="auto">
              <a:xfrm>
                <a:off x="896" y="2405"/>
                <a:ext cx="144" cy="132"/>
              </a:xfrm>
              <a:prstGeom prst="ellipse">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52" name="Freeform 1080"/>
              <p:cNvSpPr>
                <a:spLocks/>
              </p:cNvSpPr>
              <p:nvPr/>
            </p:nvSpPr>
            <p:spPr bwMode="auto">
              <a:xfrm>
                <a:off x="1040" y="2467"/>
                <a:ext cx="960" cy="48"/>
              </a:xfrm>
              <a:custGeom>
                <a:avLst/>
                <a:gdLst>
                  <a:gd name="T0" fmla="*/ 0 w 960"/>
                  <a:gd name="T1" fmla="*/ 0 h 48"/>
                  <a:gd name="T2" fmla="*/ 141 w 960"/>
                  <a:gd name="T3" fmla="*/ 6 h 48"/>
                  <a:gd name="T4" fmla="*/ 321 w 960"/>
                  <a:gd name="T5" fmla="*/ 9 h 48"/>
                  <a:gd name="T6" fmla="*/ 492 w 960"/>
                  <a:gd name="T7" fmla="*/ 15 h 48"/>
                  <a:gd name="T8" fmla="*/ 726 w 960"/>
                  <a:gd name="T9" fmla="*/ 27 h 48"/>
                  <a:gd name="T10" fmla="*/ 960 w 960"/>
                  <a:gd name="T11" fmla="*/ 48 h 48"/>
                </a:gdLst>
                <a:ahLst/>
                <a:cxnLst>
                  <a:cxn ang="0">
                    <a:pos x="T0" y="T1"/>
                  </a:cxn>
                  <a:cxn ang="0">
                    <a:pos x="T2" y="T3"/>
                  </a:cxn>
                  <a:cxn ang="0">
                    <a:pos x="T4" y="T5"/>
                  </a:cxn>
                  <a:cxn ang="0">
                    <a:pos x="T6" y="T7"/>
                  </a:cxn>
                  <a:cxn ang="0">
                    <a:pos x="T8" y="T9"/>
                  </a:cxn>
                  <a:cxn ang="0">
                    <a:pos x="T10" y="T11"/>
                  </a:cxn>
                </a:cxnLst>
                <a:rect l="0" t="0" r="r" b="b"/>
                <a:pathLst>
                  <a:path w="960" h="48">
                    <a:moveTo>
                      <a:pt x="0" y="0"/>
                    </a:moveTo>
                    <a:lnTo>
                      <a:pt x="141" y="6"/>
                    </a:lnTo>
                    <a:lnTo>
                      <a:pt x="321" y="9"/>
                    </a:lnTo>
                    <a:lnTo>
                      <a:pt x="492" y="15"/>
                    </a:lnTo>
                    <a:lnTo>
                      <a:pt x="726" y="27"/>
                    </a:lnTo>
                    <a:lnTo>
                      <a:pt x="960" y="48"/>
                    </a:lnTo>
                  </a:path>
                </a:pathLst>
              </a:custGeom>
              <a:noFill/>
              <a:ln w="12700" cap="flat" cmpd="sng">
                <a:solidFill>
                  <a:srgbClr val="0000FF"/>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53" name="Oval 1081"/>
              <p:cNvSpPr>
                <a:spLocks noChangeArrowheads="1"/>
              </p:cNvSpPr>
              <p:nvPr/>
            </p:nvSpPr>
            <p:spPr bwMode="auto">
              <a:xfrm>
                <a:off x="2000" y="2461"/>
                <a:ext cx="144" cy="132"/>
              </a:xfrm>
              <a:prstGeom prst="ellipse">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Times New Roman" panose="02020603050405020304" pitchFamily="18" charset="0"/>
                  <a:ea typeface="標楷體" panose="03000509000000000000" pitchFamily="65" charset="-120"/>
                </a:endParaRPr>
              </a:p>
            </p:txBody>
          </p:sp>
        </p:grpSp>
        <p:grpSp>
          <p:nvGrpSpPr>
            <p:cNvPr id="54" name="Group 1082"/>
            <p:cNvGrpSpPr>
              <a:grpSpLocks/>
            </p:cNvGrpSpPr>
            <p:nvPr/>
          </p:nvGrpSpPr>
          <p:grpSpPr bwMode="auto">
            <a:xfrm>
              <a:off x="1162050" y="4429125"/>
              <a:ext cx="2767013" cy="571500"/>
              <a:chOff x="732" y="2790"/>
              <a:chExt cx="1743" cy="360"/>
            </a:xfrm>
          </p:grpSpPr>
          <p:sp>
            <p:nvSpPr>
              <p:cNvPr id="55" name="Oval 1083"/>
              <p:cNvSpPr>
                <a:spLocks noChangeArrowheads="1"/>
              </p:cNvSpPr>
              <p:nvPr/>
            </p:nvSpPr>
            <p:spPr bwMode="auto">
              <a:xfrm>
                <a:off x="732" y="3081"/>
                <a:ext cx="69" cy="69"/>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56" name="Freeform 1084"/>
              <p:cNvSpPr>
                <a:spLocks/>
              </p:cNvSpPr>
              <p:nvPr/>
            </p:nvSpPr>
            <p:spPr bwMode="auto">
              <a:xfrm rot="-183846">
                <a:off x="798" y="2850"/>
                <a:ext cx="1610" cy="264"/>
              </a:xfrm>
              <a:custGeom>
                <a:avLst/>
                <a:gdLst>
                  <a:gd name="T0" fmla="*/ 33 w 1827"/>
                  <a:gd name="T1" fmla="*/ 237 h 285"/>
                  <a:gd name="T2" fmla="*/ 48 w 1827"/>
                  <a:gd name="T3" fmla="*/ 252 h 285"/>
                  <a:gd name="T4" fmla="*/ 105 w 1827"/>
                  <a:gd name="T5" fmla="*/ 261 h 285"/>
                  <a:gd name="T6" fmla="*/ 156 w 1827"/>
                  <a:gd name="T7" fmla="*/ 231 h 285"/>
                  <a:gd name="T8" fmla="*/ 279 w 1827"/>
                  <a:gd name="T9" fmla="*/ 180 h 285"/>
                  <a:gd name="T10" fmla="*/ 336 w 1827"/>
                  <a:gd name="T11" fmla="*/ 144 h 285"/>
                  <a:gd name="T12" fmla="*/ 369 w 1827"/>
                  <a:gd name="T13" fmla="*/ 123 h 285"/>
                  <a:gd name="T14" fmla="*/ 381 w 1827"/>
                  <a:gd name="T15" fmla="*/ 108 h 285"/>
                  <a:gd name="T16" fmla="*/ 408 w 1827"/>
                  <a:gd name="T17" fmla="*/ 90 h 285"/>
                  <a:gd name="T18" fmla="*/ 450 w 1827"/>
                  <a:gd name="T19" fmla="*/ 75 h 285"/>
                  <a:gd name="T20" fmla="*/ 483 w 1827"/>
                  <a:gd name="T21" fmla="*/ 123 h 285"/>
                  <a:gd name="T22" fmla="*/ 543 w 1827"/>
                  <a:gd name="T23" fmla="*/ 126 h 285"/>
                  <a:gd name="T24" fmla="*/ 591 w 1827"/>
                  <a:gd name="T25" fmla="*/ 129 h 285"/>
                  <a:gd name="T26" fmla="*/ 627 w 1827"/>
                  <a:gd name="T27" fmla="*/ 117 h 285"/>
                  <a:gd name="T28" fmla="*/ 732 w 1827"/>
                  <a:gd name="T29" fmla="*/ 180 h 285"/>
                  <a:gd name="T30" fmla="*/ 759 w 1827"/>
                  <a:gd name="T31" fmla="*/ 189 h 285"/>
                  <a:gd name="T32" fmla="*/ 837 w 1827"/>
                  <a:gd name="T33" fmla="*/ 258 h 285"/>
                  <a:gd name="T34" fmla="*/ 882 w 1827"/>
                  <a:gd name="T35" fmla="*/ 285 h 285"/>
                  <a:gd name="T36" fmla="*/ 951 w 1827"/>
                  <a:gd name="T37" fmla="*/ 237 h 285"/>
                  <a:gd name="T38" fmla="*/ 1002 w 1827"/>
                  <a:gd name="T39" fmla="*/ 231 h 285"/>
                  <a:gd name="T40" fmla="*/ 1044 w 1827"/>
                  <a:gd name="T41" fmla="*/ 204 h 285"/>
                  <a:gd name="T42" fmla="*/ 1086 w 1827"/>
                  <a:gd name="T43" fmla="*/ 201 h 285"/>
                  <a:gd name="T44" fmla="*/ 1134 w 1827"/>
                  <a:gd name="T45" fmla="*/ 204 h 285"/>
                  <a:gd name="T46" fmla="*/ 1230 w 1827"/>
                  <a:gd name="T47" fmla="*/ 156 h 285"/>
                  <a:gd name="T48" fmla="*/ 1245 w 1827"/>
                  <a:gd name="T49" fmla="*/ 81 h 285"/>
                  <a:gd name="T50" fmla="*/ 1293 w 1827"/>
                  <a:gd name="T51" fmla="*/ 45 h 285"/>
                  <a:gd name="T52" fmla="*/ 1383 w 1827"/>
                  <a:gd name="T53" fmla="*/ 24 h 285"/>
                  <a:gd name="T54" fmla="*/ 1452 w 1827"/>
                  <a:gd name="T55" fmla="*/ 18 h 285"/>
                  <a:gd name="T56" fmla="*/ 1605 w 1827"/>
                  <a:gd name="T57" fmla="*/ 30 h 285"/>
                  <a:gd name="T58" fmla="*/ 1701 w 1827"/>
                  <a:gd name="T59" fmla="*/ 57 h 285"/>
                  <a:gd name="T60" fmla="*/ 1764 w 1827"/>
                  <a:gd name="T61" fmla="*/ 36 h 285"/>
                  <a:gd name="T62" fmla="*/ 1818 w 1827"/>
                  <a:gd name="T63" fmla="*/ 2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7" h="285">
                    <a:moveTo>
                      <a:pt x="0" y="240"/>
                    </a:moveTo>
                    <a:cubicBezTo>
                      <a:pt x="11" y="239"/>
                      <a:pt x="22" y="239"/>
                      <a:pt x="33" y="237"/>
                    </a:cubicBezTo>
                    <a:cubicBezTo>
                      <a:pt x="36" y="237"/>
                      <a:pt x="40" y="232"/>
                      <a:pt x="42" y="234"/>
                    </a:cubicBezTo>
                    <a:cubicBezTo>
                      <a:pt x="46" y="238"/>
                      <a:pt x="43" y="248"/>
                      <a:pt x="48" y="252"/>
                    </a:cubicBezTo>
                    <a:cubicBezTo>
                      <a:pt x="56" y="257"/>
                      <a:pt x="75" y="264"/>
                      <a:pt x="75" y="264"/>
                    </a:cubicBezTo>
                    <a:cubicBezTo>
                      <a:pt x="85" y="263"/>
                      <a:pt x="95" y="263"/>
                      <a:pt x="105" y="261"/>
                    </a:cubicBezTo>
                    <a:cubicBezTo>
                      <a:pt x="117" y="258"/>
                      <a:pt x="112" y="253"/>
                      <a:pt x="120" y="246"/>
                    </a:cubicBezTo>
                    <a:cubicBezTo>
                      <a:pt x="136" y="232"/>
                      <a:pt x="137" y="234"/>
                      <a:pt x="156" y="231"/>
                    </a:cubicBezTo>
                    <a:cubicBezTo>
                      <a:pt x="187" y="185"/>
                      <a:pt x="194" y="195"/>
                      <a:pt x="264" y="192"/>
                    </a:cubicBezTo>
                    <a:cubicBezTo>
                      <a:pt x="284" y="185"/>
                      <a:pt x="262" y="195"/>
                      <a:pt x="279" y="180"/>
                    </a:cubicBezTo>
                    <a:cubicBezTo>
                      <a:pt x="284" y="175"/>
                      <a:pt x="297" y="168"/>
                      <a:pt x="297" y="168"/>
                    </a:cubicBezTo>
                    <a:cubicBezTo>
                      <a:pt x="302" y="141"/>
                      <a:pt x="307" y="147"/>
                      <a:pt x="336" y="144"/>
                    </a:cubicBezTo>
                    <a:cubicBezTo>
                      <a:pt x="357" y="137"/>
                      <a:pt x="349" y="142"/>
                      <a:pt x="363" y="132"/>
                    </a:cubicBezTo>
                    <a:cubicBezTo>
                      <a:pt x="365" y="129"/>
                      <a:pt x="366" y="126"/>
                      <a:pt x="369" y="123"/>
                    </a:cubicBezTo>
                    <a:cubicBezTo>
                      <a:pt x="372" y="120"/>
                      <a:pt x="376" y="120"/>
                      <a:pt x="378" y="117"/>
                    </a:cubicBezTo>
                    <a:cubicBezTo>
                      <a:pt x="380" y="115"/>
                      <a:pt x="379" y="110"/>
                      <a:pt x="381" y="108"/>
                    </a:cubicBezTo>
                    <a:cubicBezTo>
                      <a:pt x="386" y="103"/>
                      <a:pt x="393" y="100"/>
                      <a:pt x="399" y="96"/>
                    </a:cubicBezTo>
                    <a:cubicBezTo>
                      <a:pt x="402" y="94"/>
                      <a:pt x="408" y="90"/>
                      <a:pt x="408" y="90"/>
                    </a:cubicBezTo>
                    <a:cubicBezTo>
                      <a:pt x="414" y="81"/>
                      <a:pt x="432" y="69"/>
                      <a:pt x="432" y="69"/>
                    </a:cubicBezTo>
                    <a:cubicBezTo>
                      <a:pt x="438" y="71"/>
                      <a:pt x="444" y="73"/>
                      <a:pt x="450" y="75"/>
                    </a:cubicBezTo>
                    <a:cubicBezTo>
                      <a:pt x="453" y="76"/>
                      <a:pt x="459" y="78"/>
                      <a:pt x="459" y="78"/>
                    </a:cubicBezTo>
                    <a:cubicBezTo>
                      <a:pt x="464" y="85"/>
                      <a:pt x="478" y="118"/>
                      <a:pt x="483" y="123"/>
                    </a:cubicBezTo>
                    <a:cubicBezTo>
                      <a:pt x="488" y="128"/>
                      <a:pt x="501" y="135"/>
                      <a:pt x="501" y="135"/>
                    </a:cubicBezTo>
                    <a:cubicBezTo>
                      <a:pt x="531" y="131"/>
                      <a:pt x="517" y="135"/>
                      <a:pt x="543" y="126"/>
                    </a:cubicBezTo>
                    <a:cubicBezTo>
                      <a:pt x="546" y="125"/>
                      <a:pt x="552" y="123"/>
                      <a:pt x="552" y="123"/>
                    </a:cubicBezTo>
                    <a:cubicBezTo>
                      <a:pt x="565" y="124"/>
                      <a:pt x="578" y="130"/>
                      <a:pt x="591" y="129"/>
                    </a:cubicBezTo>
                    <a:cubicBezTo>
                      <a:pt x="591" y="129"/>
                      <a:pt x="613" y="122"/>
                      <a:pt x="618" y="120"/>
                    </a:cubicBezTo>
                    <a:cubicBezTo>
                      <a:pt x="621" y="119"/>
                      <a:pt x="627" y="117"/>
                      <a:pt x="627" y="117"/>
                    </a:cubicBezTo>
                    <a:cubicBezTo>
                      <a:pt x="658" y="122"/>
                      <a:pt x="682" y="137"/>
                      <a:pt x="711" y="147"/>
                    </a:cubicBezTo>
                    <a:cubicBezTo>
                      <a:pt x="719" y="159"/>
                      <a:pt x="718" y="174"/>
                      <a:pt x="732" y="180"/>
                    </a:cubicBezTo>
                    <a:cubicBezTo>
                      <a:pt x="738" y="183"/>
                      <a:pt x="744" y="184"/>
                      <a:pt x="750" y="186"/>
                    </a:cubicBezTo>
                    <a:cubicBezTo>
                      <a:pt x="753" y="187"/>
                      <a:pt x="759" y="189"/>
                      <a:pt x="759" y="189"/>
                    </a:cubicBezTo>
                    <a:cubicBezTo>
                      <a:pt x="763" y="205"/>
                      <a:pt x="766" y="221"/>
                      <a:pt x="771" y="237"/>
                    </a:cubicBezTo>
                    <a:cubicBezTo>
                      <a:pt x="775" y="249"/>
                      <a:pt x="829" y="257"/>
                      <a:pt x="837" y="258"/>
                    </a:cubicBezTo>
                    <a:cubicBezTo>
                      <a:pt x="860" y="266"/>
                      <a:pt x="833" y="254"/>
                      <a:pt x="852" y="270"/>
                    </a:cubicBezTo>
                    <a:cubicBezTo>
                      <a:pt x="859" y="275"/>
                      <a:pt x="874" y="281"/>
                      <a:pt x="882" y="285"/>
                    </a:cubicBezTo>
                    <a:cubicBezTo>
                      <a:pt x="891" y="284"/>
                      <a:pt x="908" y="284"/>
                      <a:pt x="918" y="279"/>
                    </a:cubicBezTo>
                    <a:cubicBezTo>
                      <a:pt x="937" y="269"/>
                      <a:pt x="944" y="242"/>
                      <a:pt x="951" y="237"/>
                    </a:cubicBezTo>
                    <a:cubicBezTo>
                      <a:pt x="957" y="233"/>
                      <a:pt x="976" y="230"/>
                      <a:pt x="984" y="228"/>
                    </a:cubicBezTo>
                    <a:cubicBezTo>
                      <a:pt x="990" y="229"/>
                      <a:pt x="996" y="230"/>
                      <a:pt x="1002" y="231"/>
                    </a:cubicBezTo>
                    <a:cubicBezTo>
                      <a:pt x="1008" y="233"/>
                      <a:pt x="1020" y="237"/>
                      <a:pt x="1020" y="237"/>
                    </a:cubicBezTo>
                    <a:cubicBezTo>
                      <a:pt x="1034" y="228"/>
                      <a:pt x="1032" y="213"/>
                      <a:pt x="1044" y="204"/>
                    </a:cubicBezTo>
                    <a:cubicBezTo>
                      <a:pt x="1046" y="202"/>
                      <a:pt x="1064" y="198"/>
                      <a:pt x="1065" y="198"/>
                    </a:cubicBezTo>
                    <a:cubicBezTo>
                      <a:pt x="1072" y="199"/>
                      <a:pt x="1079" y="200"/>
                      <a:pt x="1086" y="201"/>
                    </a:cubicBezTo>
                    <a:cubicBezTo>
                      <a:pt x="1094" y="203"/>
                      <a:pt x="1110" y="207"/>
                      <a:pt x="1110" y="207"/>
                    </a:cubicBezTo>
                    <a:cubicBezTo>
                      <a:pt x="1118" y="206"/>
                      <a:pt x="1126" y="207"/>
                      <a:pt x="1134" y="204"/>
                    </a:cubicBezTo>
                    <a:cubicBezTo>
                      <a:pt x="1152" y="198"/>
                      <a:pt x="1139" y="175"/>
                      <a:pt x="1152" y="165"/>
                    </a:cubicBezTo>
                    <a:cubicBezTo>
                      <a:pt x="1169" y="152"/>
                      <a:pt x="1208" y="159"/>
                      <a:pt x="1230" y="156"/>
                    </a:cubicBezTo>
                    <a:cubicBezTo>
                      <a:pt x="1244" y="115"/>
                      <a:pt x="1229" y="165"/>
                      <a:pt x="1239" y="99"/>
                    </a:cubicBezTo>
                    <a:cubicBezTo>
                      <a:pt x="1240" y="93"/>
                      <a:pt x="1240" y="85"/>
                      <a:pt x="1245" y="81"/>
                    </a:cubicBezTo>
                    <a:cubicBezTo>
                      <a:pt x="1253" y="76"/>
                      <a:pt x="1272" y="69"/>
                      <a:pt x="1272" y="69"/>
                    </a:cubicBezTo>
                    <a:cubicBezTo>
                      <a:pt x="1286" y="48"/>
                      <a:pt x="1278" y="55"/>
                      <a:pt x="1293" y="45"/>
                    </a:cubicBezTo>
                    <a:cubicBezTo>
                      <a:pt x="1316" y="48"/>
                      <a:pt x="1324" y="53"/>
                      <a:pt x="1344" y="60"/>
                    </a:cubicBezTo>
                    <a:cubicBezTo>
                      <a:pt x="1381" y="53"/>
                      <a:pt x="1363" y="40"/>
                      <a:pt x="1383" y="24"/>
                    </a:cubicBezTo>
                    <a:cubicBezTo>
                      <a:pt x="1385" y="22"/>
                      <a:pt x="1403" y="18"/>
                      <a:pt x="1404" y="18"/>
                    </a:cubicBezTo>
                    <a:cubicBezTo>
                      <a:pt x="1424" y="21"/>
                      <a:pt x="1433" y="24"/>
                      <a:pt x="1452" y="18"/>
                    </a:cubicBezTo>
                    <a:cubicBezTo>
                      <a:pt x="1459" y="7"/>
                      <a:pt x="1465" y="7"/>
                      <a:pt x="1476" y="0"/>
                    </a:cubicBezTo>
                    <a:cubicBezTo>
                      <a:pt x="1524" y="4"/>
                      <a:pt x="1553" y="26"/>
                      <a:pt x="1605" y="30"/>
                    </a:cubicBezTo>
                    <a:cubicBezTo>
                      <a:pt x="1617" y="32"/>
                      <a:pt x="1638" y="45"/>
                      <a:pt x="1638" y="45"/>
                    </a:cubicBezTo>
                    <a:cubicBezTo>
                      <a:pt x="1654" y="69"/>
                      <a:pt x="1670" y="59"/>
                      <a:pt x="1701" y="57"/>
                    </a:cubicBezTo>
                    <a:cubicBezTo>
                      <a:pt x="1711" y="50"/>
                      <a:pt x="1716" y="42"/>
                      <a:pt x="1725" y="33"/>
                    </a:cubicBezTo>
                    <a:cubicBezTo>
                      <a:pt x="1738" y="34"/>
                      <a:pt x="1751" y="34"/>
                      <a:pt x="1764" y="36"/>
                    </a:cubicBezTo>
                    <a:cubicBezTo>
                      <a:pt x="1773" y="37"/>
                      <a:pt x="1791" y="45"/>
                      <a:pt x="1791" y="45"/>
                    </a:cubicBezTo>
                    <a:cubicBezTo>
                      <a:pt x="1805" y="42"/>
                      <a:pt x="1810" y="39"/>
                      <a:pt x="1818" y="27"/>
                    </a:cubicBezTo>
                    <a:cubicBezTo>
                      <a:pt x="1821" y="28"/>
                      <a:pt x="1827" y="30"/>
                      <a:pt x="1827" y="30"/>
                    </a:cubicBezTo>
                  </a:path>
                </a:pathLst>
              </a:custGeom>
              <a:noFill/>
              <a:ln w="12700">
                <a:solidFill>
                  <a:srgbClr val="FF0000"/>
                </a:solidFill>
                <a:round/>
                <a:headEn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7" name="Oval 1085"/>
              <p:cNvSpPr>
                <a:spLocks noChangeArrowheads="1"/>
              </p:cNvSpPr>
              <p:nvPr/>
            </p:nvSpPr>
            <p:spPr bwMode="auto">
              <a:xfrm>
                <a:off x="2406" y="2790"/>
                <a:ext cx="69" cy="69"/>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Times New Roman" panose="02020603050405020304" pitchFamily="18" charset="0"/>
                  <a:ea typeface="標楷體" panose="03000509000000000000" pitchFamily="65" charset="-120"/>
                </a:endParaRPr>
              </a:p>
            </p:txBody>
          </p:sp>
        </p:grpSp>
        <p:grpSp>
          <p:nvGrpSpPr>
            <p:cNvPr id="58" name="Group 1086"/>
            <p:cNvGrpSpPr>
              <a:grpSpLocks/>
            </p:cNvGrpSpPr>
            <p:nvPr/>
          </p:nvGrpSpPr>
          <p:grpSpPr bwMode="auto">
            <a:xfrm>
              <a:off x="3897315" y="3652838"/>
              <a:ext cx="1092200" cy="1241425"/>
              <a:chOff x="2455" y="2301"/>
              <a:chExt cx="688" cy="782"/>
            </a:xfrm>
          </p:grpSpPr>
          <p:grpSp>
            <p:nvGrpSpPr>
              <p:cNvPr id="59" name="Group 1087"/>
              <p:cNvGrpSpPr>
                <a:grpSpLocks/>
              </p:cNvGrpSpPr>
              <p:nvPr/>
            </p:nvGrpSpPr>
            <p:grpSpPr bwMode="auto">
              <a:xfrm>
                <a:off x="2455" y="2333"/>
                <a:ext cx="688" cy="750"/>
                <a:chOff x="2455" y="2333"/>
                <a:chExt cx="688" cy="750"/>
              </a:xfrm>
            </p:grpSpPr>
            <p:sp>
              <p:nvSpPr>
                <p:cNvPr id="64" name="Oval 1088"/>
                <p:cNvSpPr>
                  <a:spLocks noChangeArrowheads="1"/>
                </p:cNvSpPr>
                <p:nvPr/>
              </p:nvSpPr>
              <p:spPr bwMode="auto">
                <a:xfrm>
                  <a:off x="2491" y="2925"/>
                  <a:ext cx="144" cy="132"/>
                </a:xfrm>
                <a:prstGeom prst="ellipse">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65" name="Freeform 1089"/>
                <p:cNvSpPr>
                  <a:spLocks/>
                </p:cNvSpPr>
                <p:nvPr/>
              </p:nvSpPr>
              <p:spPr bwMode="auto">
                <a:xfrm>
                  <a:off x="2615" y="2505"/>
                  <a:ext cx="457" cy="475"/>
                </a:xfrm>
                <a:custGeom>
                  <a:avLst/>
                  <a:gdLst>
                    <a:gd name="T0" fmla="*/ 0 w 457"/>
                    <a:gd name="T1" fmla="*/ 475 h 475"/>
                    <a:gd name="T2" fmla="*/ 186 w 457"/>
                    <a:gd name="T3" fmla="*/ 424 h 475"/>
                    <a:gd name="T4" fmla="*/ 339 w 457"/>
                    <a:gd name="T5" fmla="*/ 314 h 475"/>
                    <a:gd name="T6" fmla="*/ 424 w 457"/>
                    <a:gd name="T7" fmla="*/ 187 h 475"/>
                    <a:gd name="T8" fmla="*/ 457 w 457"/>
                    <a:gd name="T9" fmla="*/ 0 h 475"/>
                  </a:gdLst>
                  <a:ahLst/>
                  <a:cxnLst>
                    <a:cxn ang="0">
                      <a:pos x="T0" y="T1"/>
                    </a:cxn>
                    <a:cxn ang="0">
                      <a:pos x="T2" y="T3"/>
                    </a:cxn>
                    <a:cxn ang="0">
                      <a:pos x="T4" y="T5"/>
                    </a:cxn>
                    <a:cxn ang="0">
                      <a:pos x="T6" y="T7"/>
                    </a:cxn>
                    <a:cxn ang="0">
                      <a:pos x="T8" y="T9"/>
                    </a:cxn>
                  </a:cxnLst>
                  <a:rect l="0" t="0" r="r" b="b"/>
                  <a:pathLst>
                    <a:path w="457" h="475">
                      <a:moveTo>
                        <a:pt x="0" y="475"/>
                      </a:moveTo>
                      <a:lnTo>
                        <a:pt x="186" y="424"/>
                      </a:lnTo>
                      <a:lnTo>
                        <a:pt x="339" y="314"/>
                      </a:lnTo>
                      <a:lnTo>
                        <a:pt x="424" y="187"/>
                      </a:lnTo>
                      <a:lnTo>
                        <a:pt x="457" y="0"/>
                      </a:lnTo>
                    </a:path>
                  </a:pathLst>
                </a:custGeom>
                <a:noFill/>
                <a:ln w="12700" cap="flat" cmpd="sng">
                  <a:solidFill>
                    <a:srgbClr val="FF00FF"/>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66" name="Oval 1090"/>
                <p:cNvSpPr>
                  <a:spLocks noChangeArrowheads="1"/>
                </p:cNvSpPr>
                <p:nvPr/>
              </p:nvSpPr>
              <p:spPr bwMode="auto">
                <a:xfrm>
                  <a:off x="2991" y="2383"/>
                  <a:ext cx="144" cy="132"/>
                </a:xfrm>
                <a:prstGeom prst="ellipse">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67" name="Text Box 1091"/>
                <p:cNvSpPr txBox="1">
                  <a:spLocks noChangeArrowheads="1"/>
                </p:cNvSpPr>
                <p:nvPr/>
              </p:nvSpPr>
              <p:spPr bwMode="auto">
                <a:xfrm>
                  <a:off x="2953" y="2333"/>
                  <a:ext cx="19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1" dirty="0">
                      <a:solidFill>
                        <a:schemeClr val="bg1"/>
                      </a:solidFill>
                      <a:latin typeface="Times New Roman" panose="02020603050405020304" pitchFamily="18" charset="0"/>
                      <a:ea typeface="標楷體" panose="03000509000000000000" pitchFamily="65" charset="-120"/>
                    </a:rPr>
                    <a:t>+</a:t>
                  </a:r>
                </a:p>
              </p:txBody>
            </p:sp>
            <p:sp>
              <p:nvSpPr>
                <p:cNvPr id="78" name="Text Box 1091"/>
                <p:cNvSpPr txBox="1">
                  <a:spLocks noChangeArrowheads="1"/>
                </p:cNvSpPr>
                <p:nvPr/>
              </p:nvSpPr>
              <p:spPr bwMode="auto">
                <a:xfrm>
                  <a:off x="2455" y="2870"/>
                  <a:ext cx="19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1" dirty="0">
                      <a:solidFill>
                        <a:schemeClr val="bg1"/>
                      </a:solidFill>
                      <a:latin typeface="Times New Roman" panose="02020603050405020304" pitchFamily="18" charset="0"/>
                      <a:ea typeface="標楷體" panose="03000509000000000000" pitchFamily="65" charset="-120"/>
                    </a:rPr>
                    <a:t>+</a:t>
                  </a:r>
                </a:p>
              </p:txBody>
            </p:sp>
          </p:grpSp>
          <p:sp>
            <p:nvSpPr>
              <p:cNvPr id="60" name="Line 1092"/>
              <p:cNvSpPr>
                <a:spLocks noChangeShapeType="1"/>
              </p:cNvSpPr>
              <p:nvPr/>
            </p:nvSpPr>
            <p:spPr bwMode="auto">
              <a:xfrm flipV="1">
                <a:off x="2880" y="2301"/>
                <a:ext cx="84" cy="3"/>
              </a:xfrm>
              <a:prstGeom prst="line">
                <a:avLst/>
              </a:prstGeom>
              <a:noFill/>
              <a:ln w="222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61" name="Line 1093"/>
              <p:cNvSpPr>
                <a:spLocks noChangeShapeType="1"/>
              </p:cNvSpPr>
              <p:nvPr/>
            </p:nvSpPr>
            <p:spPr bwMode="auto">
              <a:xfrm flipV="1">
                <a:off x="2880" y="2400"/>
                <a:ext cx="84" cy="3"/>
              </a:xfrm>
              <a:prstGeom prst="line">
                <a:avLst/>
              </a:prstGeom>
              <a:noFill/>
              <a:ln w="222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62" name="Line 1094"/>
              <p:cNvSpPr>
                <a:spLocks noChangeShapeType="1"/>
              </p:cNvSpPr>
              <p:nvPr/>
            </p:nvSpPr>
            <p:spPr bwMode="auto">
              <a:xfrm flipV="1">
                <a:off x="2860" y="2508"/>
                <a:ext cx="84" cy="3"/>
              </a:xfrm>
              <a:prstGeom prst="line">
                <a:avLst/>
              </a:prstGeom>
              <a:noFill/>
              <a:ln w="222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sp>
            <p:nvSpPr>
              <p:cNvPr id="63" name="Line 1095"/>
              <p:cNvSpPr>
                <a:spLocks noChangeShapeType="1"/>
              </p:cNvSpPr>
              <p:nvPr/>
            </p:nvSpPr>
            <p:spPr bwMode="auto">
              <a:xfrm flipV="1">
                <a:off x="2796" y="2600"/>
                <a:ext cx="84" cy="3"/>
              </a:xfrm>
              <a:prstGeom prst="line">
                <a:avLst/>
              </a:prstGeom>
              <a:noFill/>
              <a:ln w="222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dirty="0">
                  <a:latin typeface="Times New Roman" panose="02020603050405020304" pitchFamily="18" charset="0"/>
                  <a:ea typeface="標楷體" panose="03000509000000000000" pitchFamily="65" charset="-120"/>
                </a:endParaRPr>
              </a:p>
            </p:txBody>
          </p:sp>
        </p:grpSp>
        <p:sp>
          <p:nvSpPr>
            <p:cNvPr id="73" name="文字方塊 72"/>
            <p:cNvSpPr txBox="1"/>
            <p:nvPr/>
          </p:nvSpPr>
          <p:spPr>
            <a:xfrm>
              <a:off x="395536" y="1484313"/>
              <a:ext cx="1440160" cy="369332"/>
            </a:xfrm>
            <a:prstGeom prst="rect">
              <a:avLst/>
            </a:prstGeom>
            <a:solidFill>
              <a:srgbClr val="66FF66"/>
            </a:solidFill>
            <a:ln>
              <a:solidFill>
                <a:schemeClr val="tx1"/>
              </a:solidFill>
            </a:ln>
          </p:spPr>
          <p:txBody>
            <a:bodyPr wrap="square" rtlCol="0">
              <a:spAutoFit/>
            </a:bodyPr>
            <a:lstStyle/>
            <a:p>
              <a:r>
                <a:rPr lang="en-US" altLang="zh-TW" b="1" dirty="0">
                  <a:latin typeface="Times New Roman" panose="02020603050405020304" pitchFamily="18" charset="0"/>
                  <a:ea typeface="標楷體" panose="03000509000000000000" pitchFamily="65" charset="-120"/>
                </a:rPr>
                <a:t>Interception</a:t>
              </a:r>
              <a:endParaRPr lang="zh-TW" altLang="en-US" b="1" dirty="0">
                <a:latin typeface="Times New Roman" panose="02020603050405020304" pitchFamily="18" charset="0"/>
                <a:ea typeface="標楷體" panose="03000509000000000000" pitchFamily="65" charset="-120"/>
              </a:endParaRPr>
            </a:p>
          </p:txBody>
        </p:sp>
        <p:sp>
          <p:nvSpPr>
            <p:cNvPr id="74" name="文字方塊 73"/>
            <p:cNvSpPr txBox="1"/>
            <p:nvPr/>
          </p:nvSpPr>
          <p:spPr>
            <a:xfrm>
              <a:off x="4080431" y="1470665"/>
              <a:ext cx="2275919" cy="369332"/>
            </a:xfrm>
            <a:prstGeom prst="rect">
              <a:avLst/>
            </a:prstGeom>
            <a:solidFill>
              <a:srgbClr val="FFFF00"/>
            </a:solidFill>
            <a:ln>
              <a:solidFill>
                <a:schemeClr val="tx1"/>
              </a:solidFill>
            </a:ln>
          </p:spPr>
          <p:txBody>
            <a:bodyPr wrap="square" rtlCol="0">
              <a:spAutoFit/>
            </a:bodyPr>
            <a:lstStyle/>
            <a:p>
              <a:r>
                <a:rPr lang="en-US" altLang="zh-TW" b="1" dirty="0">
                  <a:latin typeface="Times New Roman" panose="02020603050405020304" pitchFamily="18" charset="0"/>
                  <a:ea typeface="標楷體" panose="03000509000000000000" pitchFamily="65" charset="-120"/>
                </a:rPr>
                <a:t>Gravitational settling</a:t>
              </a:r>
              <a:endParaRPr lang="zh-TW" altLang="en-US" b="1" dirty="0">
                <a:latin typeface="Times New Roman" panose="02020603050405020304" pitchFamily="18" charset="0"/>
                <a:ea typeface="標楷體" panose="03000509000000000000" pitchFamily="65" charset="-120"/>
              </a:endParaRPr>
            </a:p>
          </p:txBody>
        </p:sp>
        <p:sp>
          <p:nvSpPr>
            <p:cNvPr id="75" name="文字方塊 74"/>
            <p:cNvSpPr txBox="1"/>
            <p:nvPr/>
          </p:nvSpPr>
          <p:spPr>
            <a:xfrm>
              <a:off x="279127" y="5589588"/>
              <a:ext cx="2027345" cy="369332"/>
            </a:xfrm>
            <a:prstGeom prst="rect">
              <a:avLst/>
            </a:prstGeom>
            <a:solidFill>
              <a:srgbClr val="00B0F0"/>
            </a:solidFill>
            <a:ln>
              <a:solidFill>
                <a:schemeClr val="tx1"/>
              </a:solidFill>
            </a:ln>
          </p:spPr>
          <p:txBody>
            <a:bodyPr wrap="square" rtlCol="0">
              <a:spAutoFit/>
            </a:bodyPr>
            <a:lstStyle/>
            <a:p>
              <a:pPr algn="ctr"/>
              <a:r>
                <a:rPr lang="en-US" altLang="zh-TW" b="1" dirty="0">
                  <a:latin typeface="Times New Roman" panose="02020603050405020304" pitchFamily="18" charset="0"/>
                  <a:ea typeface="標楷體" panose="03000509000000000000" pitchFamily="65" charset="-120"/>
                </a:rPr>
                <a:t>Inertial impaction</a:t>
              </a:r>
            </a:p>
          </p:txBody>
        </p:sp>
        <p:sp>
          <p:nvSpPr>
            <p:cNvPr id="76" name="文字方塊 75"/>
            <p:cNvSpPr txBox="1"/>
            <p:nvPr/>
          </p:nvSpPr>
          <p:spPr>
            <a:xfrm>
              <a:off x="3149909" y="5922513"/>
              <a:ext cx="1470024" cy="369332"/>
            </a:xfrm>
            <a:prstGeom prst="rect">
              <a:avLst/>
            </a:prstGeom>
            <a:solidFill>
              <a:srgbClr val="FF3300"/>
            </a:solidFill>
            <a:ln>
              <a:solidFill>
                <a:schemeClr val="tx1"/>
              </a:solidFill>
            </a:ln>
          </p:spPr>
          <p:txBody>
            <a:bodyPr wrap="square" rtlCol="0">
              <a:spAutoFit/>
            </a:bodyPr>
            <a:lstStyle/>
            <a:p>
              <a:pPr algn="ctr"/>
              <a:r>
                <a:rPr lang="en-US" altLang="zh-TW" b="1" dirty="0">
                  <a:latin typeface="Times New Roman" panose="02020603050405020304" pitchFamily="18" charset="0"/>
                  <a:ea typeface="標楷體" panose="03000509000000000000" pitchFamily="65" charset="-120"/>
                </a:rPr>
                <a:t>Diffusion</a:t>
              </a:r>
            </a:p>
          </p:txBody>
        </p:sp>
        <p:sp>
          <p:nvSpPr>
            <p:cNvPr id="77" name="文字方塊 76"/>
            <p:cNvSpPr txBox="1"/>
            <p:nvPr/>
          </p:nvSpPr>
          <p:spPr>
            <a:xfrm>
              <a:off x="5411788" y="5524500"/>
              <a:ext cx="2735261" cy="369332"/>
            </a:xfrm>
            <a:prstGeom prst="rect">
              <a:avLst/>
            </a:prstGeom>
            <a:solidFill>
              <a:srgbClr val="FF66FF"/>
            </a:solidFill>
            <a:ln>
              <a:solidFill>
                <a:schemeClr val="tx1"/>
              </a:solidFill>
            </a:ln>
          </p:spPr>
          <p:txBody>
            <a:bodyPr wrap="square" rtlCol="0">
              <a:spAutoFit/>
            </a:bodyPr>
            <a:lstStyle/>
            <a:p>
              <a:pPr algn="ctr"/>
              <a:r>
                <a:rPr lang="en-US" altLang="zh-TW" b="1" dirty="0">
                  <a:latin typeface="Times New Roman" panose="02020603050405020304" pitchFamily="18" charset="0"/>
                  <a:ea typeface="標楷體" panose="03000509000000000000" pitchFamily="65" charset="-120"/>
                </a:rPr>
                <a:t>Electrostatic attraction</a:t>
              </a:r>
            </a:p>
          </p:txBody>
        </p:sp>
      </p:grpSp>
    </p:spTree>
    <p:extLst>
      <p:ext uri="{BB962C8B-B14F-4D97-AF65-F5344CB8AC3E}">
        <p14:creationId xmlns:p14="http://schemas.microsoft.com/office/powerpoint/2010/main" val="60978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2004649"/>
            <a:ext cx="8229600" cy="5661248"/>
          </a:xfrm>
        </p:spPr>
        <p:txBody>
          <a:bodyPr>
            <a:noAutofit/>
          </a:bodyPr>
          <a:lstStyle/>
          <a:p>
            <a:pPr>
              <a:lnSpc>
                <a:spcPct val="120000"/>
              </a:lnSpc>
            </a:pPr>
            <a:r>
              <a:rPr lang="en-US" altLang="zh-TW" sz="2400" u="sng" dirty="0"/>
              <a:t>Direct cause</a:t>
            </a:r>
            <a:r>
              <a:rPr lang="en-US" altLang="zh-TW" sz="2400" dirty="0"/>
              <a:t>: chemical reaction explosion.</a:t>
            </a:r>
            <a:endParaRPr lang="en-US" altLang="zh-TW" sz="2400" u="sng" dirty="0"/>
          </a:p>
          <a:p>
            <a:pPr>
              <a:lnSpc>
                <a:spcPct val="120000"/>
              </a:lnSpc>
            </a:pPr>
            <a:r>
              <a:rPr lang="en-US" altLang="zh-TW" sz="2400" dirty="0"/>
              <a:t>Indirect </a:t>
            </a:r>
            <a:r>
              <a:rPr lang="en-US" altLang="zh-TW" sz="2400" dirty="0" err="1"/>
              <a:t>cause:Unsafe</a:t>
            </a:r>
            <a:r>
              <a:rPr lang="en-US" altLang="zh-TW" sz="2400" dirty="0"/>
              <a:t> conditions: (1) The evaporator tube of the distillation equipment had not been replaced; (2) There was no operator monitoring at the experimental work site; (3) Burning materials were stored near the heating experiment.</a:t>
            </a:r>
          </a:p>
          <a:p>
            <a:pPr lvl="1">
              <a:lnSpc>
                <a:spcPct val="120000"/>
              </a:lnSpc>
            </a:pPr>
            <a:r>
              <a:rPr lang="en-US" altLang="zh-TW" sz="2400" dirty="0"/>
              <a:t>Unsafe actions: Did not turn off equipment before leaving the laboratory.</a:t>
            </a:r>
            <a:endParaRPr lang="zh-TW" altLang="en-US" sz="2400" dirty="0"/>
          </a:p>
        </p:txBody>
      </p:sp>
      <p:sp>
        <p:nvSpPr>
          <p:cNvPr id="4" name="投影片編號版面配置區 3"/>
          <p:cNvSpPr>
            <a:spLocks noGrp="1"/>
          </p:cNvSpPr>
          <p:nvPr>
            <p:ph type="sldNum" sz="quarter" idx="12"/>
          </p:nvPr>
        </p:nvSpPr>
        <p:spPr>
          <a:xfrm>
            <a:off x="6756418" y="6320895"/>
            <a:ext cx="2133600" cy="365125"/>
          </a:xfrm>
        </p:spPr>
        <p:txBody>
          <a:bodyPr/>
          <a:lstStyle/>
          <a:p>
            <a:fld id="{D81384EF-367C-450E-B552-C4A0BE1BD3F8}" type="slidenum">
              <a:rPr lang="zh-TW" altLang="en-US" smtClean="0"/>
              <a:pPr/>
              <a:t>6</a:t>
            </a:fld>
            <a:endParaRPr lang="zh-TW" altLang="en-US" dirty="0"/>
          </a:p>
        </p:txBody>
      </p:sp>
      <p:sp>
        <p:nvSpPr>
          <p:cNvPr id="7" name="Text Box 8">
            <a:extLst>
              <a:ext uri="{FF2B5EF4-FFF2-40B4-BE49-F238E27FC236}">
                <a16:creationId xmlns:a16="http://schemas.microsoft.com/office/drawing/2014/main" id="{2E72D6AD-754F-4384-AD65-37FC2DB7D81C}"/>
              </a:ext>
            </a:extLst>
          </p:cNvPr>
          <p:cNvSpPr txBox="1">
            <a:spLocks noChangeArrowheads="1"/>
          </p:cNvSpPr>
          <p:nvPr/>
        </p:nvSpPr>
        <p:spPr bwMode="auto">
          <a:xfrm>
            <a:off x="1565697" y="839576"/>
            <a:ext cx="6012606" cy="584775"/>
          </a:xfrm>
          <a:prstGeom prst="rect">
            <a:avLst/>
          </a:prstGeom>
          <a:noFill/>
          <a:ln w="9525">
            <a:noFill/>
            <a:miter lim="800000"/>
            <a:headEnd/>
            <a:tailEnd/>
          </a:ln>
        </p:spPr>
        <p:txBody>
          <a:bodyPr wrap="square">
            <a:spAutoFit/>
          </a:bodyPr>
          <a:lstStyle/>
          <a:p>
            <a:pPr lvl="0" algn="ctr">
              <a:spcBef>
                <a:spcPct val="50000"/>
              </a:spcBef>
            </a:pPr>
            <a:r>
              <a:rPr lang="en-US" altLang="zh-TW" sz="3200" b="1" dirty="0">
                <a:latin typeface="Times New Roman" panose="02020603050405020304" pitchFamily="18" charset="0"/>
                <a:ea typeface="標楷體" pitchFamily="65" charset="-120"/>
                <a:cs typeface="Times New Roman" panose="02020603050405020304" pitchFamily="18" charset="0"/>
              </a:rPr>
              <a:t>Cause analysis of disaster cases</a:t>
            </a:r>
            <a:endParaRPr lang="zh-TW" altLang="en-US" sz="3200" b="1"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134123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版面配置區 10"/>
          <p:cNvSpPr>
            <a:spLocks noGrp="1"/>
          </p:cNvSpPr>
          <p:nvPr>
            <p:ph type="body" idx="1"/>
          </p:nvPr>
        </p:nvSpPr>
        <p:spPr>
          <a:xfrm>
            <a:off x="467544" y="1916534"/>
            <a:ext cx="4040188" cy="1965896"/>
          </a:xfrm>
        </p:spPr>
        <p:txBody>
          <a:bodyPr anchor="t" anchorCtr="0">
            <a:noAutofit/>
          </a:bodyPr>
          <a:lstStyle/>
          <a:p>
            <a:pPr marL="342900" indent="-342900">
              <a:lnSpc>
                <a:spcPct val="125000"/>
              </a:lnSpc>
              <a:spcBef>
                <a:spcPts val="0"/>
              </a:spcBef>
              <a:buFont typeface="Arial" panose="020B0604020202020204" pitchFamily="34" charset="0"/>
              <a:buChar char="•"/>
            </a:pPr>
            <a:r>
              <a:rPr lang="en-US" altLang="zh-TW" dirty="0"/>
              <a:t>Gaseous pollutants</a:t>
            </a:r>
            <a:endParaRPr lang="zh-TW" altLang="en-US" dirty="0"/>
          </a:p>
          <a:p>
            <a:pPr marL="742950" lvl="1" indent="-285750">
              <a:lnSpc>
                <a:spcPct val="110000"/>
              </a:lnSpc>
              <a:spcBef>
                <a:spcPts val="600"/>
              </a:spcBef>
              <a:spcAft>
                <a:spcPts val="600"/>
              </a:spcAft>
              <a:buFont typeface="Arial" panose="020B0604020202020204" pitchFamily="34" charset="0"/>
              <a:buChar char="–"/>
            </a:pPr>
            <a:r>
              <a:rPr lang="en-US" altLang="zh-TW" sz="2400" b="0" dirty="0"/>
              <a:t>Use solid adsorbents (such as activated carbon or silicone).</a:t>
            </a:r>
            <a:endParaRPr lang="zh-TW" altLang="en-US" sz="2400" b="0" dirty="0"/>
          </a:p>
        </p:txBody>
      </p:sp>
      <p:sp>
        <p:nvSpPr>
          <p:cNvPr id="12" name="文字版面配置區 11"/>
          <p:cNvSpPr>
            <a:spLocks noGrp="1"/>
          </p:cNvSpPr>
          <p:nvPr>
            <p:ph type="body" sz="quarter" idx="3"/>
          </p:nvPr>
        </p:nvSpPr>
        <p:spPr>
          <a:xfrm>
            <a:off x="4654352" y="1844904"/>
            <a:ext cx="4041775" cy="1872208"/>
          </a:xfrm>
        </p:spPr>
        <p:txBody>
          <a:bodyPr>
            <a:noAutofit/>
          </a:bodyPr>
          <a:lstStyle/>
          <a:p>
            <a:pPr marL="342900" indent="-342900">
              <a:lnSpc>
                <a:spcPct val="125000"/>
              </a:lnSpc>
              <a:spcBef>
                <a:spcPts val="0"/>
              </a:spcBef>
              <a:buFont typeface="Arial" panose="020B0604020202020204" pitchFamily="34" charset="0"/>
              <a:buChar char="•"/>
            </a:pPr>
            <a:endParaRPr lang="en-US" altLang="zh-TW" sz="2800" dirty="0"/>
          </a:p>
          <a:p>
            <a:pPr marL="342900" indent="-342900">
              <a:lnSpc>
                <a:spcPct val="125000"/>
              </a:lnSpc>
              <a:spcBef>
                <a:spcPts val="0"/>
              </a:spcBef>
              <a:buFont typeface="Arial" panose="020B0604020202020204" pitchFamily="34" charset="0"/>
              <a:buChar char="•"/>
            </a:pPr>
            <a:r>
              <a:rPr lang="en-US" altLang="zh-TW" dirty="0"/>
              <a:t>Particulate pollutants</a:t>
            </a:r>
            <a:endParaRPr lang="zh-TW" altLang="en-US" dirty="0"/>
          </a:p>
          <a:p>
            <a:pPr marL="742950" lvl="1" indent="-285750">
              <a:lnSpc>
                <a:spcPct val="110000"/>
              </a:lnSpc>
              <a:spcBef>
                <a:spcPts val="600"/>
              </a:spcBef>
              <a:spcAft>
                <a:spcPts val="600"/>
              </a:spcAft>
              <a:buFont typeface="Arial" panose="020B0604020202020204" pitchFamily="34" charset="0"/>
              <a:buChar char="–"/>
            </a:pPr>
            <a:r>
              <a:rPr lang="en-US" altLang="zh-TW" sz="2400" b="0" dirty="0"/>
              <a:t>Fill the fiber filters in the canister using multiple folding methods.</a:t>
            </a:r>
          </a:p>
        </p:txBody>
      </p:sp>
      <p:sp>
        <p:nvSpPr>
          <p:cNvPr id="4" name="投影片編號版面配置區 3"/>
          <p:cNvSpPr>
            <a:spLocks noGrp="1"/>
          </p:cNvSpPr>
          <p:nvPr>
            <p:ph type="sldNum" sz="quarter" idx="12"/>
          </p:nvPr>
        </p:nvSpPr>
        <p:spPr>
          <a:xfrm>
            <a:off x="6755274" y="6313783"/>
            <a:ext cx="2133600" cy="365125"/>
          </a:xfrm>
        </p:spPr>
        <p:txBody>
          <a:bodyPr/>
          <a:lstStyle/>
          <a:p>
            <a:fld id="{D81384EF-367C-450E-B552-C4A0BE1BD3F8}" type="slidenum">
              <a:rPr lang="zh-TW" altLang="en-US" smtClean="0"/>
              <a:pPr/>
              <a:t>60</a:t>
            </a:fld>
            <a:endParaRPr lang="zh-TW" altLang="en-US" dirty="0"/>
          </a:p>
        </p:txBody>
      </p:sp>
      <p:pic>
        <p:nvPicPr>
          <p:cNvPr id="14" name="Picture 2" descr="133"/>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896142" y="3717112"/>
            <a:ext cx="3456384" cy="2331899"/>
          </a:xfrm>
          <a:prstGeom prst="rect">
            <a:avLst/>
          </a:prstGeom>
          <a:noFill/>
        </p:spPr>
      </p:pic>
      <p:pic>
        <p:nvPicPr>
          <p:cNvPr id="15" name="Picture 2" descr="132"/>
          <p:cNvPicPr>
            <a:picLocks noGrp="1" noChangeAspect="1" noChangeArrowheads="1"/>
          </p:cNvPicPr>
          <p:nvPr>
            <p:ph sz="quarter" idx="4"/>
          </p:nvPr>
        </p:nvPicPr>
        <p:blipFill rotWithShape="1">
          <a:blip r:embed="rId4" cstate="email">
            <a:extLst>
              <a:ext uri="{28A0092B-C50C-407E-A947-70E740481C1C}">
                <a14:useLocalDpi xmlns:a14="http://schemas.microsoft.com/office/drawing/2010/main"/>
              </a:ext>
            </a:extLst>
          </a:blip>
          <a:srcRect/>
          <a:stretch/>
        </p:blipFill>
        <p:spPr bwMode="auto">
          <a:xfrm>
            <a:off x="5119981" y="3789120"/>
            <a:ext cx="3312368" cy="2160159"/>
          </a:xfrm>
          <a:prstGeom prst="rect">
            <a:avLst/>
          </a:prstGeom>
          <a:noFill/>
        </p:spPr>
      </p:pic>
      <p:sp>
        <p:nvSpPr>
          <p:cNvPr id="13" name="標題 1">
            <a:extLst>
              <a:ext uri="{FF2B5EF4-FFF2-40B4-BE49-F238E27FC236}">
                <a16:creationId xmlns:a16="http://schemas.microsoft.com/office/drawing/2014/main" id="{934BAB7A-7966-4E5C-A303-DABFD2665934}"/>
              </a:ext>
            </a:extLst>
          </p:cNvPr>
          <p:cNvSpPr>
            <a:spLocks noGrp="1"/>
          </p:cNvSpPr>
          <p:nvPr>
            <p:ph type="title"/>
          </p:nvPr>
        </p:nvSpPr>
        <p:spPr>
          <a:xfrm>
            <a:off x="717149" y="548680"/>
            <a:ext cx="7715200" cy="1143000"/>
          </a:xfrm>
        </p:spPr>
        <p:txBody>
          <a:bodyPr>
            <a:normAutofit/>
          </a:bodyPr>
          <a:lstStyle/>
          <a:p>
            <a:r>
              <a:rPr lang="en-US" altLang="zh-TW" sz="3200" dirty="0">
                <a:latin typeface="Times New Roman" panose="02020603050405020304" pitchFamily="18" charset="0"/>
              </a:rPr>
              <a:t>Principles of respiratory protection (cont.)</a:t>
            </a:r>
            <a:endParaRPr lang="zh-TW" altLang="en-US" sz="3200" dirty="0">
              <a:latin typeface="Times New Roman" panose="02020603050405020304" pitchFamily="18" charset="0"/>
            </a:endParaRPr>
          </a:p>
        </p:txBody>
      </p:sp>
    </p:spTree>
    <p:extLst>
      <p:ext uri="{BB962C8B-B14F-4D97-AF65-F5344CB8AC3E}">
        <p14:creationId xmlns:p14="http://schemas.microsoft.com/office/powerpoint/2010/main" val="2899764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0892" y="540466"/>
            <a:ext cx="7715200" cy="1143000"/>
          </a:xfrm>
        </p:spPr>
        <p:txBody>
          <a:bodyPr>
            <a:normAutofit/>
          </a:bodyPr>
          <a:lstStyle/>
          <a:p>
            <a:r>
              <a:rPr lang="en-US" altLang="zh-TW" sz="3200" dirty="0">
                <a:latin typeface="Times New Roman" panose="02020603050405020304" pitchFamily="18" charset="0"/>
              </a:rPr>
              <a:t>Respirator classification</a:t>
            </a:r>
            <a:endParaRPr lang="zh-TW" altLang="en-US" sz="3200" dirty="0">
              <a:latin typeface="Times New Roman" panose="02020603050405020304" pitchFamily="18" charset="0"/>
            </a:endParaRPr>
          </a:p>
        </p:txBody>
      </p:sp>
      <p:pic>
        <p:nvPicPr>
          <p:cNvPr id="5" name="圖片 4">
            <a:extLst>
              <a:ext uri="{FF2B5EF4-FFF2-40B4-BE49-F238E27FC236}">
                <a16:creationId xmlns:a16="http://schemas.microsoft.com/office/drawing/2014/main" id="{BA8461CC-00B6-45C8-9683-5D1E660BFAAF}"/>
              </a:ext>
            </a:extLst>
          </p:cNvPr>
          <p:cNvPicPr>
            <a:picLocks noChangeAspect="1"/>
          </p:cNvPicPr>
          <p:nvPr/>
        </p:nvPicPr>
        <p:blipFill>
          <a:blip r:embed="rId3"/>
          <a:stretch>
            <a:fillRect/>
          </a:stretch>
        </p:blipFill>
        <p:spPr>
          <a:xfrm>
            <a:off x="127824" y="2002335"/>
            <a:ext cx="8797290" cy="4718713"/>
          </a:xfrm>
          <a:prstGeom prst="rect">
            <a:avLst/>
          </a:prstGeom>
        </p:spPr>
      </p:pic>
      <p:sp>
        <p:nvSpPr>
          <p:cNvPr id="119" name="投影片編號版面配置區 3">
            <a:extLst>
              <a:ext uri="{FF2B5EF4-FFF2-40B4-BE49-F238E27FC236}">
                <a16:creationId xmlns:a16="http://schemas.microsoft.com/office/drawing/2014/main" id="{E467FA02-B91F-4673-8678-94B135F4F89B}"/>
              </a:ext>
            </a:extLst>
          </p:cNvPr>
          <p:cNvSpPr>
            <a:spLocks noGrp="1"/>
          </p:cNvSpPr>
          <p:nvPr>
            <p:ph type="sldNum" sz="quarter" idx="12"/>
          </p:nvPr>
        </p:nvSpPr>
        <p:spPr>
          <a:xfrm>
            <a:off x="6755274" y="6313783"/>
            <a:ext cx="2133600" cy="365125"/>
          </a:xfrm>
        </p:spPr>
        <p:txBody>
          <a:bodyPr/>
          <a:lstStyle/>
          <a:p>
            <a:fld id="{D81384EF-367C-450E-B552-C4A0BE1BD3F8}" type="slidenum">
              <a:rPr lang="zh-TW" altLang="en-US" smtClean="0"/>
              <a:pPr/>
              <a:t>61</a:t>
            </a:fld>
            <a:endParaRPr lang="zh-TW" altLang="en-US" dirty="0"/>
          </a:p>
        </p:txBody>
      </p:sp>
    </p:spTree>
    <p:extLst>
      <p:ext uri="{BB962C8B-B14F-4D97-AF65-F5344CB8AC3E}">
        <p14:creationId xmlns:p14="http://schemas.microsoft.com/office/powerpoint/2010/main" val="4122043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8213" y="793342"/>
            <a:ext cx="8229600" cy="1143000"/>
          </a:xfrm>
        </p:spPr>
        <p:txBody>
          <a:bodyPr>
            <a:normAutofit/>
          </a:bodyPr>
          <a:lstStyle/>
          <a:p>
            <a:r>
              <a:rPr lang="en-US" altLang="zh-TW" sz="3200" dirty="0">
                <a:latin typeface="Times New Roman" panose="02020603050405020304" pitchFamily="18" charset="0"/>
              </a:rPr>
              <a:t>Respiratory protective equipment</a:t>
            </a:r>
            <a:br>
              <a:rPr lang="en-US" altLang="zh-TW" sz="3200" dirty="0">
                <a:latin typeface="Times New Roman" panose="02020603050405020304" pitchFamily="18" charset="0"/>
              </a:rPr>
            </a:br>
            <a:r>
              <a:rPr lang="en-US" altLang="zh-TW" sz="3200" dirty="0">
                <a:latin typeface="Times New Roman" panose="02020603050405020304" pitchFamily="18" charset="0"/>
              </a:rPr>
              <a:t>-classified by coverage</a:t>
            </a:r>
            <a:endParaRPr lang="zh-TW" altLang="en-US" sz="3200" dirty="0">
              <a:latin typeface="Times New Roman" panose="02020603050405020304" pitchFamily="18" charset="0"/>
            </a:endParaRPr>
          </a:p>
        </p:txBody>
      </p:sp>
      <p:sp>
        <p:nvSpPr>
          <p:cNvPr id="4" name="投影片編號版面配置區 3"/>
          <p:cNvSpPr>
            <a:spLocks noGrp="1"/>
          </p:cNvSpPr>
          <p:nvPr>
            <p:ph type="sldNum" sz="quarter" idx="12"/>
          </p:nvPr>
        </p:nvSpPr>
        <p:spPr>
          <a:xfrm>
            <a:off x="6752560" y="6323644"/>
            <a:ext cx="2133600" cy="365125"/>
          </a:xfrm>
        </p:spPr>
        <p:txBody>
          <a:bodyPr/>
          <a:lstStyle/>
          <a:p>
            <a:fld id="{D81384EF-367C-450E-B552-C4A0BE1BD3F8}" type="slidenum">
              <a:rPr lang="zh-TW" altLang="en-US" smtClean="0"/>
              <a:pPr/>
              <a:t>62</a:t>
            </a:fld>
            <a:endParaRPr lang="zh-TW" altLang="en-US" dirty="0"/>
          </a:p>
        </p:txBody>
      </p:sp>
      <p:graphicFrame>
        <p:nvGraphicFramePr>
          <p:cNvPr id="18" name="Object 4"/>
          <p:cNvGraphicFramePr>
            <a:graphicFrameLocks noChangeAspect="1"/>
          </p:cNvGraphicFramePr>
          <p:nvPr>
            <p:extLst>
              <p:ext uri="{D42A27DB-BD31-4B8C-83A1-F6EECF244321}">
                <p14:modId xmlns:p14="http://schemas.microsoft.com/office/powerpoint/2010/main" val="3531172770"/>
              </p:ext>
            </p:extLst>
          </p:nvPr>
        </p:nvGraphicFramePr>
        <p:xfrm>
          <a:off x="2222522" y="2332687"/>
          <a:ext cx="1596611" cy="1980000"/>
        </p:xfrm>
        <a:graphic>
          <a:graphicData uri="http://schemas.openxmlformats.org/presentationml/2006/ole">
            <mc:AlternateContent xmlns:mc="http://schemas.openxmlformats.org/markup-compatibility/2006">
              <mc:Choice xmlns:v="urn:schemas-microsoft-com:vml" Requires="v">
                <p:oleObj spid="_x0000_s4324" name="Visio" r:id="rId4" imgW="3202740" imgH="4076790" progId="Visio.Drawing.11">
                  <p:embed/>
                </p:oleObj>
              </mc:Choice>
              <mc:Fallback>
                <p:oleObj name="Visio" r:id="rId4" imgW="3202740" imgH="407679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22" y="2332687"/>
                        <a:ext cx="1596611"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5"/>
          <p:cNvGraphicFramePr>
            <a:graphicFrameLocks noChangeAspect="1"/>
          </p:cNvGraphicFramePr>
          <p:nvPr>
            <p:extLst>
              <p:ext uri="{D42A27DB-BD31-4B8C-83A1-F6EECF244321}">
                <p14:modId xmlns:p14="http://schemas.microsoft.com/office/powerpoint/2010/main" val="2286876476"/>
              </p:ext>
            </p:extLst>
          </p:nvPr>
        </p:nvGraphicFramePr>
        <p:xfrm>
          <a:off x="5597900" y="4743373"/>
          <a:ext cx="1746916" cy="1980000"/>
        </p:xfrm>
        <a:graphic>
          <a:graphicData uri="http://schemas.openxmlformats.org/presentationml/2006/ole">
            <mc:AlternateContent xmlns:mc="http://schemas.openxmlformats.org/markup-compatibility/2006">
              <mc:Choice xmlns:v="urn:schemas-microsoft-com:vml" Requires="v">
                <p:oleObj spid="_x0000_s4325" name="Visio" r:id="rId6" imgW="3487590" imgH="4061694" progId="Visio.Drawing.11">
                  <p:embed/>
                </p:oleObj>
              </mc:Choice>
              <mc:Fallback>
                <p:oleObj name="Visio" r:id="rId6" imgW="3487590" imgH="4061694"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7900" y="4743373"/>
                        <a:ext cx="1746916"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10"/>
          <p:cNvSpPr txBox="1">
            <a:spLocks noChangeArrowheads="1"/>
          </p:cNvSpPr>
          <p:nvPr/>
        </p:nvSpPr>
        <p:spPr bwMode="auto">
          <a:xfrm>
            <a:off x="761557" y="2007215"/>
            <a:ext cx="1850186" cy="461665"/>
          </a:xfrm>
          <a:prstGeom prst="rect">
            <a:avLst/>
          </a:prstGeom>
          <a:solidFill>
            <a:schemeClr val="bg1">
              <a:lumMod val="95000"/>
            </a:schemeClr>
          </a:solidFill>
          <a:ln w="9525">
            <a:noFill/>
            <a:miter lim="800000"/>
            <a:headEnd/>
            <a:tailEnd/>
          </a:ln>
          <a:effectLst/>
        </p:spPr>
        <p:txBody>
          <a:bodyPr wrap="none">
            <a:spAutoFit/>
          </a:bodyPr>
          <a:lstStyle/>
          <a:p>
            <a:r>
              <a:rPr lang="en-US" altLang="zh-TW" sz="2400" dirty="0">
                <a:latin typeface="Times New Roman" panose="02020603050405020304" pitchFamily="18" charset="0"/>
                <a:ea typeface="標楷體" panose="03000509000000000000" pitchFamily="65" charset="-120"/>
              </a:rPr>
              <a:t>Quarter mask</a:t>
            </a:r>
            <a:endParaRPr lang="zh-TW" altLang="en-US" sz="2400" dirty="0">
              <a:latin typeface="Times New Roman" panose="02020603050405020304" pitchFamily="18" charset="0"/>
              <a:ea typeface="標楷體" panose="03000509000000000000" pitchFamily="65" charset="-120"/>
            </a:endParaRPr>
          </a:p>
        </p:txBody>
      </p:sp>
      <p:sp>
        <p:nvSpPr>
          <p:cNvPr id="23" name="Text Box 11"/>
          <p:cNvSpPr txBox="1">
            <a:spLocks noChangeArrowheads="1"/>
          </p:cNvSpPr>
          <p:nvPr/>
        </p:nvSpPr>
        <p:spPr bwMode="auto">
          <a:xfrm>
            <a:off x="4301684" y="4365409"/>
            <a:ext cx="1431802" cy="461665"/>
          </a:xfrm>
          <a:prstGeom prst="rect">
            <a:avLst/>
          </a:prstGeom>
          <a:solidFill>
            <a:schemeClr val="bg1">
              <a:lumMod val="95000"/>
            </a:schemeClr>
          </a:solidFill>
          <a:ln w="9525">
            <a:noFill/>
            <a:miter lim="800000"/>
            <a:headEnd/>
            <a:tailEnd/>
          </a:ln>
          <a:effectLst/>
        </p:spPr>
        <p:txBody>
          <a:bodyPr wrap="none">
            <a:spAutoFit/>
          </a:bodyPr>
          <a:lstStyle/>
          <a:p>
            <a:r>
              <a:rPr lang="en-US" altLang="zh-TW" sz="2400" dirty="0">
                <a:latin typeface="Times New Roman" panose="02020603050405020304" pitchFamily="18" charset="0"/>
                <a:ea typeface="標楷體" panose="03000509000000000000" pitchFamily="65" charset="-120"/>
              </a:rPr>
              <a:t>Mouth-bit</a:t>
            </a:r>
            <a:endParaRPr lang="zh-TW" altLang="en-US" sz="2400" dirty="0">
              <a:latin typeface="Times New Roman" panose="02020603050405020304" pitchFamily="18" charset="0"/>
              <a:ea typeface="標楷體" panose="03000509000000000000" pitchFamily="65" charset="-120"/>
            </a:endParaRPr>
          </a:p>
        </p:txBody>
      </p:sp>
      <p:sp>
        <p:nvSpPr>
          <p:cNvPr id="26" name="Text Box 8"/>
          <p:cNvSpPr txBox="1">
            <a:spLocks noChangeArrowheads="1"/>
          </p:cNvSpPr>
          <p:nvPr/>
        </p:nvSpPr>
        <p:spPr bwMode="auto">
          <a:xfrm>
            <a:off x="620749" y="4365408"/>
            <a:ext cx="2139591" cy="461665"/>
          </a:xfrm>
          <a:prstGeom prst="rect">
            <a:avLst/>
          </a:prstGeom>
          <a:solidFill>
            <a:schemeClr val="bg1">
              <a:lumMod val="95000"/>
            </a:schemeClr>
          </a:solidFill>
          <a:ln w="9525">
            <a:noFill/>
            <a:miter lim="800000"/>
            <a:headEnd/>
            <a:tailEnd/>
          </a:ln>
          <a:effectLst/>
        </p:spPr>
        <p:txBody>
          <a:bodyPr wrap="square">
            <a:spAutoFit/>
          </a:bodyPr>
          <a:lstStyle/>
          <a:p>
            <a:pPr algn="ctr"/>
            <a:r>
              <a:rPr lang="en-US" altLang="zh-TW" sz="2400" dirty="0">
                <a:latin typeface="Times New Roman" panose="02020603050405020304" pitchFamily="18" charset="0"/>
                <a:ea typeface="標楷體" panose="03000509000000000000" pitchFamily="65" charset="-120"/>
              </a:rPr>
              <a:t>Full-face mask</a:t>
            </a:r>
            <a:endParaRPr lang="zh-TW" altLang="en-US" sz="2400" dirty="0">
              <a:latin typeface="Times New Roman" panose="02020603050405020304" pitchFamily="18" charset="0"/>
              <a:ea typeface="標楷體" panose="03000509000000000000" pitchFamily="65" charset="-120"/>
            </a:endParaRPr>
          </a:p>
        </p:txBody>
      </p:sp>
      <p:grpSp>
        <p:nvGrpSpPr>
          <p:cNvPr id="3" name="群組 27"/>
          <p:cNvGrpSpPr/>
          <p:nvPr/>
        </p:nvGrpSpPr>
        <p:grpSpPr>
          <a:xfrm>
            <a:off x="2038058" y="4743373"/>
            <a:ext cx="1781075" cy="1980000"/>
            <a:chOff x="1207935" y="1809104"/>
            <a:chExt cx="1781075" cy="1796920"/>
          </a:xfrm>
        </p:grpSpPr>
        <p:graphicFrame>
          <p:nvGraphicFramePr>
            <p:cNvPr id="25" name="Object 7"/>
            <p:cNvGraphicFramePr>
              <a:graphicFrameLocks noChangeAspect="1"/>
            </p:cNvGraphicFramePr>
            <p:nvPr>
              <p:extLst>
                <p:ext uri="{D42A27DB-BD31-4B8C-83A1-F6EECF244321}">
                  <p14:modId xmlns:p14="http://schemas.microsoft.com/office/powerpoint/2010/main" val="4213609399"/>
                </p:ext>
              </p:extLst>
            </p:nvPr>
          </p:nvGraphicFramePr>
          <p:xfrm>
            <a:off x="1207935" y="1809104"/>
            <a:ext cx="1781075" cy="1796920"/>
          </p:xfrm>
          <a:graphic>
            <a:graphicData uri="http://schemas.openxmlformats.org/presentationml/2006/ole">
              <mc:AlternateContent xmlns:mc="http://schemas.openxmlformats.org/markup-compatibility/2006">
                <mc:Choice xmlns:v="urn:schemas-microsoft-com:vml" Requires="v">
                  <p:oleObj spid="_x0000_s4326" name="Visio" r:id="rId8" imgW="3728700" imgH="4061694" progId="Visio.Drawing.11">
                    <p:embed/>
                  </p:oleObj>
                </mc:Choice>
                <mc:Fallback>
                  <p:oleObj name="Visio" r:id="rId8" imgW="3728700" imgH="4061694"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7935" y="1809104"/>
                          <a:ext cx="1781075" cy="179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Freeform 12"/>
            <p:cNvSpPr>
              <a:spLocks/>
            </p:cNvSpPr>
            <p:nvPr/>
          </p:nvSpPr>
          <p:spPr bwMode="auto">
            <a:xfrm rot="267585">
              <a:off x="2214127" y="2426796"/>
              <a:ext cx="419318" cy="561538"/>
            </a:xfrm>
            <a:custGeom>
              <a:avLst/>
              <a:gdLst/>
              <a:ahLst/>
              <a:cxnLst>
                <a:cxn ang="0">
                  <a:pos x="136" y="0"/>
                </a:cxn>
                <a:cxn ang="0">
                  <a:pos x="0" y="182"/>
                </a:cxn>
                <a:cxn ang="0">
                  <a:pos x="90" y="454"/>
                </a:cxn>
                <a:cxn ang="0">
                  <a:pos x="136" y="545"/>
                </a:cxn>
                <a:cxn ang="0">
                  <a:pos x="317" y="590"/>
                </a:cxn>
                <a:cxn ang="0">
                  <a:pos x="408" y="363"/>
                </a:cxn>
                <a:cxn ang="0">
                  <a:pos x="362" y="182"/>
                </a:cxn>
                <a:cxn ang="0">
                  <a:pos x="136" y="0"/>
                </a:cxn>
              </a:cxnLst>
              <a:rect l="0" t="0" r="r" b="b"/>
              <a:pathLst>
                <a:path w="408" h="590">
                  <a:moveTo>
                    <a:pt x="136" y="0"/>
                  </a:moveTo>
                  <a:lnTo>
                    <a:pt x="0" y="182"/>
                  </a:lnTo>
                  <a:lnTo>
                    <a:pt x="90" y="454"/>
                  </a:lnTo>
                  <a:lnTo>
                    <a:pt x="136" y="545"/>
                  </a:lnTo>
                  <a:lnTo>
                    <a:pt x="317" y="590"/>
                  </a:lnTo>
                  <a:lnTo>
                    <a:pt x="408" y="363"/>
                  </a:lnTo>
                  <a:lnTo>
                    <a:pt x="362" y="182"/>
                  </a:lnTo>
                  <a:lnTo>
                    <a:pt x="136" y="0"/>
                  </a:lnTo>
                  <a:close/>
                </a:path>
              </a:pathLst>
            </a:custGeom>
            <a:solidFill>
              <a:schemeClr val="accent1">
                <a:alpha val="80000"/>
              </a:schemeClr>
            </a:solidFill>
            <a:ln w="9525">
              <a:solidFill>
                <a:schemeClr val="tx1"/>
              </a:solidFill>
              <a:round/>
              <a:headEnd/>
              <a:tailEnd/>
            </a:ln>
            <a:effectLst/>
          </p:spPr>
          <p:txBody>
            <a:bodyPr/>
            <a:lstStyle/>
            <a:p>
              <a:endParaRPr lang="zh-TW" altLang="en-US" dirty="0">
                <a:latin typeface="Times New Roman" panose="02020603050405020304" pitchFamily="18" charset="0"/>
                <a:ea typeface="標楷體" panose="03000509000000000000" pitchFamily="65" charset="-120"/>
              </a:endParaRPr>
            </a:p>
          </p:txBody>
        </p:sp>
      </p:grpSp>
      <p:sp>
        <p:nvSpPr>
          <p:cNvPr id="5" name="矩形 4">
            <a:extLst>
              <a:ext uri="{FF2B5EF4-FFF2-40B4-BE49-F238E27FC236}">
                <a16:creationId xmlns:a16="http://schemas.microsoft.com/office/drawing/2014/main" id="{497FDC6E-143C-498F-BCBC-2CC1992B48D7}"/>
              </a:ext>
            </a:extLst>
          </p:cNvPr>
          <p:cNvSpPr/>
          <p:nvPr/>
        </p:nvSpPr>
        <p:spPr>
          <a:xfrm>
            <a:off x="6410898" y="2743498"/>
            <a:ext cx="24485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A69134CB-B86A-46D5-920D-BEB4EAC4B778}"/>
              </a:ext>
            </a:extLst>
          </p:cNvPr>
          <p:cNvSpPr/>
          <p:nvPr/>
        </p:nvSpPr>
        <p:spPr>
          <a:xfrm>
            <a:off x="6677341" y="3501429"/>
            <a:ext cx="24485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 name="群組 8">
            <a:extLst>
              <a:ext uri="{FF2B5EF4-FFF2-40B4-BE49-F238E27FC236}">
                <a16:creationId xmlns:a16="http://schemas.microsoft.com/office/drawing/2014/main" id="{5640AFA7-9908-4F87-A420-C4EF9C40505A}"/>
              </a:ext>
            </a:extLst>
          </p:cNvPr>
          <p:cNvGrpSpPr/>
          <p:nvPr/>
        </p:nvGrpSpPr>
        <p:grpSpPr>
          <a:xfrm>
            <a:off x="4759202" y="2332687"/>
            <a:ext cx="2585614" cy="1979612"/>
            <a:chOff x="4581304" y="1469716"/>
            <a:chExt cx="2585614" cy="1979612"/>
          </a:xfrm>
        </p:grpSpPr>
        <p:grpSp>
          <p:nvGrpSpPr>
            <p:cNvPr id="7" name="群組 6">
              <a:extLst>
                <a:ext uri="{FF2B5EF4-FFF2-40B4-BE49-F238E27FC236}">
                  <a16:creationId xmlns:a16="http://schemas.microsoft.com/office/drawing/2014/main" id="{5A46A772-01F7-4A5E-BCA5-B452DCAE4E40}"/>
                </a:ext>
              </a:extLst>
            </p:cNvPr>
            <p:cNvGrpSpPr/>
            <p:nvPr/>
          </p:nvGrpSpPr>
          <p:grpSpPr>
            <a:xfrm>
              <a:off x="4581304" y="1469716"/>
              <a:ext cx="2585614" cy="1979612"/>
              <a:chOff x="4581304" y="1469716"/>
              <a:chExt cx="2585614" cy="1979612"/>
            </a:xfrm>
          </p:grpSpPr>
          <p:graphicFrame>
            <p:nvGraphicFramePr>
              <p:cNvPr id="20" name="Object 6"/>
              <p:cNvGraphicFramePr>
                <a:graphicFrameLocks noChangeAspect="1"/>
              </p:cNvGraphicFramePr>
              <p:nvPr>
                <p:extLst>
                  <p:ext uri="{D42A27DB-BD31-4B8C-83A1-F6EECF244321}">
                    <p14:modId xmlns:p14="http://schemas.microsoft.com/office/powerpoint/2010/main" val="2389231550"/>
                  </p:ext>
                </p:extLst>
              </p:nvPr>
            </p:nvGraphicFramePr>
            <p:xfrm>
              <a:off x="5292080" y="1469716"/>
              <a:ext cx="1874838" cy="1979612"/>
            </p:xfrm>
            <a:graphic>
              <a:graphicData uri="http://schemas.openxmlformats.org/presentationml/2006/ole">
                <mc:AlternateContent xmlns:mc="http://schemas.openxmlformats.org/markup-compatibility/2006">
                  <mc:Choice xmlns:v="urn:schemas-microsoft-com:vml" Requires="v">
                    <p:oleObj spid="_x0000_s4327" name="Visio" r:id="rId10" imgW="3765420" imgH="4076790" progId="Visio.Drawing.11">
                      <p:embed/>
                    </p:oleObj>
                  </mc:Choice>
                  <mc:Fallback>
                    <p:oleObj name="Visio" r:id="rId10" imgW="3765420" imgH="4076790"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080" y="1469716"/>
                            <a:ext cx="1874838" cy="1979612"/>
                          </a:xfrm>
                          <a:prstGeom prst="rect">
                            <a:avLst/>
                          </a:prstGeom>
                          <a:solidFill>
                            <a:schemeClr val="bg1"/>
                          </a:solidFill>
                          <a:ln>
                            <a:solidFill>
                              <a:schemeClr val="bg1"/>
                            </a:solidFill>
                          </a:ln>
                          <a:effectLst/>
                        </p:spPr>
                      </p:pic>
                    </p:oleObj>
                  </mc:Fallback>
                </mc:AlternateContent>
              </a:graphicData>
            </a:graphic>
          </p:graphicFrame>
          <p:sp>
            <p:nvSpPr>
              <p:cNvPr id="24" name="文字方塊 23">
                <a:extLst>
                  <a:ext uri="{FF2B5EF4-FFF2-40B4-BE49-F238E27FC236}">
                    <a16:creationId xmlns:a16="http://schemas.microsoft.com/office/drawing/2014/main" id="{B73ADD10-39AC-424E-8CC3-6EFA5562242F}"/>
                  </a:ext>
                </a:extLst>
              </p:cNvPr>
              <p:cNvSpPr txBox="1"/>
              <p:nvPr/>
            </p:nvSpPr>
            <p:spPr>
              <a:xfrm>
                <a:off x="4932040" y="2571732"/>
                <a:ext cx="1391091" cy="338554"/>
              </a:xfrm>
              <a:prstGeom prst="rect">
                <a:avLst/>
              </a:prstGeom>
              <a:noFill/>
            </p:spPr>
            <p:txBody>
              <a:bodyPr wrap="square" rtlCol="0">
                <a:spAutoFit/>
              </a:bodyPr>
              <a:lstStyle/>
              <a:p>
                <a:r>
                  <a:rPr lang="en-US" altLang="zh-TW" sz="1600" dirty="0">
                    <a:latin typeface="Times New Roman" panose="02020603050405020304" pitchFamily="18" charset="0"/>
                    <a:cs typeface="Times New Roman" panose="02020603050405020304" pitchFamily="18" charset="0"/>
                  </a:rPr>
                  <a:t>Dead space</a:t>
                </a:r>
              </a:p>
            </p:txBody>
          </p:sp>
          <p:sp>
            <p:nvSpPr>
              <p:cNvPr id="17" name="文字方塊 16">
                <a:extLst>
                  <a:ext uri="{FF2B5EF4-FFF2-40B4-BE49-F238E27FC236}">
                    <a16:creationId xmlns:a16="http://schemas.microsoft.com/office/drawing/2014/main" id="{CEAEE93D-54BC-4406-9406-EA218B10FDBC}"/>
                  </a:ext>
                </a:extLst>
              </p:cNvPr>
              <p:cNvSpPr txBox="1"/>
              <p:nvPr/>
            </p:nvSpPr>
            <p:spPr>
              <a:xfrm>
                <a:off x="5087731" y="3071651"/>
                <a:ext cx="1391091" cy="338554"/>
              </a:xfrm>
              <a:prstGeom prst="rect">
                <a:avLst/>
              </a:prstGeom>
              <a:noFill/>
            </p:spPr>
            <p:txBody>
              <a:bodyPr wrap="square" rtlCol="0">
                <a:spAutoFit/>
              </a:bodyPr>
              <a:lstStyle/>
              <a:p>
                <a:r>
                  <a:rPr lang="en-US" altLang="zh-TW" sz="1600" dirty="0">
                    <a:latin typeface="Times New Roman" panose="02020603050405020304" pitchFamily="18" charset="0"/>
                    <a:cs typeface="Times New Roman" panose="02020603050405020304" pitchFamily="18" charset="0"/>
                  </a:rPr>
                  <a:t>Outlet valve</a:t>
                </a:r>
                <a:endParaRPr lang="zh-TW" altLang="en-US" sz="1600" dirty="0">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0C3C9E23-870D-4BE6-84CF-88AEF003AA60}"/>
                  </a:ext>
                </a:extLst>
              </p:cNvPr>
              <p:cNvSpPr txBox="1"/>
              <p:nvPr/>
            </p:nvSpPr>
            <p:spPr>
              <a:xfrm>
                <a:off x="4581304" y="2002254"/>
                <a:ext cx="1391091" cy="338554"/>
              </a:xfrm>
              <a:prstGeom prst="rect">
                <a:avLst/>
              </a:prstGeom>
              <a:noFill/>
            </p:spPr>
            <p:txBody>
              <a:bodyPr wrap="square" rtlCol="0">
                <a:spAutoFit/>
              </a:bodyPr>
              <a:lstStyle/>
              <a:p>
                <a:r>
                  <a:rPr lang="en-US" altLang="zh-TW" sz="1600" dirty="0">
                    <a:latin typeface="Times New Roman" panose="02020603050405020304" pitchFamily="18" charset="0"/>
                    <a:cs typeface="Times New Roman" panose="02020603050405020304" pitchFamily="18" charset="0"/>
                  </a:rPr>
                  <a:t>Intake valve</a:t>
                </a:r>
                <a:endParaRPr lang="zh-TW" altLang="en-US" sz="1600" dirty="0">
                  <a:latin typeface="Times New Roman" panose="02020603050405020304" pitchFamily="18" charset="0"/>
                  <a:cs typeface="Times New Roman" panose="02020603050405020304" pitchFamily="18" charset="0"/>
                </a:endParaRPr>
              </a:p>
            </p:txBody>
          </p:sp>
        </p:grpSp>
        <p:sp>
          <p:nvSpPr>
            <p:cNvPr id="8" name="矩形: 圓角 7">
              <a:extLst>
                <a:ext uri="{FF2B5EF4-FFF2-40B4-BE49-F238E27FC236}">
                  <a16:creationId xmlns:a16="http://schemas.microsoft.com/office/drawing/2014/main" id="{ECEE9478-F878-4EDF-BBCF-E96DA6976D33}"/>
                </a:ext>
              </a:extLst>
            </p:cNvPr>
            <p:cNvSpPr/>
            <p:nvPr/>
          </p:nvSpPr>
          <p:spPr>
            <a:xfrm>
              <a:off x="5292080" y="2276872"/>
              <a:ext cx="309621" cy="1440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圓角 27">
              <a:extLst>
                <a:ext uri="{FF2B5EF4-FFF2-40B4-BE49-F238E27FC236}">
                  <a16:creationId xmlns:a16="http://schemas.microsoft.com/office/drawing/2014/main" id="{91AEAD5C-5C5C-41A7-8924-3DB1C29D0ED8}"/>
                </a:ext>
              </a:extLst>
            </p:cNvPr>
            <p:cNvSpPr/>
            <p:nvPr/>
          </p:nvSpPr>
          <p:spPr>
            <a:xfrm>
              <a:off x="5559467" y="3021180"/>
              <a:ext cx="309621" cy="1440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1" name="Text Box 9"/>
          <p:cNvSpPr txBox="1">
            <a:spLocks noChangeArrowheads="1"/>
          </p:cNvSpPr>
          <p:nvPr/>
        </p:nvSpPr>
        <p:spPr bwMode="auto">
          <a:xfrm>
            <a:off x="4241572" y="2028575"/>
            <a:ext cx="1457450" cy="461665"/>
          </a:xfrm>
          <a:prstGeom prst="rect">
            <a:avLst/>
          </a:prstGeom>
          <a:solidFill>
            <a:schemeClr val="bg1">
              <a:lumMod val="95000"/>
            </a:schemeClr>
          </a:solidFill>
          <a:ln w="9525">
            <a:noFill/>
            <a:miter lim="800000"/>
            <a:headEnd/>
            <a:tailEnd/>
          </a:ln>
          <a:effectLst/>
        </p:spPr>
        <p:txBody>
          <a:bodyPr wrap="none">
            <a:spAutoFit/>
          </a:bodyPr>
          <a:lstStyle/>
          <a:p>
            <a:r>
              <a:rPr lang="en-US" altLang="zh-TW" sz="2400" dirty="0">
                <a:latin typeface="Times New Roman" panose="02020603050405020304" pitchFamily="18" charset="0"/>
                <a:ea typeface="標楷體" panose="03000509000000000000" pitchFamily="65" charset="-120"/>
              </a:rPr>
              <a:t>Half mask</a:t>
            </a:r>
            <a:endParaRPr lang="zh-TW" altLang="en-US" sz="24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899327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34674"/>
            <a:ext cx="8229600" cy="850106"/>
          </a:xfrm>
        </p:spPr>
        <p:txBody>
          <a:bodyPr>
            <a:noAutofit/>
          </a:bodyPr>
          <a:lstStyle/>
          <a:p>
            <a:r>
              <a:rPr lang="en-US" altLang="zh-TW" sz="3200" dirty="0">
                <a:latin typeface="Times New Roman" panose="02020603050405020304" pitchFamily="18" charset="0"/>
              </a:rPr>
              <a:t>Respiratory protective equipment</a:t>
            </a:r>
            <a:br>
              <a:rPr lang="en-US" altLang="zh-TW" sz="3200" dirty="0">
                <a:latin typeface="Times New Roman" panose="02020603050405020304" pitchFamily="18" charset="0"/>
              </a:rPr>
            </a:br>
            <a:r>
              <a:rPr lang="en-US" altLang="zh-TW" sz="3200" dirty="0">
                <a:latin typeface="Times New Roman" panose="02020603050405020304" pitchFamily="18" charset="0"/>
              </a:rPr>
              <a:t>-classified by function</a:t>
            </a:r>
            <a:endParaRPr lang="zh-TW" altLang="en-US" sz="3200" dirty="0">
              <a:latin typeface="Times New Roman" panose="02020603050405020304" pitchFamily="18" charset="0"/>
            </a:endParaRPr>
          </a:p>
        </p:txBody>
      </p:sp>
      <p:sp>
        <p:nvSpPr>
          <p:cNvPr id="4" name="投影片編號版面配置區 3"/>
          <p:cNvSpPr>
            <a:spLocks noGrp="1"/>
          </p:cNvSpPr>
          <p:nvPr>
            <p:ph type="sldNum" sz="quarter" idx="12"/>
          </p:nvPr>
        </p:nvSpPr>
        <p:spPr>
          <a:xfrm>
            <a:off x="6752560" y="6319480"/>
            <a:ext cx="2133600" cy="365125"/>
          </a:xfrm>
        </p:spPr>
        <p:txBody>
          <a:bodyPr/>
          <a:lstStyle/>
          <a:p>
            <a:fld id="{D81384EF-367C-450E-B552-C4A0BE1BD3F8}" type="slidenum">
              <a:rPr lang="zh-TW" altLang="en-US" smtClean="0"/>
              <a:pPr/>
              <a:t>63</a:t>
            </a:fld>
            <a:endParaRPr lang="zh-TW" altLang="en-US" dirty="0"/>
          </a:p>
        </p:txBody>
      </p:sp>
      <p:sp>
        <p:nvSpPr>
          <p:cNvPr id="6" name="Text Box 5"/>
          <p:cNvSpPr txBox="1">
            <a:spLocks noChangeArrowheads="1"/>
          </p:cNvSpPr>
          <p:nvPr/>
        </p:nvSpPr>
        <p:spPr bwMode="auto">
          <a:xfrm>
            <a:off x="2851126" y="5988314"/>
            <a:ext cx="2649051" cy="707886"/>
          </a:xfrm>
          <a:prstGeom prst="rect">
            <a:avLst/>
          </a:prstGeom>
          <a:noFill/>
          <a:ln w="9525">
            <a:noFill/>
            <a:miter lim="800000"/>
            <a:headEnd/>
            <a:tailEnd/>
          </a:ln>
          <a:effectLst/>
        </p:spPr>
        <p:txBody>
          <a:bodyPr wrap="square">
            <a:spAutoFit/>
          </a:bodyPr>
          <a:lstStyle/>
          <a:p>
            <a:pPr algn="ctr"/>
            <a:r>
              <a:rPr lang="en-US" altLang="zh-TW" sz="2000" dirty="0">
                <a:latin typeface="Times New Roman" panose="02020603050405020304" pitchFamily="18" charset="0"/>
                <a:ea typeface="標楷體" panose="03000509000000000000" pitchFamily="65" charset="-120"/>
              </a:rPr>
              <a:t>Powered air-purifying respirators</a:t>
            </a:r>
            <a:endParaRPr lang="zh-TW" altLang="en-US" sz="2000" dirty="0">
              <a:latin typeface="Times New Roman" panose="02020603050405020304" pitchFamily="18" charset="0"/>
              <a:ea typeface="標楷體" panose="03000509000000000000" pitchFamily="65" charset="-120"/>
            </a:endParaRPr>
          </a:p>
        </p:txBody>
      </p:sp>
      <p:sp>
        <p:nvSpPr>
          <p:cNvPr id="7" name="Text Box 6"/>
          <p:cNvSpPr txBox="1">
            <a:spLocks noChangeArrowheads="1"/>
          </p:cNvSpPr>
          <p:nvPr/>
        </p:nvSpPr>
        <p:spPr bwMode="auto">
          <a:xfrm>
            <a:off x="5137671" y="5828014"/>
            <a:ext cx="2241941" cy="707886"/>
          </a:xfrm>
          <a:prstGeom prst="rect">
            <a:avLst/>
          </a:prstGeom>
          <a:noFill/>
          <a:ln w="9525">
            <a:noFill/>
            <a:miter lim="800000"/>
            <a:headEnd/>
            <a:tailEnd/>
          </a:ln>
          <a:effectLst/>
        </p:spPr>
        <p:txBody>
          <a:bodyPr wrap="square">
            <a:spAutoFit/>
          </a:bodyPr>
          <a:lstStyle/>
          <a:p>
            <a:pPr algn="ctr"/>
            <a:r>
              <a:rPr lang="en-US" altLang="zh-TW" sz="2000" dirty="0">
                <a:latin typeface="Times New Roman" panose="02020603050405020304" pitchFamily="18" charset="0"/>
                <a:ea typeface="標楷體" panose="03000509000000000000" pitchFamily="65" charset="-120"/>
              </a:rPr>
              <a:t>Supplied-air respirators</a:t>
            </a:r>
            <a:endParaRPr lang="zh-TW" altLang="en-US" sz="2000" dirty="0">
              <a:latin typeface="Times New Roman" panose="02020603050405020304" pitchFamily="18" charset="0"/>
              <a:ea typeface="標楷體" panose="03000509000000000000" pitchFamily="65" charset="-120"/>
            </a:endParaRPr>
          </a:p>
        </p:txBody>
      </p:sp>
      <p:pic>
        <p:nvPicPr>
          <p:cNvPr id="9" name="Picture 8" descr="10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5058" y="4523605"/>
            <a:ext cx="1668339" cy="2539040"/>
          </a:xfrm>
          <a:prstGeom prst="rect">
            <a:avLst/>
          </a:prstGeom>
          <a:noFill/>
        </p:spPr>
      </p:pic>
      <p:pic>
        <p:nvPicPr>
          <p:cNvPr id="10" name="Picture 9" descr="15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62004" y="3159102"/>
            <a:ext cx="1620179" cy="2668912"/>
          </a:xfrm>
          <a:prstGeom prst="rect">
            <a:avLst/>
          </a:prstGeom>
          <a:noFill/>
        </p:spPr>
      </p:pic>
      <p:sp>
        <p:nvSpPr>
          <p:cNvPr id="8" name="Text Box 7"/>
          <p:cNvSpPr txBox="1">
            <a:spLocks noChangeArrowheads="1"/>
          </p:cNvSpPr>
          <p:nvPr/>
        </p:nvSpPr>
        <p:spPr bwMode="auto">
          <a:xfrm>
            <a:off x="4700652" y="1997817"/>
            <a:ext cx="4674339" cy="461665"/>
          </a:xfrm>
          <a:prstGeom prst="rect">
            <a:avLst/>
          </a:prstGeom>
          <a:noFill/>
          <a:ln w="9525">
            <a:noFill/>
            <a:miter lim="800000"/>
            <a:headEnd/>
            <a:tailEnd/>
          </a:ln>
          <a:effectLst/>
        </p:spPr>
        <p:txBody>
          <a:bodyPr wrap="square">
            <a:spAutoFit/>
          </a:bodyPr>
          <a:lstStyle/>
          <a:p>
            <a:pPr algn="ctr">
              <a:tabLst>
                <a:tab pos="3140075" algn="l"/>
              </a:tabLst>
            </a:pPr>
            <a:r>
              <a:rPr lang="en-US" altLang="zh-TW" sz="2400" dirty="0">
                <a:latin typeface="Times New Roman" panose="02020603050405020304" pitchFamily="18" charset="0"/>
                <a:ea typeface="標楷體" panose="03000509000000000000" pitchFamily="65" charset="-120"/>
              </a:rPr>
              <a:t>Air-supplying respirators</a:t>
            </a:r>
            <a:endParaRPr lang="zh-TW" altLang="en-US" sz="2400" dirty="0">
              <a:latin typeface="Times New Roman" panose="02020603050405020304" pitchFamily="18" charset="0"/>
              <a:ea typeface="標楷體" panose="03000509000000000000" pitchFamily="65" charset="-120"/>
            </a:endParaRPr>
          </a:p>
        </p:txBody>
      </p:sp>
      <p:pic>
        <p:nvPicPr>
          <p:cNvPr id="11" name="Picture 2" descr="12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2183" y="3161487"/>
            <a:ext cx="1859521" cy="2550960"/>
          </a:xfrm>
          <a:prstGeom prst="rect">
            <a:avLst/>
          </a:prstGeom>
          <a:noFill/>
        </p:spPr>
      </p:pic>
      <p:sp>
        <p:nvSpPr>
          <p:cNvPr id="12" name="矩形 11"/>
          <p:cNvSpPr/>
          <p:nvPr/>
        </p:nvSpPr>
        <p:spPr>
          <a:xfrm>
            <a:off x="7037822" y="5793125"/>
            <a:ext cx="2049875" cy="1015663"/>
          </a:xfrm>
          <a:prstGeom prst="rect">
            <a:avLst/>
          </a:prstGeom>
        </p:spPr>
        <p:txBody>
          <a:bodyPr wrap="square">
            <a:spAutoFit/>
          </a:bodyPr>
          <a:lstStyle/>
          <a:p>
            <a:pPr algn="ctr"/>
            <a:r>
              <a:rPr lang="en-US" altLang="zh-TW" sz="2000" dirty="0">
                <a:latin typeface="Times New Roman" pitchFamily="18" charset="0"/>
                <a:ea typeface="標楷體" panose="03000509000000000000" pitchFamily="65" charset="-120"/>
              </a:rPr>
              <a:t>Self-contained breathing apparatus</a:t>
            </a:r>
          </a:p>
        </p:txBody>
      </p:sp>
      <p:sp>
        <p:nvSpPr>
          <p:cNvPr id="13" name="Text Box 7"/>
          <p:cNvSpPr txBox="1">
            <a:spLocks noChangeArrowheads="1"/>
          </p:cNvSpPr>
          <p:nvPr/>
        </p:nvSpPr>
        <p:spPr bwMode="auto">
          <a:xfrm>
            <a:off x="282888" y="2001843"/>
            <a:ext cx="4279150" cy="461665"/>
          </a:xfrm>
          <a:prstGeom prst="rect">
            <a:avLst/>
          </a:prstGeom>
          <a:noFill/>
          <a:ln w="9525">
            <a:noFill/>
            <a:miter lim="800000"/>
            <a:headEnd/>
            <a:tailEnd/>
          </a:ln>
          <a:effectLst/>
        </p:spPr>
        <p:txBody>
          <a:bodyPr wrap="square">
            <a:spAutoFit/>
          </a:bodyPr>
          <a:lstStyle/>
          <a:p>
            <a:pPr algn="ctr">
              <a:tabLst>
                <a:tab pos="3140075" algn="l"/>
              </a:tabLst>
            </a:pPr>
            <a:r>
              <a:rPr lang="en-US" altLang="zh-TW" sz="2400" dirty="0">
                <a:latin typeface="Times New Roman" panose="02020603050405020304" pitchFamily="18" charset="0"/>
                <a:ea typeface="標楷體" panose="03000509000000000000" pitchFamily="65" charset="-120"/>
              </a:rPr>
              <a:t>Air-purifying respirators</a:t>
            </a:r>
            <a:endParaRPr lang="zh-TW" altLang="en-US" sz="2400" dirty="0">
              <a:latin typeface="Times New Roman" panose="02020603050405020304" pitchFamily="18" charset="0"/>
              <a:ea typeface="標楷體" panose="03000509000000000000" pitchFamily="65" charset="-120"/>
            </a:endParaRPr>
          </a:p>
        </p:txBody>
      </p:sp>
      <p:graphicFrame>
        <p:nvGraphicFramePr>
          <p:cNvPr id="14" name="物件 13"/>
          <p:cNvGraphicFramePr>
            <a:graphicFrameLocks noChangeAspect="1"/>
          </p:cNvGraphicFramePr>
          <p:nvPr>
            <p:extLst>
              <p:ext uri="{D42A27DB-BD31-4B8C-83A1-F6EECF244321}">
                <p14:modId xmlns:p14="http://schemas.microsoft.com/office/powerpoint/2010/main" val="1032726013"/>
              </p:ext>
            </p:extLst>
          </p:nvPr>
        </p:nvGraphicFramePr>
        <p:xfrm>
          <a:off x="718309" y="2874454"/>
          <a:ext cx="1542052" cy="1299584"/>
        </p:xfrm>
        <a:graphic>
          <a:graphicData uri="http://schemas.openxmlformats.org/presentationml/2006/ole">
            <mc:AlternateContent xmlns:mc="http://schemas.openxmlformats.org/markup-compatibility/2006">
              <mc:Choice xmlns:v="urn:schemas-microsoft-com:vml" Requires="v">
                <p:oleObj spid="_x0000_s3698" name="Visio" r:id="rId7" imgW="4999050" imgH="4213465" progId="Visio.Drawing.11">
                  <p:embed/>
                </p:oleObj>
              </mc:Choice>
              <mc:Fallback>
                <p:oleObj name="Visio" r:id="rId7" imgW="4999050" imgH="4213465"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309" y="2874454"/>
                        <a:ext cx="1542052" cy="1299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6"/>
          <p:cNvSpPr txBox="1">
            <a:spLocks noChangeArrowheads="1"/>
          </p:cNvSpPr>
          <p:nvPr/>
        </p:nvSpPr>
        <p:spPr bwMode="auto">
          <a:xfrm>
            <a:off x="705586" y="4208910"/>
            <a:ext cx="1554775" cy="400110"/>
          </a:xfrm>
          <a:prstGeom prst="rect">
            <a:avLst/>
          </a:prstGeom>
          <a:noFill/>
          <a:ln w="9525">
            <a:noFill/>
            <a:miter lim="800000"/>
            <a:headEnd/>
            <a:tailEnd/>
          </a:ln>
          <a:effectLst/>
        </p:spPr>
        <p:txBody>
          <a:bodyPr wrap="square">
            <a:spAutoFit/>
          </a:bodyPr>
          <a:lstStyle/>
          <a:p>
            <a:pPr algn="ctr"/>
            <a:r>
              <a:rPr lang="en-US" altLang="zh-TW" sz="2000" dirty="0">
                <a:latin typeface="Times New Roman" panose="02020603050405020304" pitchFamily="18" charset="0"/>
                <a:ea typeface="標楷體" panose="03000509000000000000" pitchFamily="65" charset="-120"/>
              </a:rPr>
              <a:t>Dust mask</a:t>
            </a:r>
            <a:endParaRPr lang="zh-TW" altLang="en-US" sz="2000" dirty="0">
              <a:latin typeface="Times New Roman" panose="02020603050405020304" pitchFamily="18" charset="0"/>
              <a:ea typeface="標楷體" panose="03000509000000000000" pitchFamily="65" charset="-120"/>
            </a:endParaRPr>
          </a:p>
        </p:txBody>
      </p:sp>
      <p:graphicFrame>
        <p:nvGraphicFramePr>
          <p:cNvPr id="16" name="物件 15"/>
          <p:cNvGraphicFramePr>
            <a:graphicFrameLocks noChangeAspect="1"/>
          </p:cNvGraphicFramePr>
          <p:nvPr>
            <p:extLst>
              <p:ext uri="{D42A27DB-BD31-4B8C-83A1-F6EECF244321}">
                <p14:modId xmlns:p14="http://schemas.microsoft.com/office/powerpoint/2010/main" val="1869376498"/>
              </p:ext>
            </p:extLst>
          </p:nvPr>
        </p:nvGraphicFramePr>
        <p:xfrm>
          <a:off x="2478931" y="2708920"/>
          <a:ext cx="2505805" cy="2624876"/>
        </p:xfrm>
        <a:graphic>
          <a:graphicData uri="http://schemas.openxmlformats.org/presentationml/2006/ole">
            <mc:AlternateContent xmlns:mc="http://schemas.openxmlformats.org/markup-compatibility/2006">
              <mc:Choice xmlns:v="urn:schemas-microsoft-com:vml" Requires="v">
                <p:oleObj spid="_x0000_s3699" name="Visio" r:id="rId9" imgW="3759480" imgH="3885122" progId="Visio.Drawing.11">
                  <p:embed/>
                </p:oleObj>
              </mc:Choice>
              <mc:Fallback>
                <p:oleObj name="Visio" r:id="rId9" imgW="3759480" imgH="3885122"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8931" y="2708920"/>
                        <a:ext cx="2505805" cy="2624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6"/>
          <p:cNvSpPr txBox="1">
            <a:spLocks noChangeArrowheads="1"/>
          </p:cNvSpPr>
          <p:nvPr/>
        </p:nvSpPr>
        <p:spPr bwMode="auto">
          <a:xfrm>
            <a:off x="2413397" y="4449499"/>
            <a:ext cx="1554775" cy="400110"/>
          </a:xfrm>
          <a:prstGeom prst="rect">
            <a:avLst/>
          </a:prstGeom>
          <a:noFill/>
          <a:ln w="9525">
            <a:noFill/>
            <a:miter lim="800000"/>
            <a:headEnd/>
            <a:tailEnd/>
          </a:ln>
          <a:effectLst/>
        </p:spPr>
        <p:txBody>
          <a:bodyPr wrap="square">
            <a:spAutoFit/>
          </a:bodyPr>
          <a:lstStyle/>
          <a:p>
            <a:pPr algn="ctr"/>
            <a:r>
              <a:rPr lang="en-US" altLang="zh-TW" sz="2000" dirty="0">
                <a:latin typeface="Times New Roman" panose="02020603050405020304" pitchFamily="18" charset="0"/>
                <a:ea typeface="標楷體" panose="03000509000000000000" pitchFamily="65" charset="-120"/>
              </a:rPr>
              <a:t>Gas mask</a:t>
            </a:r>
            <a:endParaRPr lang="zh-TW" altLang="en-US" sz="2000" dirty="0">
              <a:latin typeface="Times New Roman" panose="02020603050405020304" pitchFamily="18" charset="0"/>
              <a:ea typeface="標楷體" panose="03000509000000000000" pitchFamily="65" charset="-120"/>
            </a:endParaRPr>
          </a:p>
        </p:txBody>
      </p:sp>
      <p:sp>
        <p:nvSpPr>
          <p:cNvPr id="18" name="Text Box 5"/>
          <p:cNvSpPr txBox="1">
            <a:spLocks noChangeArrowheads="1"/>
          </p:cNvSpPr>
          <p:nvPr/>
        </p:nvSpPr>
        <p:spPr bwMode="auto">
          <a:xfrm>
            <a:off x="4370626" y="3264746"/>
            <a:ext cx="1228221" cy="400110"/>
          </a:xfrm>
          <a:prstGeom prst="rect">
            <a:avLst/>
          </a:prstGeom>
          <a:noFill/>
          <a:ln w="9525">
            <a:noFill/>
            <a:miter lim="800000"/>
            <a:headEnd/>
            <a:tailEnd/>
          </a:ln>
          <a:effectLst/>
        </p:spPr>
        <p:txBody>
          <a:bodyPr wrap="none">
            <a:spAutoFit/>
          </a:bodyPr>
          <a:lstStyle/>
          <a:p>
            <a:r>
              <a:rPr lang="en-US" altLang="zh-TW" sz="2000" dirty="0">
                <a:latin typeface="Times New Roman" panose="02020603050405020304" pitchFamily="18" charset="0"/>
                <a:ea typeface="標楷體" panose="03000509000000000000" pitchFamily="65" charset="-120"/>
              </a:rPr>
              <a:t>Dust filter</a:t>
            </a:r>
            <a:endParaRPr lang="zh-TW" altLang="en-US" sz="2000" dirty="0">
              <a:latin typeface="Times New Roman" panose="02020603050405020304" pitchFamily="18" charset="0"/>
              <a:ea typeface="標楷體" panose="03000509000000000000" pitchFamily="65" charset="-120"/>
            </a:endParaRPr>
          </a:p>
        </p:txBody>
      </p:sp>
      <p:sp>
        <p:nvSpPr>
          <p:cNvPr id="19" name="Text Box 5"/>
          <p:cNvSpPr txBox="1">
            <a:spLocks noChangeArrowheads="1"/>
          </p:cNvSpPr>
          <p:nvPr/>
        </p:nvSpPr>
        <p:spPr bwMode="auto">
          <a:xfrm>
            <a:off x="3179026" y="5343311"/>
            <a:ext cx="2095445" cy="400110"/>
          </a:xfrm>
          <a:prstGeom prst="rect">
            <a:avLst/>
          </a:prstGeom>
          <a:noFill/>
          <a:ln w="9525">
            <a:noFill/>
            <a:miter lim="800000"/>
            <a:headEnd/>
            <a:tailEnd/>
          </a:ln>
          <a:effectLst/>
        </p:spPr>
        <p:txBody>
          <a:bodyPr wrap="none">
            <a:spAutoFit/>
          </a:bodyPr>
          <a:lstStyle/>
          <a:p>
            <a:r>
              <a:rPr lang="en-US" altLang="zh-TW" sz="2000" dirty="0">
                <a:latin typeface="Times New Roman" panose="02020603050405020304" pitchFamily="18" charset="0"/>
                <a:ea typeface="標楷體" panose="03000509000000000000" pitchFamily="65" charset="-120"/>
              </a:rPr>
              <a:t>Anti-virus canister</a:t>
            </a:r>
            <a:endParaRPr lang="zh-TW" altLang="en-US" sz="20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4238515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idx="4294967295"/>
          </p:nvPr>
        </p:nvSpPr>
        <p:spPr>
          <a:xfrm>
            <a:off x="293048" y="1041688"/>
            <a:ext cx="8568952" cy="652463"/>
          </a:xfrm>
        </p:spPr>
        <p:txBody>
          <a:bodyPr/>
          <a:lstStyle/>
          <a:p>
            <a:r>
              <a:rPr lang="en-US" altLang="zh-TW" sz="3200" dirty="0">
                <a:latin typeface="Times New Roman" panose="02020603050405020304" pitchFamily="18" charset="0"/>
              </a:rPr>
              <a:t>Classification table of environmental hazard grade and its protective gear selection (A)</a:t>
            </a:r>
            <a:endParaRPr lang="en-US" altLang="zh-TW" sz="3200" b="1" dirty="0">
              <a:latin typeface="Times New Roman" panose="02020603050405020304" pitchFamily="18" charset="0"/>
            </a:endParaRPr>
          </a:p>
        </p:txBody>
      </p:sp>
      <p:graphicFrame>
        <p:nvGraphicFramePr>
          <p:cNvPr id="664579" name="Group 3"/>
          <p:cNvGraphicFramePr>
            <a:graphicFrameLocks noGrp="1"/>
          </p:cNvGraphicFramePr>
          <p:nvPr>
            <p:extLst>
              <p:ext uri="{D42A27DB-BD31-4B8C-83A1-F6EECF244321}">
                <p14:modId xmlns:p14="http://schemas.microsoft.com/office/powerpoint/2010/main" val="3890551485"/>
              </p:ext>
            </p:extLst>
          </p:nvPr>
        </p:nvGraphicFramePr>
        <p:xfrm>
          <a:off x="73025" y="1988840"/>
          <a:ext cx="9036050" cy="4025708"/>
        </p:xfrm>
        <a:graphic>
          <a:graphicData uri="http://schemas.openxmlformats.org/drawingml/2006/table">
            <a:tbl>
              <a:tblPr/>
              <a:tblGrid>
                <a:gridCol w="1906687">
                  <a:extLst>
                    <a:ext uri="{9D8B030D-6E8A-4147-A177-3AD203B41FA5}">
                      <a16:colId xmlns:a16="http://schemas.microsoft.com/office/drawing/2014/main" val="20000"/>
                    </a:ext>
                  </a:extLst>
                </a:gridCol>
                <a:gridCol w="7129363">
                  <a:extLst>
                    <a:ext uri="{9D8B030D-6E8A-4147-A177-3AD203B41FA5}">
                      <a16:colId xmlns:a16="http://schemas.microsoft.com/office/drawing/2014/main" val="20001"/>
                    </a:ext>
                  </a:extLst>
                </a:gridCol>
              </a:tblGrid>
              <a:tr h="577969">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Protection level</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Level A</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77563">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Equipment requirements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Airtight jumpsuit.</a:t>
                      </a:r>
                    </a:p>
                    <a:p>
                      <a:pPr marL="0" marR="0" lvl="0" indent="0" algn="l" defTabSz="914400" rtl="0" eaLnBrk="1" fontAlgn="base" latinLnBrk="0" hangingPunct="1">
                        <a:lnSpc>
                          <a:spcPct val="80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Chemical protection shoes.</a:t>
                      </a:r>
                    </a:p>
                    <a:p>
                      <a:pPr marL="0" marR="0" lvl="0" indent="0" algn="l" defTabSz="914400" rtl="0" eaLnBrk="1" fontAlgn="base" latinLnBrk="0" hangingPunct="1">
                        <a:lnSpc>
                          <a:spcPct val="80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Chemical protection gloves.</a:t>
                      </a:r>
                    </a:p>
                    <a:p>
                      <a:pPr marL="0" marR="0" lvl="0" indent="0" algn="l" defTabSz="914400" rtl="0" eaLnBrk="1" fontAlgn="base" latinLnBrk="0" hangingPunct="1">
                        <a:lnSpc>
                          <a:spcPct val="80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Self-contained breathing apparatus or supplied-air respirator combined with self-contained breathing apparatus for escape use.</a:t>
                      </a:r>
                    </a:p>
                    <a:p>
                      <a:pPr marL="0" marR="0" lvl="0" indent="0" algn="l" defTabSz="914400" rtl="0" eaLnBrk="1" fontAlgn="base" latinLnBrk="0" hangingPunct="1">
                        <a:lnSpc>
                          <a:spcPct val="80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Two-way talk radio.</a:t>
                      </a:r>
                    </a:p>
                    <a:p>
                      <a:pPr marL="0" marR="0" lvl="0" indent="0" algn="l" defTabSz="914400" rtl="0" eaLnBrk="1" fontAlgn="base" latinLnBrk="0" hangingPunct="1">
                        <a:lnSpc>
                          <a:spcPct val="80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Other necessary protective gear.</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674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Degree of protection</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Provide the highest level of respiratory, eye and skin protection.</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投影片編號版面配置區 3">
            <a:extLst>
              <a:ext uri="{FF2B5EF4-FFF2-40B4-BE49-F238E27FC236}">
                <a16:creationId xmlns:a16="http://schemas.microsoft.com/office/drawing/2014/main" id="{FA802E15-F9F2-4553-B9D9-258D9EE82FC1}"/>
              </a:ext>
            </a:extLst>
          </p:cNvPr>
          <p:cNvSpPr>
            <a:spLocks noGrp="1"/>
          </p:cNvSpPr>
          <p:nvPr>
            <p:ph type="sldNum" sz="quarter" idx="12"/>
          </p:nvPr>
        </p:nvSpPr>
        <p:spPr>
          <a:xfrm>
            <a:off x="6769744" y="6319480"/>
            <a:ext cx="2133600" cy="365125"/>
          </a:xfrm>
        </p:spPr>
        <p:txBody>
          <a:bodyPr/>
          <a:lstStyle/>
          <a:p>
            <a:fld id="{D81384EF-367C-450E-B552-C4A0BE1BD3F8}" type="slidenum">
              <a:rPr lang="zh-TW" altLang="en-US" smtClean="0"/>
              <a:pPr/>
              <a:t>64</a:t>
            </a:fld>
            <a:endParaRPr lang="zh-TW" altLang="en-US" dirty="0"/>
          </a:p>
        </p:txBody>
      </p:sp>
    </p:spTree>
    <p:extLst>
      <p:ext uri="{BB962C8B-B14F-4D97-AF65-F5344CB8AC3E}">
        <p14:creationId xmlns:p14="http://schemas.microsoft.com/office/powerpoint/2010/main" val="19122642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idx="4294967295"/>
          </p:nvPr>
        </p:nvSpPr>
        <p:spPr>
          <a:xfrm>
            <a:off x="296414" y="1043464"/>
            <a:ext cx="8568952" cy="652463"/>
          </a:xfrm>
        </p:spPr>
        <p:txBody>
          <a:bodyPr/>
          <a:lstStyle/>
          <a:p>
            <a:r>
              <a:rPr lang="en-US" altLang="zh-TW" sz="3200" dirty="0">
                <a:latin typeface="Times New Roman" panose="02020603050405020304" pitchFamily="18" charset="0"/>
              </a:rPr>
              <a:t>Classification table of environmental hazard grade and its protective gear selection (A) (cont.)</a:t>
            </a:r>
            <a:endParaRPr lang="en-US" altLang="zh-TW" sz="3200" b="1" dirty="0">
              <a:latin typeface="Times New Roman" panose="02020603050405020304" pitchFamily="18" charset="0"/>
            </a:endParaRPr>
          </a:p>
        </p:txBody>
      </p:sp>
      <p:graphicFrame>
        <p:nvGraphicFramePr>
          <p:cNvPr id="664579" name="Group 3"/>
          <p:cNvGraphicFramePr>
            <a:graphicFrameLocks noGrp="1"/>
          </p:cNvGraphicFramePr>
          <p:nvPr>
            <p:extLst>
              <p:ext uri="{D42A27DB-BD31-4B8C-83A1-F6EECF244321}">
                <p14:modId xmlns:p14="http://schemas.microsoft.com/office/powerpoint/2010/main" val="4106189744"/>
              </p:ext>
            </p:extLst>
          </p:nvPr>
        </p:nvGraphicFramePr>
        <p:xfrm>
          <a:off x="62865" y="1988840"/>
          <a:ext cx="9036050" cy="4117407"/>
        </p:xfrm>
        <a:graphic>
          <a:graphicData uri="http://schemas.openxmlformats.org/drawingml/2006/table">
            <a:tbl>
              <a:tblPr/>
              <a:tblGrid>
                <a:gridCol w="1906687">
                  <a:extLst>
                    <a:ext uri="{9D8B030D-6E8A-4147-A177-3AD203B41FA5}">
                      <a16:colId xmlns:a16="http://schemas.microsoft.com/office/drawing/2014/main" val="20000"/>
                    </a:ext>
                  </a:extLst>
                </a:gridCol>
                <a:gridCol w="7129363">
                  <a:extLst>
                    <a:ext uri="{9D8B030D-6E8A-4147-A177-3AD203B41FA5}">
                      <a16:colId xmlns:a16="http://schemas.microsoft.com/office/drawing/2014/main" val="20001"/>
                    </a:ext>
                  </a:extLst>
                </a:gridCol>
              </a:tblGrid>
              <a:tr h="1809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Protection level</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Level A</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9960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Application occasion</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Environments where high concentrations of highly toxic chemicals are known to exist or may be produced.</a:t>
                      </a:r>
                    </a:p>
                    <a:p>
                      <a:pPr marL="0" marR="0" lvl="0" indent="0" algn="just" defTabSz="914400" rtl="0" eaLnBrk="1" fontAlgn="base" latinLnBrk="0" hangingPunct="1">
                        <a:lnSpc>
                          <a:spcPct val="80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An environment with substances that are harmful to the skin.</a:t>
                      </a:r>
                    </a:p>
                    <a:p>
                      <a:pPr marL="0" marR="0" lvl="0" indent="0" algn="just" defTabSz="914400" rtl="0" eaLnBrk="1" fontAlgn="base" latinLnBrk="0" hangingPunct="1">
                        <a:lnSpc>
                          <a:spcPct val="80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Confined spaces or poorly ventilated environments.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1879">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Conditions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Chemical protective clothing must be impermeable to harmful substances in the working environment.</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06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Remarks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This level of protective equipment is required when the concentration of harmful substances reaches IDLH or situations of hypoxia and fire escape arise.</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4" name="文字方塊 3"/>
          <p:cNvSpPr txBox="1"/>
          <p:nvPr/>
        </p:nvSpPr>
        <p:spPr>
          <a:xfrm>
            <a:off x="909752" y="6319480"/>
            <a:ext cx="7324496" cy="387798"/>
          </a:xfrm>
          <a:prstGeom prst="rect">
            <a:avLst/>
          </a:prstGeom>
          <a:solidFill>
            <a:schemeClr val="bg1"/>
          </a:solidFill>
        </p:spPr>
        <p:txBody>
          <a:bodyPr wrap="square" rtlCol="0">
            <a:spAutoFit/>
          </a:bodyPr>
          <a:lstStyle/>
          <a:p>
            <a:pPr lvl="1">
              <a:lnSpc>
                <a:spcPct val="80000"/>
              </a:lnSpc>
              <a:buSzTx/>
            </a:pPr>
            <a:r>
              <a:rPr lang="en-US" altLang="zh-TW" sz="2400" dirty="0">
                <a:latin typeface="Tahoma" pitchFamily="34" charset="0"/>
                <a:ea typeface="標楷體" panose="03000509000000000000" pitchFamily="65" charset="-120"/>
              </a:rPr>
              <a:t>Immediately Dangerous to Life or Health,</a:t>
            </a:r>
            <a:r>
              <a:rPr lang="zh-TW" altLang="zh-TW" sz="2400" dirty="0">
                <a:latin typeface="Tahoma" pitchFamily="34" charset="0"/>
                <a:ea typeface="標楷體" panose="03000509000000000000" pitchFamily="65" charset="-120"/>
              </a:rPr>
              <a:t> </a:t>
            </a:r>
            <a:r>
              <a:rPr lang="en-US" altLang="zh-TW" sz="2400" dirty="0">
                <a:latin typeface="Tahoma" pitchFamily="34" charset="0"/>
                <a:ea typeface="標楷體" panose="03000509000000000000" pitchFamily="65" charset="-120"/>
              </a:rPr>
              <a:t>IDLH</a:t>
            </a:r>
          </a:p>
        </p:txBody>
      </p:sp>
      <p:sp>
        <p:nvSpPr>
          <p:cNvPr id="5" name="投影片編號版面配置區 3">
            <a:extLst>
              <a:ext uri="{FF2B5EF4-FFF2-40B4-BE49-F238E27FC236}">
                <a16:creationId xmlns:a16="http://schemas.microsoft.com/office/drawing/2014/main" id="{845F04AC-7571-433E-A28E-EAE06CEEACA5}"/>
              </a:ext>
            </a:extLst>
          </p:cNvPr>
          <p:cNvSpPr>
            <a:spLocks noGrp="1"/>
          </p:cNvSpPr>
          <p:nvPr>
            <p:ph type="sldNum" sz="quarter" idx="12"/>
          </p:nvPr>
        </p:nvSpPr>
        <p:spPr>
          <a:xfrm>
            <a:off x="6769744" y="6319480"/>
            <a:ext cx="2133600" cy="365125"/>
          </a:xfrm>
        </p:spPr>
        <p:txBody>
          <a:bodyPr/>
          <a:lstStyle/>
          <a:p>
            <a:fld id="{D81384EF-367C-450E-B552-C4A0BE1BD3F8}" type="slidenum">
              <a:rPr lang="zh-TW" altLang="en-US" smtClean="0"/>
              <a:pPr/>
              <a:t>65</a:t>
            </a:fld>
            <a:endParaRPr lang="zh-TW" altLang="en-US" dirty="0"/>
          </a:p>
        </p:txBody>
      </p:sp>
    </p:spTree>
    <p:extLst>
      <p:ext uri="{BB962C8B-B14F-4D97-AF65-F5344CB8AC3E}">
        <p14:creationId xmlns:p14="http://schemas.microsoft.com/office/powerpoint/2010/main" val="11938896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7" name="Group 27"/>
          <p:cNvGraphicFramePr>
            <a:graphicFrameLocks noGrp="1"/>
          </p:cNvGraphicFramePr>
          <p:nvPr>
            <p:extLst>
              <p:ext uri="{D42A27DB-BD31-4B8C-83A1-F6EECF244321}">
                <p14:modId xmlns:p14="http://schemas.microsoft.com/office/powerpoint/2010/main" val="211837198"/>
              </p:ext>
            </p:extLst>
          </p:nvPr>
        </p:nvGraphicFramePr>
        <p:xfrm>
          <a:off x="34925" y="1988840"/>
          <a:ext cx="9074150" cy="4301634"/>
        </p:xfrm>
        <a:graphic>
          <a:graphicData uri="http://schemas.openxmlformats.org/drawingml/2006/table">
            <a:tbl>
              <a:tblPr/>
              <a:tblGrid>
                <a:gridCol w="1800771">
                  <a:extLst>
                    <a:ext uri="{9D8B030D-6E8A-4147-A177-3AD203B41FA5}">
                      <a16:colId xmlns:a16="http://schemas.microsoft.com/office/drawing/2014/main" val="20000"/>
                    </a:ext>
                  </a:extLst>
                </a:gridCol>
                <a:gridCol w="7273379">
                  <a:extLst>
                    <a:ext uri="{9D8B030D-6E8A-4147-A177-3AD203B41FA5}">
                      <a16:colId xmlns:a16="http://schemas.microsoft.com/office/drawing/2014/main" val="20001"/>
                    </a:ext>
                  </a:extLst>
                </a:gridCol>
              </a:tblGrid>
              <a:tr h="60562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Protection level</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Level B</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07720">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Equipment requirements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Non-airtight one-piece protective clothing.</a:t>
                      </a:r>
                    </a:p>
                    <a:p>
                      <a:pPr marL="0" marR="0" lvl="0" indent="0" algn="l" defTabSz="914400" rtl="0" eaLnBrk="1" fontAlgn="base" latinLnBrk="0" hangingPunct="1">
                        <a:lnSpc>
                          <a:spcPct val="75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Chemical protection shoes.</a:t>
                      </a:r>
                    </a:p>
                    <a:p>
                      <a:pPr marL="0" marR="0" lvl="0" indent="0" algn="l" defTabSz="914400" rtl="0" eaLnBrk="1" fontAlgn="base" latinLnBrk="0" hangingPunct="1">
                        <a:lnSpc>
                          <a:spcPct val="75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Chemical protection gloves.</a:t>
                      </a:r>
                    </a:p>
                    <a:p>
                      <a:pPr marL="0" marR="0" lvl="0" indent="0" algn="l" defTabSz="914400" rtl="0" eaLnBrk="1" fontAlgn="base" latinLnBrk="0" hangingPunct="1">
                        <a:lnSpc>
                          <a:spcPct val="75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Self-contained breathing apparatus or supplied-air respirator combined self-contained breathing apparatus for escape use.</a:t>
                      </a:r>
                    </a:p>
                    <a:p>
                      <a:pPr marL="0" marR="0" lvl="0" indent="0" algn="l" defTabSz="914400" rtl="0" eaLnBrk="1" fontAlgn="base" latinLnBrk="0" hangingPunct="1">
                        <a:lnSpc>
                          <a:spcPct val="75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Two-way talk radio.</a:t>
                      </a:r>
                    </a:p>
                    <a:p>
                      <a:pPr marL="0" marR="0" lvl="0" indent="0" algn="l" defTabSz="914400" rtl="0" eaLnBrk="1" fontAlgn="base" latinLnBrk="0" hangingPunct="1">
                        <a:lnSpc>
                          <a:spcPct val="75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Other necessary protective gear.</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4096">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Degree of protection</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Provides the highest level of protection for the respiratory system and eyes; less conservative protection may be adequate for skin protection.</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65625" name="Rectangle 25"/>
          <p:cNvSpPr>
            <a:spLocks noChangeArrowheads="1"/>
          </p:cNvSpPr>
          <p:nvPr/>
        </p:nvSpPr>
        <p:spPr bwMode="auto">
          <a:xfrm>
            <a:off x="251520" y="1247552"/>
            <a:ext cx="8640960" cy="652463"/>
          </a:xfrm>
          <a:prstGeom prst="rect">
            <a:avLst/>
          </a:prstGeom>
          <a:noFill/>
          <a:ln w="9525">
            <a:noFill/>
            <a:miter lim="800000"/>
            <a:headEnd/>
            <a:tailEnd/>
          </a:ln>
          <a:effectLst/>
        </p:spPr>
        <p:txBody>
          <a:bodyPr anchor="b"/>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Environmental hazard level and its protective equipment selection classification table (B)</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71D8D62C-6133-463F-A251-79C53F9F125D}"/>
              </a:ext>
            </a:extLst>
          </p:cNvPr>
          <p:cNvSpPr>
            <a:spLocks noGrp="1"/>
          </p:cNvSpPr>
          <p:nvPr>
            <p:ph type="sldNum" sz="quarter" idx="12"/>
          </p:nvPr>
        </p:nvSpPr>
        <p:spPr>
          <a:xfrm>
            <a:off x="6769744" y="6319480"/>
            <a:ext cx="2133600" cy="365125"/>
          </a:xfrm>
        </p:spPr>
        <p:txBody>
          <a:bodyPr/>
          <a:lstStyle/>
          <a:p>
            <a:fld id="{D81384EF-367C-450E-B552-C4A0BE1BD3F8}" type="slidenum">
              <a:rPr lang="zh-TW" altLang="en-US" smtClean="0"/>
              <a:pPr/>
              <a:t>66</a:t>
            </a:fld>
            <a:endParaRPr lang="zh-TW" altLang="en-US" dirty="0"/>
          </a:p>
        </p:txBody>
      </p:sp>
    </p:spTree>
    <p:extLst>
      <p:ext uri="{BB962C8B-B14F-4D97-AF65-F5344CB8AC3E}">
        <p14:creationId xmlns:p14="http://schemas.microsoft.com/office/powerpoint/2010/main" val="16506497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7" name="Group 27"/>
          <p:cNvGraphicFramePr>
            <a:graphicFrameLocks noGrp="1"/>
          </p:cNvGraphicFramePr>
          <p:nvPr>
            <p:extLst>
              <p:ext uri="{D42A27DB-BD31-4B8C-83A1-F6EECF244321}">
                <p14:modId xmlns:p14="http://schemas.microsoft.com/office/powerpoint/2010/main" val="459132855"/>
              </p:ext>
            </p:extLst>
          </p:nvPr>
        </p:nvGraphicFramePr>
        <p:xfrm>
          <a:off x="29210" y="2003360"/>
          <a:ext cx="9074150" cy="4703510"/>
        </p:xfrm>
        <a:graphic>
          <a:graphicData uri="http://schemas.openxmlformats.org/drawingml/2006/table">
            <a:tbl>
              <a:tblPr/>
              <a:tblGrid>
                <a:gridCol w="1800771">
                  <a:extLst>
                    <a:ext uri="{9D8B030D-6E8A-4147-A177-3AD203B41FA5}">
                      <a16:colId xmlns:a16="http://schemas.microsoft.com/office/drawing/2014/main" val="20000"/>
                    </a:ext>
                  </a:extLst>
                </a:gridCol>
                <a:gridCol w="7273379">
                  <a:extLst>
                    <a:ext uri="{9D8B030D-6E8A-4147-A177-3AD203B41FA5}">
                      <a16:colId xmlns:a16="http://schemas.microsoft.com/office/drawing/2014/main" val="20001"/>
                    </a:ext>
                  </a:extLst>
                </a:gridCol>
              </a:tblGrid>
              <a:tr h="1809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Protection level</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Level B</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01112">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Application occasion</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Harmful substances are highly toxic by inhalation but have no obvious harm to the skin.</a:t>
                      </a:r>
                    </a:p>
                    <a:p>
                      <a:pPr marL="0" marR="0" lvl="0" indent="0" algn="l" defTabSz="914400" rtl="0" eaLnBrk="1" fontAlgn="base" latinLnBrk="0" hangingPunct="1">
                        <a:lnSpc>
                          <a:spcPct val="75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Unknown gas or vapor exists and will not cause serious harm to skin contact.</a:t>
                      </a:r>
                    </a:p>
                    <a:p>
                      <a:pPr marL="0" marR="0" lvl="0" indent="0" algn="l" defTabSz="914400" rtl="0" eaLnBrk="1" fontAlgn="base" latinLnBrk="0" hangingPunct="1">
                        <a:lnSpc>
                          <a:spcPct val="75000"/>
                        </a:lnSpc>
                        <a:spcBef>
                          <a:spcPct val="0"/>
                        </a:spcBef>
                        <a:spcAft>
                          <a:spcPct val="0"/>
                        </a:spcAft>
                        <a:buClrTx/>
                        <a:buSzPct val="100000"/>
                        <a:buFontTx/>
                        <a:buAutoNum type="arabicPeriod"/>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The environment where the oxygen concentration is less than 19.5%.</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4164">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Conditions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Not suitable for environments where the presence of gas or vapor will cause harm to the skin or will be absorbed by contact.</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Remarks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This level of protective equipment is suitable when the concentration of harmful substances does not reach IDLH but is harmful to the respiratory system with no obvious harm to the skin.</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665625" name="Rectangle 25"/>
          <p:cNvSpPr>
            <a:spLocks noChangeArrowheads="1"/>
          </p:cNvSpPr>
          <p:nvPr/>
        </p:nvSpPr>
        <p:spPr bwMode="auto">
          <a:xfrm>
            <a:off x="252408" y="743496"/>
            <a:ext cx="8646864" cy="1157238"/>
          </a:xfrm>
          <a:prstGeom prst="rect">
            <a:avLst/>
          </a:prstGeom>
          <a:noFill/>
          <a:ln w="9525">
            <a:noFill/>
            <a:miter lim="800000"/>
            <a:headEnd/>
            <a:tailEnd/>
          </a:ln>
          <a:effectLst/>
        </p:spPr>
        <p:txBody>
          <a:bodyPr anchor="b"/>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Environmental hazard level and its protective equipment selection classification table (B) (cont.)</a:t>
            </a:r>
          </a:p>
        </p:txBody>
      </p:sp>
      <p:sp>
        <p:nvSpPr>
          <p:cNvPr id="4" name="投影片編號版面配置區 3">
            <a:extLst>
              <a:ext uri="{FF2B5EF4-FFF2-40B4-BE49-F238E27FC236}">
                <a16:creationId xmlns:a16="http://schemas.microsoft.com/office/drawing/2014/main" id="{59CBAA1C-34D7-4E40-B083-BAB29C109179}"/>
              </a:ext>
            </a:extLst>
          </p:cNvPr>
          <p:cNvSpPr>
            <a:spLocks noGrp="1"/>
          </p:cNvSpPr>
          <p:nvPr>
            <p:ph type="sldNum" sz="quarter" idx="12"/>
          </p:nvPr>
        </p:nvSpPr>
        <p:spPr>
          <a:xfrm>
            <a:off x="6769744" y="6319480"/>
            <a:ext cx="2133600" cy="365125"/>
          </a:xfrm>
        </p:spPr>
        <p:txBody>
          <a:bodyPr/>
          <a:lstStyle/>
          <a:p>
            <a:fld id="{D81384EF-367C-450E-B552-C4A0BE1BD3F8}" type="slidenum">
              <a:rPr lang="zh-TW" altLang="en-US" smtClean="0"/>
              <a:pPr/>
              <a:t>67</a:t>
            </a:fld>
            <a:endParaRPr lang="zh-TW" altLang="en-US" dirty="0"/>
          </a:p>
        </p:txBody>
      </p:sp>
    </p:spTree>
    <p:extLst>
      <p:ext uri="{BB962C8B-B14F-4D97-AF65-F5344CB8AC3E}">
        <p14:creationId xmlns:p14="http://schemas.microsoft.com/office/powerpoint/2010/main" val="41057432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6650" name="Group 26"/>
          <p:cNvGraphicFramePr>
            <a:graphicFrameLocks noGrp="1"/>
          </p:cNvGraphicFramePr>
          <p:nvPr>
            <p:extLst>
              <p:ext uri="{D42A27DB-BD31-4B8C-83A1-F6EECF244321}">
                <p14:modId xmlns:p14="http://schemas.microsoft.com/office/powerpoint/2010/main" val="2432546356"/>
              </p:ext>
            </p:extLst>
          </p:nvPr>
        </p:nvGraphicFramePr>
        <p:xfrm>
          <a:off x="36627" y="2000776"/>
          <a:ext cx="9037637" cy="3948504"/>
        </p:xfrm>
        <a:graphic>
          <a:graphicData uri="http://schemas.openxmlformats.org/drawingml/2006/table">
            <a:tbl>
              <a:tblPr/>
              <a:tblGrid>
                <a:gridCol w="1908274">
                  <a:extLst>
                    <a:ext uri="{9D8B030D-6E8A-4147-A177-3AD203B41FA5}">
                      <a16:colId xmlns:a16="http://schemas.microsoft.com/office/drawing/2014/main" val="20000"/>
                    </a:ext>
                  </a:extLst>
                </a:gridCol>
                <a:gridCol w="7129363">
                  <a:extLst>
                    <a:ext uri="{9D8B030D-6E8A-4147-A177-3AD203B41FA5}">
                      <a16:colId xmlns:a16="http://schemas.microsoft.com/office/drawing/2014/main" val="20001"/>
                    </a:ext>
                  </a:extLst>
                </a:gridCol>
              </a:tblGrid>
              <a:tr h="68036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Protection level</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Level C</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0618">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Equipment requirements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Chemical protection shoes.</a:t>
                      </a:r>
                    </a:p>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Chemical protection gloves.</a:t>
                      </a:r>
                    </a:p>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Full-face air-purifying respirator with filtration devices.</a:t>
                      </a:r>
                    </a:p>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Two-way talk radio.</a:t>
                      </a:r>
                    </a:p>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Other necessary protective gear.</a:t>
                      </a:r>
                      <a:endParaRPr kumimoji="1" lang="zh-TW" altLang="en-US"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7521">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Degree of protection</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The degree of skin protection is the same as that of Level B, but the required respiratory protection is less.</a:t>
                      </a:r>
                      <a:endParaRPr kumimoji="1" lang="zh-TW" altLang="en-US"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Rectangle 25">
            <a:extLst>
              <a:ext uri="{FF2B5EF4-FFF2-40B4-BE49-F238E27FC236}">
                <a16:creationId xmlns:a16="http://schemas.microsoft.com/office/drawing/2014/main" id="{D23B79FE-CCFC-4DE2-8508-D76489CD0798}"/>
              </a:ext>
            </a:extLst>
          </p:cNvPr>
          <p:cNvSpPr>
            <a:spLocks noChangeArrowheads="1"/>
          </p:cNvSpPr>
          <p:nvPr/>
        </p:nvSpPr>
        <p:spPr bwMode="auto">
          <a:xfrm>
            <a:off x="259616" y="750754"/>
            <a:ext cx="8640960" cy="1157238"/>
          </a:xfrm>
          <a:prstGeom prst="rect">
            <a:avLst/>
          </a:prstGeom>
          <a:noFill/>
          <a:ln w="9525">
            <a:noFill/>
            <a:miter lim="800000"/>
            <a:headEnd/>
            <a:tailEnd/>
          </a:ln>
          <a:effectLst/>
        </p:spPr>
        <p:txBody>
          <a:bodyPr anchor="b"/>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Environmental hazard level and its protective equipment selection classification table (C)</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3">
            <a:extLst>
              <a:ext uri="{FF2B5EF4-FFF2-40B4-BE49-F238E27FC236}">
                <a16:creationId xmlns:a16="http://schemas.microsoft.com/office/drawing/2014/main" id="{56D778CA-A193-41DB-8632-1138A0BA38DC}"/>
              </a:ext>
            </a:extLst>
          </p:cNvPr>
          <p:cNvSpPr>
            <a:spLocks noGrp="1"/>
          </p:cNvSpPr>
          <p:nvPr>
            <p:ph type="sldNum" sz="quarter" idx="12"/>
          </p:nvPr>
        </p:nvSpPr>
        <p:spPr>
          <a:xfrm>
            <a:off x="6769744" y="6319480"/>
            <a:ext cx="2133600" cy="365125"/>
          </a:xfrm>
        </p:spPr>
        <p:txBody>
          <a:bodyPr/>
          <a:lstStyle/>
          <a:p>
            <a:fld id="{D81384EF-367C-450E-B552-C4A0BE1BD3F8}" type="slidenum">
              <a:rPr lang="zh-TW" altLang="en-US" smtClean="0"/>
              <a:pPr/>
              <a:t>68</a:t>
            </a:fld>
            <a:endParaRPr lang="zh-TW" altLang="en-US" dirty="0"/>
          </a:p>
        </p:txBody>
      </p:sp>
    </p:spTree>
    <p:extLst>
      <p:ext uri="{BB962C8B-B14F-4D97-AF65-F5344CB8AC3E}">
        <p14:creationId xmlns:p14="http://schemas.microsoft.com/office/powerpoint/2010/main" val="342913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6650" name="Group 26"/>
          <p:cNvGraphicFramePr>
            <a:graphicFrameLocks noGrp="1"/>
          </p:cNvGraphicFramePr>
          <p:nvPr>
            <p:extLst>
              <p:ext uri="{D42A27DB-BD31-4B8C-83A1-F6EECF244321}">
                <p14:modId xmlns:p14="http://schemas.microsoft.com/office/powerpoint/2010/main" val="1152884900"/>
              </p:ext>
            </p:extLst>
          </p:nvPr>
        </p:nvGraphicFramePr>
        <p:xfrm>
          <a:off x="43304" y="1999888"/>
          <a:ext cx="9037637" cy="4037076"/>
        </p:xfrm>
        <a:graphic>
          <a:graphicData uri="http://schemas.openxmlformats.org/drawingml/2006/table">
            <a:tbl>
              <a:tblPr/>
              <a:tblGrid>
                <a:gridCol w="1908274">
                  <a:extLst>
                    <a:ext uri="{9D8B030D-6E8A-4147-A177-3AD203B41FA5}">
                      <a16:colId xmlns:a16="http://schemas.microsoft.com/office/drawing/2014/main" val="20000"/>
                    </a:ext>
                  </a:extLst>
                </a:gridCol>
                <a:gridCol w="7129363">
                  <a:extLst>
                    <a:ext uri="{9D8B030D-6E8A-4147-A177-3AD203B41FA5}">
                      <a16:colId xmlns:a16="http://schemas.microsoft.com/office/drawing/2014/main" val="20001"/>
                    </a:ext>
                  </a:extLst>
                </a:gridCol>
              </a:tblGrid>
              <a:tr h="1809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Protection level</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Level C</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27947">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Application occasion</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The types of air pollutants are known and can be removed with air-purifying respirators with filtration devices.</a:t>
                      </a:r>
                    </a:p>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Other environments suitable for air-purifying respirators.</a:t>
                      </a:r>
                      <a:endParaRPr kumimoji="1" lang="zh-TW" altLang="en-US"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4325">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Conditions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The air pollutant concentration does not reach IDLH and the oxygen concentration is at least 19.5% or more.</a:t>
                      </a:r>
                      <a:endParaRPr kumimoji="1" lang="zh-TW" altLang="en-US"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54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Remarks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zh-TW" altLang="zh-TW" sz="2500" b="0" i="0" u="none" strike="noStrike" cap="none" normalizeH="0" baseline="0" dirty="0">
                        <a:ln>
                          <a:noFill/>
                        </a:ln>
                        <a:solidFill>
                          <a:schemeClr val="tx1"/>
                        </a:solidFill>
                        <a:effectLst/>
                        <a:latin typeface="Times New Roman" pitchFamily="18"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Rectangle 25">
            <a:extLst>
              <a:ext uri="{FF2B5EF4-FFF2-40B4-BE49-F238E27FC236}">
                <a16:creationId xmlns:a16="http://schemas.microsoft.com/office/drawing/2014/main" id="{D23B79FE-CCFC-4DE2-8508-D76489CD0798}"/>
              </a:ext>
            </a:extLst>
          </p:cNvPr>
          <p:cNvSpPr>
            <a:spLocks noChangeArrowheads="1"/>
          </p:cNvSpPr>
          <p:nvPr/>
        </p:nvSpPr>
        <p:spPr bwMode="auto">
          <a:xfrm>
            <a:off x="205864" y="740594"/>
            <a:ext cx="8748464" cy="1157238"/>
          </a:xfrm>
          <a:prstGeom prst="rect">
            <a:avLst/>
          </a:prstGeom>
          <a:noFill/>
          <a:ln w="9525">
            <a:noFill/>
            <a:miter lim="800000"/>
            <a:headEnd/>
            <a:tailEnd/>
          </a:ln>
          <a:effectLst/>
        </p:spPr>
        <p:txBody>
          <a:bodyPr anchor="b"/>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Environmental hazard level and its protective equipment selection classification table (C) (cont.)</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3">
            <a:extLst>
              <a:ext uri="{FF2B5EF4-FFF2-40B4-BE49-F238E27FC236}">
                <a16:creationId xmlns:a16="http://schemas.microsoft.com/office/drawing/2014/main" id="{881A0E8D-8ECE-4C90-A53D-CB328400139E}"/>
              </a:ext>
            </a:extLst>
          </p:cNvPr>
          <p:cNvSpPr>
            <a:spLocks noGrp="1"/>
          </p:cNvSpPr>
          <p:nvPr>
            <p:ph type="sldNum" sz="quarter" idx="12"/>
          </p:nvPr>
        </p:nvSpPr>
        <p:spPr>
          <a:xfrm>
            <a:off x="6769744" y="6319480"/>
            <a:ext cx="2133600" cy="365125"/>
          </a:xfrm>
        </p:spPr>
        <p:txBody>
          <a:bodyPr/>
          <a:lstStyle/>
          <a:p>
            <a:fld id="{D81384EF-367C-450E-B552-C4A0BE1BD3F8}" type="slidenum">
              <a:rPr lang="zh-TW" altLang="en-US" smtClean="0"/>
              <a:pPr/>
              <a:t>69</a:t>
            </a:fld>
            <a:endParaRPr lang="zh-TW" altLang="en-US" dirty="0"/>
          </a:p>
        </p:txBody>
      </p:sp>
    </p:spTree>
    <p:extLst>
      <p:ext uri="{BB962C8B-B14F-4D97-AF65-F5344CB8AC3E}">
        <p14:creationId xmlns:p14="http://schemas.microsoft.com/office/powerpoint/2010/main" val="98384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2004649"/>
            <a:ext cx="8229600" cy="5661248"/>
          </a:xfrm>
        </p:spPr>
        <p:txBody>
          <a:bodyPr>
            <a:noAutofit/>
          </a:bodyPr>
          <a:lstStyle/>
          <a:p>
            <a:pPr>
              <a:lnSpc>
                <a:spcPct val="120000"/>
              </a:lnSpc>
            </a:pPr>
            <a:r>
              <a:rPr lang="en-US" altLang="zh-TW" sz="2400" u="sng" dirty="0"/>
              <a:t>Basic reason</a:t>
            </a:r>
            <a:r>
              <a:rPr lang="en-US" altLang="zh-TW" sz="2400" dirty="0"/>
              <a:t>:</a:t>
            </a:r>
            <a:endParaRPr lang="en-US" altLang="zh-TW" sz="2400" strike="sngStrike" dirty="0"/>
          </a:p>
          <a:p>
            <a:pPr lvl="1">
              <a:lnSpc>
                <a:spcPct val="120000"/>
              </a:lnSpc>
            </a:pPr>
            <a:r>
              <a:rPr lang="en-US" altLang="zh-TW" sz="2400" dirty="0"/>
              <a:t>Unrealized safety and health education training</a:t>
            </a:r>
            <a:r>
              <a:rPr lang="en-US" altLang="zh-TW" sz="2400" strike="sngStrike" dirty="0"/>
              <a:t>.</a:t>
            </a:r>
          </a:p>
          <a:p>
            <a:pPr lvl="1">
              <a:lnSpc>
                <a:spcPct val="120000"/>
              </a:lnSpc>
            </a:pPr>
            <a:r>
              <a:rPr lang="en-US" altLang="zh-TW" sz="2400" dirty="0"/>
              <a:t>No auto-check system</a:t>
            </a:r>
            <a:endParaRPr lang="en-US" altLang="zh-TW" sz="2400" strike="sngStrike" dirty="0"/>
          </a:p>
          <a:p>
            <a:pPr lvl="1">
              <a:lnSpc>
                <a:spcPct val="120000"/>
              </a:lnSpc>
            </a:pPr>
            <a:r>
              <a:rPr lang="en-US" altLang="zh-TW" sz="2400" dirty="0"/>
              <a:t>No safety and health work code</a:t>
            </a:r>
            <a:endParaRPr lang="en-US" altLang="zh-TW" sz="2400" strike="sngStrike" dirty="0"/>
          </a:p>
          <a:p>
            <a:pPr lvl="1">
              <a:lnSpc>
                <a:spcPct val="120000"/>
              </a:lnSpc>
            </a:pPr>
            <a:r>
              <a:rPr lang="en-US" altLang="zh-TW" sz="2400" dirty="0"/>
              <a:t>Students participating</a:t>
            </a:r>
            <a:r>
              <a:rPr lang="zh-TW" altLang="en-US" sz="2400" dirty="0"/>
              <a:t> </a:t>
            </a:r>
            <a:r>
              <a:rPr lang="en-US" altLang="zh-TW" sz="2400" dirty="0"/>
              <a:t>in the experiment were not informed</a:t>
            </a:r>
            <a:r>
              <a:rPr lang="zh-TW" altLang="en-US" sz="2400" dirty="0"/>
              <a:t> </a:t>
            </a:r>
            <a:r>
              <a:rPr lang="en-US" altLang="zh-TW" sz="2400" dirty="0"/>
              <a:t>of</a:t>
            </a:r>
            <a:r>
              <a:rPr lang="zh-TW" altLang="en-US" sz="2400" dirty="0"/>
              <a:t> </a:t>
            </a:r>
            <a:r>
              <a:rPr lang="en-US" altLang="zh-TW" sz="2400" dirty="0"/>
              <a:t>hazards</a:t>
            </a:r>
            <a:endParaRPr lang="en-US" altLang="zh-TW" sz="2400" strike="sngStrike" dirty="0"/>
          </a:p>
          <a:p>
            <a:pPr lvl="1">
              <a:lnSpc>
                <a:spcPct val="120000"/>
              </a:lnSpc>
            </a:pPr>
            <a:r>
              <a:rPr lang="en-US" altLang="zh-TW" sz="2400" dirty="0"/>
              <a:t>Poor health and safety management</a:t>
            </a:r>
          </a:p>
          <a:p>
            <a:pPr lvl="1">
              <a:lnSpc>
                <a:spcPct val="120000"/>
              </a:lnSpc>
            </a:pPr>
            <a:r>
              <a:rPr lang="en-US" altLang="zh-TW" sz="2400" dirty="0"/>
              <a:t>Incorrect storage location of hazardous chemicals</a:t>
            </a:r>
            <a:endParaRPr lang="zh-TW" altLang="en-US" sz="2400" dirty="0"/>
          </a:p>
        </p:txBody>
      </p:sp>
      <p:sp>
        <p:nvSpPr>
          <p:cNvPr id="4" name="投影片編號版面配置區 3"/>
          <p:cNvSpPr>
            <a:spLocks noGrp="1"/>
          </p:cNvSpPr>
          <p:nvPr>
            <p:ph type="sldNum" sz="quarter" idx="12"/>
          </p:nvPr>
        </p:nvSpPr>
        <p:spPr>
          <a:xfrm>
            <a:off x="6758880" y="6315810"/>
            <a:ext cx="2133600" cy="365125"/>
          </a:xfrm>
        </p:spPr>
        <p:txBody>
          <a:bodyPr/>
          <a:lstStyle/>
          <a:p>
            <a:fld id="{D81384EF-367C-450E-B552-C4A0BE1BD3F8}" type="slidenum">
              <a:rPr lang="zh-TW" altLang="en-US" smtClean="0"/>
              <a:pPr/>
              <a:t>7</a:t>
            </a:fld>
            <a:endParaRPr lang="zh-TW" altLang="en-US" dirty="0"/>
          </a:p>
        </p:txBody>
      </p:sp>
      <p:sp>
        <p:nvSpPr>
          <p:cNvPr id="7" name="Text Box 8">
            <a:extLst>
              <a:ext uri="{FF2B5EF4-FFF2-40B4-BE49-F238E27FC236}">
                <a16:creationId xmlns:a16="http://schemas.microsoft.com/office/drawing/2014/main" id="{2E72D6AD-754F-4384-AD65-37FC2DB7D81C}"/>
              </a:ext>
            </a:extLst>
          </p:cNvPr>
          <p:cNvSpPr txBox="1">
            <a:spLocks noChangeArrowheads="1"/>
          </p:cNvSpPr>
          <p:nvPr/>
        </p:nvSpPr>
        <p:spPr bwMode="auto">
          <a:xfrm>
            <a:off x="1135394" y="836712"/>
            <a:ext cx="6894735" cy="584775"/>
          </a:xfrm>
          <a:prstGeom prst="rect">
            <a:avLst/>
          </a:prstGeom>
          <a:noFill/>
          <a:ln w="9525">
            <a:noFill/>
            <a:miter lim="800000"/>
            <a:headEnd/>
            <a:tailEnd/>
          </a:ln>
        </p:spPr>
        <p:txBody>
          <a:bodyPr wrap="square">
            <a:spAutoFit/>
          </a:bodyPr>
          <a:lstStyle/>
          <a:p>
            <a:pPr lvl="0" algn="ctr">
              <a:spcBef>
                <a:spcPct val="50000"/>
              </a:spcBef>
            </a:pPr>
            <a:r>
              <a:rPr lang="en-US" altLang="zh-TW" sz="3200" b="1" dirty="0">
                <a:latin typeface="Times New Roman" panose="02020603050405020304" pitchFamily="18" charset="0"/>
                <a:ea typeface="標楷體" pitchFamily="65" charset="-120"/>
                <a:cs typeface="Times New Roman" panose="02020603050405020304" pitchFamily="18" charset="0"/>
              </a:rPr>
              <a:t>Cause analysis of disaster cases (cont.)</a:t>
            </a:r>
            <a:endParaRPr lang="zh-TW" altLang="en-US" sz="3200" b="1"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3150234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674" name="Group 26"/>
          <p:cNvGraphicFramePr>
            <a:graphicFrameLocks noGrp="1"/>
          </p:cNvGraphicFramePr>
          <p:nvPr>
            <p:extLst>
              <p:ext uri="{D42A27DB-BD31-4B8C-83A1-F6EECF244321}">
                <p14:modId xmlns:p14="http://schemas.microsoft.com/office/powerpoint/2010/main" val="2901848854"/>
              </p:ext>
            </p:extLst>
          </p:nvPr>
        </p:nvGraphicFramePr>
        <p:xfrm>
          <a:off x="87947" y="1989520"/>
          <a:ext cx="8964613" cy="4330493"/>
        </p:xfrm>
        <a:graphic>
          <a:graphicData uri="http://schemas.openxmlformats.org/drawingml/2006/table">
            <a:tbl>
              <a:tblPr/>
              <a:tblGrid>
                <a:gridCol w="1891765">
                  <a:extLst>
                    <a:ext uri="{9D8B030D-6E8A-4147-A177-3AD203B41FA5}">
                      <a16:colId xmlns:a16="http://schemas.microsoft.com/office/drawing/2014/main" val="20000"/>
                    </a:ext>
                  </a:extLst>
                </a:gridCol>
                <a:gridCol w="7072848">
                  <a:extLst>
                    <a:ext uri="{9D8B030D-6E8A-4147-A177-3AD203B41FA5}">
                      <a16:colId xmlns:a16="http://schemas.microsoft.com/office/drawing/2014/main" val="20001"/>
                    </a:ext>
                  </a:extLst>
                </a:gridCol>
              </a:tblGrid>
              <a:tr h="31115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Protection level</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Level D</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49242">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Equipment requirements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General work clothes.</a:t>
                      </a:r>
                    </a:p>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Safety glasses.</a:t>
                      </a:r>
                    </a:p>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Safety shoes.</a:t>
                      </a:r>
                    </a:p>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Other necessary protective gear.</a:t>
                      </a:r>
                      <a:endParaRPr kumimoji="1" lang="zh-TW" altLang="en-US"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5787">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Degree of protection</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Only minor skin protection is required, and no respiratory protection is required.</a:t>
                      </a:r>
                      <a:endParaRPr kumimoji="1" lang="zh-TW" altLang="en-US"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80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Application occasion</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The working environment has been determined to be harmless.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tangle 25">
            <a:extLst>
              <a:ext uri="{FF2B5EF4-FFF2-40B4-BE49-F238E27FC236}">
                <a16:creationId xmlns:a16="http://schemas.microsoft.com/office/drawing/2014/main" id="{627F1AEC-A3DA-4AB8-ACC6-3FFE848775DC}"/>
              </a:ext>
            </a:extLst>
          </p:cNvPr>
          <p:cNvSpPr>
            <a:spLocks noChangeArrowheads="1"/>
          </p:cNvSpPr>
          <p:nvPr/>
        </p:nvSpPr>
        <p:spPr bwMode="auto">
          <a:xfrm>
            <a:off x="258499" y="743496"/>
            <a:ext cx="8640960" cy="1157238"/>
          </a:xfrm>
          <a:prstGeom prst="rect">
            <a:avLst/>
          </a:prstGeom>
          <a:noFill/>
          <a:ln w="9525">
            <a:noFill/>
            <a:miter lim="800000"/>
            <a:headEnd/>
            <a:tailEnd/>
          </a:ln>
          <a:effectLst/>
        </p:spPr>
        <p:txBody>
          <a:bodyPr anchor="b"/>
          <a:lstStyle/>
          <a:p>
            <a:pPr algn="ctr"/>
            <a:r>
              <a:rPr lang="en-US" altLang="zh-TW" sz="3200" b="1">
                <a:latin typeface="Times New Roman" panose="02020603050405020304" pitchFamily="18" charset="0"/>
                <a:ea typeface="標楷體" panose="03000509000000000000" pitchFamily="65" charset="-120"/>
                <a:cs typeface="Times New Roman" panose="02020603050405020304" pitchFamily="18" charset="0"/>
              </a:rPr>
              <a:t>Environmental hazard level and its protective equipment selection classification table (D)</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3">
            <a:extLst>
              <a:ext uri="{FF2B5EF4-FFF2-40B4-BE49-F238E27FC236}">
                <a16:creationId xmlns:a16="http://schemas.microsoft.com/office/drawing/2014/main" id="{618FE43E-1CE9-4A95-97A2-0296B8C7AF57}"/>
              </a:ext>
            </a:extLst>
          </p:cNvPr>
          <p:cNvSpPr>
            <a:spLocks noGrp="1"/>
          </p:cNvSpPr>
          <p:nvPr>
            <p:ph type="sldNum" sz="quarter" idx="12"/>
          </p:nvPr>
        </p:nvSpPr>
        <p:spPr>
          <a:xfrm>
            <a:off x="6769744" y="6319480"/>
            <a:ext cx="2133600" cy="365125"/>
          </a:xfrm>
        </p:spPr>
        <p:txBody>
          <a:bodyPr/>
          <a:lstStyle/>
          <a:p>
            <a:fld id="{D81384EF-367C-450E-B552-C4A0BE1BD3F8}" type="slidenum">
              <a:rPr lang="zh-TW" altLang="en-US" smtClean="0"/>
              <a:pPr/>
              <a:t>70</a:t>
            </a:fld>
            <a:endParaRPr lang="zh-TW" altLang="en-US" dirty="0"/>
          </a:p>
        </p:txBody>
      </p:sp>
    </p:spTree>
    <p:extLst>
      <p:ext uri="{BB962C8B-B14F-4D97-AF65-F5344CB8AC3E}">
        <p14:creationId xmlns:p14="http://schemas.microsoft.com/office/powerpoint/2010/main" val="3014606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674" name="Group 26"/>
          <p:cNvGraphicFramePr>
            <a:graphicFrameLocks noGrp="1"/>
          </p:cNvGraphicFramePr>
          <p:nvPr>
            <p:extLst>
              <p:ext uri="{D42A27DB-BD31-4B8C-83A1-F6EECF244321}">
                <p14:modId xmlns:p14="http://schemas.microsoft.com/office/powerpoint/2010/main" val="590931821"/>
              </p:ext>
            </p:extLst>
          </p:nvPr>
        </p:nvGraphicFramePr>
        <p:xfrm>
          <a:off x="87947" y="1989520"/>
          <a:ext cx="8964613" cy="3059850"/>
        </p:xfrm>
        <a:graphic>
          <a:graphicData uri="http://schemas.openxmlformats.org/drawingml/2006/table">
            <a:tbl>
              <a:tblPr/>
              <a:tblGrid>
                <a:gridCol w="1891765">
                  <a:extLst>
                    <a:ext uri="{9D8B030D-6E8A-4147-A177-3AD203B41FA5}">
                      <a16:colId xmlns:a16="http://schemas.microsoft.com/office/drawing/2014/main" val="20000"/>
                    </a:ext>
                  </a:extLst>
                </a:gridCol>
                <a:gridCol w="7072848">
                  <a:extLst>
                    <a:ext uri="{9D8B030D-6E8A-4147-A177-3AD203B41FA5}">
                      <a16:colId xmlns:a16="http://schemas.microsoft.com/office/drawing/2014/main" val="20001"/>
                    </a:ext>
                  </a:extLst>
                </a:gridCol>
              </a:tblGrid>
              <a:tr h="647392">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Protection level</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Level D</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1776">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Application occasion</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Pct val="100000"/>
                        <a:buFontTx/>
                        <a:buNone/>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2. The environment is not prone to generation of harmful gases or vapors: no chemical splashes are possible.</a:t>
                      </a:r>
                      <a:endParaRPr kumimoji="1" lang="zh-TW" altLang="en-US"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7078">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Conditions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TW"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The oxygen concentration in the working environment is at least 19.5% or more.</a:t>
                      </a:r>
                      <a:endParaRPr kumimoji="1" lang="zh-TW" altLang="en-US" sz="25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Remarks</a:t>
                      </a: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zh-TW" altLang="zh-TW" sz="2500" b="0" i="0" u="none" strike="noStrike" cap="none" normalizeH="0" baseline="0" dirty="0">
                        <a:ln>
                          <a:noFill/>
                        </a:ln>
                        <a:solidFill>
                          <a:schemeClr val="tx1"/>
                        </a:solidFill>
                        <a:effectLst/>
                        <a:latin typeface="Times New Roman" pitchFamily="18"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Rectangle 25">
            <a:extLst>
              <a:ext uri="{FF2B5EF4-FFF2-40B4-BE49-F238E27FC236}">
                <a16:creationId xmlns:a16="http://schemas.microsoft.com/office/drawing/2014/main" id="{627F1AEC-A3DA-4AB8-ACC6-3FFE848775DC}"/>
              </a:ext>
            </a:extLst>
          </p:cNvPr>
          <p:cNvSpPr>
            <a:spLocks noChangeArrowheads="1"/>
          </p:cNvSpPr>
          <p:nvPr/>
        </p:nvSpPr>
        <p:spPr bwMode="auto">
          <a:xfrm>
            <a:off x="177218" y="743496"/>
            <a:ext cx="8794061" cy="1157238"/>
          </a:xfrm>
          <a:prstGeom prst="rect">
            <a:avLst/>
          </a:prstGeom>
          <a:noFill/>
          <a:ln w="9525">
            <a:noFill/>
            <a:miter lim="800000"/>
            <a:headEnd/>
            <a:tailEnd/>
          </a:ln>
          <a:effectLst/>
        </p:spPr>
        <p:txBody>
          <a:bodyPr anchor="b"/>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Environmental hazard level and its protective equipment selection classification table (D) (cont.)</a:t>
            </a:r>
          </a:p>
        </p:txBody>
      </p:sp>
      <p:sp>
        <p:nvSpPr>
          <p:cNvPr id="5" name="投影片編號版面配置區 3">
            <a:extLst>
              <a:ext uri="{FF2B5EF4-FFF2-40B4-BE49-F238E27FC236}">
                <a16:creationId xmlns:a16="http://schemas.microsoft.com/office/drawing/2014/main" id="{618FE43E-1CE9-4A95-97A2-0296B8C7AF57}"/>
              </a:ext>
            </a:extLst>
          </p:cNvPr>
          <p:cNvSpPr>
            <a:spLocks noGrp="1"/>
          </p:cNvSpPr>
          <p:nvPr>
            <p:ph type="sldNum" sz="quarter" idx="12"/>
          </p:nvPr>
        </p:nvSpPr>
        <p:spPr>
          <a:xfrm>
            <a:off x="6769744" y="6319480"/>
            <a:ext cx="2133600" cy="365125"/>
          </a:xfrm>
        </p:spPr>
        <p:txBody>
          <a:bodyPr/>
          <a:lstStyle/>
          <a:p>
            <a:fld id="{D81384EF-367C-450E-B552-C4A0BE1BD3F8}" type="slidenum">
              <a:rPr lang="zh-TW" altLang="en-US" smtClean="0"/>
              <a:pPr/>
              <a:t>71</a:t>
            </a:fld>
            <a:endParaRPr lang="zh-TW" altLang="en-US" dirty="0"/>
          </a:p>
        </p:txBody>
      </p:sp>
    </p:spTree>
    <p:extLst>
      <p:ext uri="{BB962C8B-B14F-4D97-AF65-F5344CB8AC3E}">
        <p14:creationId xmlns:p14="http://schemas.microsoft.com/office/powerpoint/2010/main" val="1039111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7" name="Text Box 5"/>
          <p:cNvSpPr txBox="1">
            <a:spLocks noChangeArrowheads="1"/>
          </p:cNvSpPr>
          <p:nvPr/>
        </p:nvSpPr>
        <p:spPr bwMode="auto">
          <a:xfrm>
            <a:off x="1321480" y="832519"/>
            <a:ext cx="6513899" cy="584775"/>
          </a:xfrm>
          <a:prstGeom prst="rect">
            <a:avLst/>
          </a:prstGeom>
          <a:solidFill>
            <a:schemeClr val="bg1"/>
          </a:solidFill>
          <a:ln w="19050">
            <a:noFill/>
            <a:miter lim="800000"/>
            <a:headEnd type="none" w="sm" len="sm"/>
            <a:tailEnd type="none" w="sm" len="lg"/>
          </a:ln>
          <a:effectLst/>
        </p:spPr>
        <p:txBody>
          <a:bodyPr wrap="none">
            <a:spAutoFit/>
          </a:bodyPr>
          <a:lstStyle/>
          <a:p>
            <a:r>
              <a:rPr lang="en-US" altLang="zh-TW" sz="3200" b="1" dirty="0">
                <a:latin typeface="Times New Roman" panose="02020603050405020304" pitchFamily="18" charset="0"/>
                <a:ea typeface="標楷體" panose="03000509000000000000" pitchFamily="65" charset="-120"/>
              </a:rPr>
              <a:t>Environmental hazard classification</a:t>
            </a:r>
            <a:endParaRPr lang="zh-TW" altLang="en-US" sz="3200" b="1" dirty="0">
              <a:latin typeface="Times New Roman" panose="02020603050405020304" pitchFamily="18" charset="0"/>
              <a:ea typeface="標楷體" panose="03000509000000000000" pitchFamily="65" charset="-120"/>
            </a:endParaRPr>
          </a:p>
        </p:txBody>
      </p:sp>
      <p:grpSp>
        <p:nvGrpSpPr>
          <p:cNvPr id="3" name="群組 2">
            <a:extLst>
              <a:ext uri="{FF2B5EF4-FFF2-40B4-BE49-F238E27FC236}">
                <a16:creationId xmlns:a16="http://schemas.microsoft.com/office/drawing/2014/main" id="{326B9584-F2A0-4F4B-9E2D-5697EFF02985}"/>
              </a:ext>
            </a:extLst>
          </p:cNvPr>
          <p:cNvGrpSpPr/>
          <p:nvPr/>
        </p:nvGrpSpPr>
        <p:grpSpPr>
          <a:xfrm>
            <a:off x="508184" y="1484784"/>
            <a:ext cx="8136904" cy="5256683"/>
            <a:chOff x="395536" y="1029234"/>
            <a:chExt cx="8136904" cy="5256683"/>
          </a:xfrm>
        </p:grpSpPr>
        <p:sp>
          <p:nvSpPr>
            <p:cNvPr id="2" name="文字方塊 1">
              <a:extLst>
                <a:ext uri="{FF2B5EF4-FFF2-40B4-BE49-F238E27FC236}">
                  <a16:creationId xmlns:a16="http://schemas.microsoft.com/office/drawing/2014/main" id="{8ACD26F4-7D7F-4FC6-BC6A-C1D6D7448406}"/>
                </a:ext>
              </a:extLst>
            </p:cNvPr>
            <p:cNvSpPr txBox="1"/>
            <p:nvPr/>
          </p:nvSpPr>
          <p:spPr>
            <a:xfrm>
              <a:off x="395536" y="1214460"/>
              <a:ext cx="4464496" cy="369332"/>
            </a:xfrm>
            <a:prstGeom prst="rect">
              <a:avLst/>
            </a:prstGeom>
            <a:noFill/>
            <a:ln>
              <a:solidFill>
                <a:schemeClr val="tx1"/>
              </a:solidFill>
            </a:ln>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Hazardous substance or oxygen concentration</a:t>
              </a:r>
              <a:endParaRPr lang="zh-TW" altLang="en-US"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E1E9B106-09BE-4591-91BA-1251D0A8A1F6}"/>
                </a:ext>
              </a:extLst>
            </p:cNvPr>
            <p:cNvSpPr txBox="1"/>
            <p:nvPr/>
          </p:nvSpPr>
          <p:spPr>
            <a:xfrm>
              <a:off x="395536" y="1862532"/>
              <a:ext cx="4464496" cy="369332"/>
            </a:xfrm>
            <a:prstGeom prst="rect">
              <a:avLst/>
            </a:prstGeom>
            <a:noFill/>
            <a:ln>
              <a:solidFill>
                <a:schemeClr val="tx1"/>
              </a:solidFill>
            </a:ln>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Oxygen concentration is less than 18%</a:t>
              </a:r>
              <a:endParaRPr lang="zh-TW" altLang="en-US" dirty="0">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7C037EB4-9C23-46C5-B127-2943A0A712F3}"/>
                </a:ext>
              </a:extLst>
            </p:cNvPr>
            <p:cNvSpPr txBox="1"/>
            <p:nvPr/>
          </p:nvSpPr>
          <p:spPr>
            <a:xfrm>
              <a:off x="395536" y="2510604"/>
              <a:ext cx="4464496" cy="369332"/>
            </a:xfrm>
            <a:prstGeom prst="rect">
              <a:avLst/>
            </a:prstGeom>
            <a:noFill/>
            <a:ln>
              <a:solidFill>
                <a:schemeClr val="tx1"/>
              </a:solidFill>
            </a:ln>
          </p:spPr>
          <p:txBody>
            <a:bodyPr wrap="square" rtlCol="0">
              <a:spAutoFit/>
            </a:bodyPr>
            <a:lstStyle/>
            <a:p>
              <a:pPr algn="ctr"/>
              <a:r>
                <a:rPr lang="fr-FR" altLang="zh-TW" dirty="0">
                  <a:latin typeface="Times New Roman" panose="02020603050405020304" pitchFamily="18" charset="0"/>
                  <a:cs typeface="Times New Roman" panose="02020603050405020304" pitchFamily="18" charset="0"/>
                </a:rPr>
                <a:t>Cause skin irritation or corrosion</a:t>
              </a:r>
              <a:endParaRPr lang="zh-TW" altLang="en-US" dirty="0">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C58C47EA-7588-4E98-BC7E-9B780FCE960C}"/>
                </a:ext>
              </a:extLst>
            </p:cNvPr>
            <p:cNvSpPr txBox="1"/>
            <p:nvPr/>
          </p:nvSpPr>
          <p:spPr>
            <a:xfrm>
              <a:off x="395536" y="3158065"/>
              <a:ext cx="4464496" cy="369332"/>
            </a:xfrm>
            <a:prstGeom prst="rect">
              <a:avLst/>
            </a:prstGeom>
            <a:noFill/>
            <a:ln>
              <a:solidFill>
                <a:schemeClr val="tx1"/>
              </a:solidFill>
            </a:ln>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C</a:t>
              </a:r>
              <a:r>
                <a:rPr lang="fr-FR" altLang="zh-TW" dirty="0">
                  <a:latin typeface="Times New Roman" panose="02020603050405020304" pitchFamily="18" charset="0"/>
                  <a:cs typeface="Times New Roman" panose="02020603050405020304" pitchFamily="18" charset="0"/>
                </a:rPr>
                <a:t>oncentration </a:t>
              </a:r>
              <a:r>
                <a:rPr lang="fr-FR" altLang="zh-TW" dirty="0" err="1">
                  <a:latin typeface="Times New Roman" panose="02020603050405020304" pitchFamily="18" charset="0"/>
                  <a:cs typeface="Times New Roman" panose="02020603050405020304" pitchFamily="18" charset="0"/>
                </a:rPr>
                <a:t>is</a:t>
              </a:r>
              <a:r>
                <a:rPr lang="fr-FR" altLang="zh-TW" dirty="0">
                  <a:latin typeface="Times New Roman" panose="02020603050405020304" pitchFamily="18" charset="0"/>
                  <a:cs typeface="Times New Roman" panose="02020603050405020304" pitchFamily="18" charset="0"/>
                </a:rPr>
                <a:t> </a:t>
              </a:r>
              <a:r>
                <a:rPr lang="fr-FR" altLang="zh-TW" dirty="0" err="1">
                  <a:latin typeface="Times New Roman" panose="02020603050405020304" pitchFamily="18" charset="0"/>
                  <a:cs typeface="Times New Roman" panose="02020603050405020304" pitchFamily="18" charset="0"/>
                </a:rPr>
                <a:t>higher</a:t>
              </a:r>
              <a:r>
                <a:rPr lang="fr-FR" altLang="zh-TW" dirty="0">
                  <a:latin typeface="Times New Roman" panose="02020603050405020304" pitchFamily="18" charset="0"/>
                  <a:cs typeface="Times New Roman" panose="02020603050405020304" pitchFamily="18" charset="0"/>
                </a:rPr>
                <a:t> </a:t>
              </a:r>
              <a:r>
                <a:rPr lang="fr-FR" altLang="zh-TW" dirty="0" err="1">
                  <a:latin typeface="Times New Roman" panose="02020603050405020304" pitchFamily="18" charset="0"/>
                  <a:cs typeface="Times New Roman" panose="02020603050405020304" pitchFamily="18" charset="0"/>
                </a:rPr>
                <a:t>than</a:t>
              </a:r>
              <a:r>
                <a:rPr lang="fr-FR" altLang="zh-TW" dirty="0">
                  <a:latin typeface="Times New Roman" panose="02020603050405020304" pitchFamily="18" charset="0"/>
                  <a:cs typeface="Times New Roman" panose="02020603050405020304" pitchFamily="18" charset="0"/>
                </a:rPr>
                <a:t> IDLH</a:t>
              </a:r>
              <a:endParaRPr lang="zh-TW" altLang="en-US" dirty="0">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01B5FC04-881F-4B78-B9BF-E05B42F3D4AA}"/>
                </a:ext>
              </a:extLst>
            </p:cNvPr>
            <p:cNvSpPr txBox="1"/>
            <p:nvPr/>
          </p:nvSpPr>
          <p:spPr>
            <a:xfrm>
              <a:off x="395536" y="3805398"/>
              <a:ext cx="4464496" cy="369332"/>
            </a:xfrm>
            <a:prstGeom prst="rect">
              <a:avLst/>
            </a:prstGeom>
            <a:noFill/>
            <a:ln>
              <a:solidFill>
                <a:schemeClr val="tx1"/>
              </a:solidFill>
            </a:ln>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Cause eye irritation</a:t>
              </a:r>
              <a:endParaRPr lang="zh-TW" altLang="en-US"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6CBB058A-EA0A-4B95-9F8B-F8311B04E1BA}"/>
                </a:ext>
              </a:extLst>
            </p:cNvPr>
            <p:cNvSpPr txBox="1"/>
            <p:nvPr/>
          </p:nvSpPr>
          <p:spPr>
            <a:xfrm>
              <a:off x="395536" y="4509127"/>
              <a:ext cx="4464496" cy="369332"/>
            </a:xfrm>
            <a:prstGeom prst="rect">
              <a:avLst/>
            </a:prstGeom>
            <a:noFill/>
            <a:ln>
              <a:solidFill>
                <a:schemeClr val="tx1"/>
              </a:solidFill>
            </a:ln>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Oxygen concentration is less than 19.5%</a:t>
              </a:r>
              <a:endParaRPr lang="zh-TW" altLang="en-US" dirty="0">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2BC129D0-7191-47B3-8563-B5E855E42C03}"/>
                </a:ext>
              </a:extLst>
            </p:cNvPr>
            <p:cNvSpPr txBox="1"/>
            <p:nvPr/>
          </p:nvSpPr>
          <p:spPr>
            <a:xfrm>
              <a:off x="395536" y="5212856"/>
              <a:ext cx="4464496" cy="369332"/>
            </a:xfrm>
            <a:prstGeom prst="rect">
              <a:avLst/>
            </a:prstGeom>
            <a:noFill/>
            <a:ln>
              <a:solidFill>
                <a:schemeClr val="tx1"/>
              </a:solidFill>
            </a:ln>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Harmful due to inhalation</a:t>
              </a:r>
              <a:endParaRPr lang="zh-TW" altLang="en-US"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386BF6EE-184D-4621-A90D-C7DA0370308F}"/>
                </a:ext>
              </a:extLst>
            </p:cNvPr>
            <p:cNvSpPr txBox="1"/>
            <p:nvPr/>
          </p:nvSpPr>
          <p:spPr>
            <a:xfrm>
              <a:off x="1799784" y="5916585"/>
              <a:ext cx="1656000" cy="369332"/>
            </a:xfrm>
            <a:prstGeom prst="rect">
              <a:avLst/>
            </a:prstGeom>
            <a:noFill/>
            <a:ln>
              <a:solidFill>
                <a:schemeClr val="tx1"/>
              </a:solidFill>
            </a:ln>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Level D</a:t>
              </a:r>
              <a:endParaRPr lang="zh-TW" altLang="en-US"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AC8D8918-8709-461B-98AF-F6B914F99AAD}"/>
                </a:ext>
              </a:extLst>
            </p:cNvPr>
            <p:cNvSpPr txBox="1"/>
            <p:nvPr/>
          </p:nvSpPr>
          <p:spPr>
            <a:xfrm>
              <a:off x="6876256" y="1214460"/>
              <a:ext cx="1656184" cy="369332"/>
            </a:xfrm>
            <a:prstGeom prst="rect">
              <a:avLst/>
            </a:prstGeom>
            <a:noFill/>
            <a:ln>
              <a:solidFill>
                <a:schemeClr val="tx1"/>
              </a:solidFill>
            </a:ln>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Level A</a:t>
              </a:r>
              <a:endParaRPr lang="zh-TW" altLang="en-US" dirty="0">
                <a:latin typeface="Times New Roman" panose="02020603050405020304" pitchFamily="18" charset="0"/>
                <a:cs typeface="Times New Roman" panose="02020603050405020304" pitchFamily="18" charset="0"/>
              </a:endParaRPr>
            </a:p>
          </p:txBody>
        </p:sp>
        <p:sp>
          <p:nvSpPr>
            <p:cNvPr id="14" name="文字方塊 13">
              <a:extLst>
                <a:ext uri="{FF2B5EF4-FFF2-40B4-BE49-F238E27FC236}">
                  <a16:creationId xmlns:a16="http://schemas.microsoft.com/office/drawing/2014/main" id="{46171B2E-718C-4A9B-8A92-48BC2AF6D7F1}"/>
                </a:ext>
              </a:extLst>
            </p:cNvPr>
            <p:cNvSpPr txBox="1"/>
            <p:nvPr/>
          </p:nvSpPr>
          <p:spPr>
            <a:xfrm>
              <a:off x="6876256" y="3805398"/>
              <a:ext cx="1656184" cy="369332"/>
            </a:xfrm>
            <a:prstGeom prst="rect">
              <a:avLst/>
            </a:prstGeom>
            <a:noFill/>
            <a:ln>
              <a:solidFill>
                <a:schemeClr val="tx1"/>
              </a:solidFill>
            </a:ln>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Level B</a:t>
              </a:r>
              <a:endParaRPr lang="zh-TW" altLang="en-US" dirty="0">
                <a:latin typeface="Times New Roman" panose="02020603050405020304" pitchFamily="18" charset="0"/>
                <a:cs typeface="Times New Roman" panose="02020603050405020304" pitchFamily="18" charset="0"/>
              </a:endParaRPr>
            </a:p>
          </p:txBody>
        </p:sp>
        <p:sp>
          <p:nvSpPr>
            <p:cNvPr id="15" name="文字方塊 14">
              <a:extLst>
                <a:ext uri="{FF2B5EF4-FFF2-40B4-BE49-F238E27FC236}">
                  <a16:creationId xmlns:a16="http://schemas.microsoft.com/office/drawing/2014/main" id="{6213A259-40A6-4FD4-8B18-669C442703F2}"/>
                </a:ext>
              </a:extLst>
            </p:cNvPr>
            <p:cNvSpPr txBox="1"/>
            <p:nvPr/>
          </p:nvSpPr>
          <p:spPr>
            <a:xfrm>
              <a:off x="6876256" y="5217207"/>
              <a:ext cx="1656184" cy="369332"/>
            </a:xfrm>
            <a:prstGeom prst="rect">
              <a:avLst/>
            </a:prstGeom>
            <a:noFill/>
            <a:ln>
              <a:solidFill>
                <a:schemeClr val="tx1"/>
              </a:solidFill>
            </a:ln>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Level C</a:t>
              </a:r>
              <a:endParaRPr lang="zh-TW" altLang="en-US" dirty="0">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05D7602B-78D6-4B68-B92C-FC33DA7BACA6}"/>
                </a:ext>
              </a:extLst>
            </p:cNvPr>
            <p:cNvSpPr txBox="1"/>
            <p:nvPr/>
          </p:nvSpPr>
          <p:spPr>
            <a:xfrm>
              <a:off x="5076056" y="1029234"/>
              <a:ext cx="1656184"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Unrecognizable</a:t>
              </a:r>
              <a:endParaRPr lang="zh-TW" altLang="en-US" dirty="0">
                <a:latin typeface="Times New Roman" panose="02020603050405020304" pitchFamily="18" charset="0"/>
                <a:cs typeface="Times New Roman" panose="02020603050405020304" pitchFamily="18" charset="0"/>
              </a:endParaRPr>
            </a:p>
          </p:txBody>
        </p:sp>
        <p:cxnSp>
          <p:nvCxnSpPr>
            <p:cNvPr id="18" name="直線單箭頭接點 17">
              <a:extLst>
                <a:ext uri="{FF2B5EF4-FFF2-40B4-BE49-F238E27FC236}">
                  <a16:creationId xmlns:a16="http://schemas.microsoft.com/office/drawing/2014/main" id="{EF8813DB-201F-4F9E-8A7A-7D6A6DA5DC4B}"/>
                </a:ext>
              </a:extLst>
            </p:cNvPr>
            <p:cNvCxnSpPr>
              <a:stCxn id="2" idx="3"/>
              <a:endCxn id="13" idx="1"/>
            </p:cNvCxnSpPr>
            <p:nvPr/>
          </p:nvCxnSpPr>
          <p:spPr>
            <a:xfrm>
              <a:off x="4860032" y="1399126"/>
              <a:ext cx="2016224"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直線單箭頭接點 20">
              <a:extLst>
                <a:ext uri="{FF2B5EF4-FFF2-40B4-BE49-F238E27FC236}">
                  <a16:creationId xmlns:a16="http://schemas.microsoft.com/office/drawing/2014/main" id="{1E54C0B6-AB79-4BE5-8F9A-0BDBE1AB2F01}"/>
                </a:ext>
              </a:extLst>
            </p:cNvPr>
            <p:cNvCxnSpPr/>
            <p:nvPr/>
          </p:nvCxnSpPr>
          <p:spPr>
            <a:xfrm>
              <a:off x="4860032" y="3979008"/>
              <a:ext cx="2016224"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直線單箭頭接點 21">
              <a:extLst>
                <a:ext uri="{FF2B5EF4-FFF2-40B4-BE49-F238E27FC236}">
                  <a16:creationId xmlns:a16="http://schemas.microsoft.com/office/drawing/2014/main" id="{F4827E74-269A-4504-B26D-C8EDA2DA06C8}"/>
                </a:ext>
              </a:extLst>
            </p:cNvPr>
            <p:cNvCxnSpPr/>
            <p:nvPr/>
          </p:nvCxnSpPr>
          <p:spPr>
            <a:xfrm>
              <a:off x="4860032" y="5421190"/>
              <a:ext cx="2016224"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直線單箭頭接點 22">
              <a:extLst>
                <a:ext uri="{FF2B5EF4-FFF2-40B4-BE49-F238E27FC236}">
                  <a16:creationId xmlns:a16="http://schemas.microsoft.com/office/drawing/2014/main" id="{FBF66767-D4A9-4D78-993F-BC2274869F76}"/>
                </a:ext>
              </a:extLst>
            </p:cNvPr>
            <p:cNvCxnSpPr>
              <a:cxnSpLocks/>
            </p:cNvCxnSpPr>
            <p:nvPr/>
          </p:nvCxnSpPr>
          <p:spPr>
            <a:xfrm>
              <a:off x="4860032" y="2047198"/>
              <a:ext cx="2844316"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直線單箭頭接點 24">
              <a:extLst>
                <a:ext uri="{FF2B5EF4-FFF2-40B4-BE49-F238E27FC236}">
                  <a16:creationId xmlns:a16="http://schemas.microsoft.com/office/drawing/2014/main" id="{3C7F82E2-B23A-4991-97DD-53374D893F1F}"/>
                </a:ext>
              </a:extLst>
            </p:cNvPr>
            <p:cNvCxnSpPr>
              <a:cxnSpLocks/>
            </p:cNvCxnSpPr>
            <p:nvPr/>
          </p:nvCxnSpPr>
          <p:spPr>
            <a:xfrm>
              <a:off x="4860032" y="2707253"/>
              <a:ext cx="2844316"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直線單箭頭接點 25">
              <a:extLst>
                <a:ext uri="{FF2B5EF4-FFF2-40B4-BE49-F238E27FC236}">
                  <a16:creationId xmlns:a16="http://schemas.microsoft.com/office/drawing/2014/main" id="{BD6595DC-F321-452E-8F24-164849444A6A}"/>
                </a:ext>
              </a:extLst>
            </p:cNvPr>
            <p:cNvCxnSpPr>
              <a:cxnSpLocks/>
            </p:cNvCxnSpPr>
            <p:nvPr/>
          </p:nvCxnSpPr>
          <p:spPr>
            <a:xfrm>
              <a:off x="4860032" y="3342731"/>
              <a:ext cx="2844316"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直線單箭頭接點 26">
              <a:extLst>
                <a:ext uri="{FF2B5EF4-FFF2-40B4-BE49-F238E27FC236}">
                  <a16:creationId xmlns:a16="http://schemas.microsoft.com/office/drawing/2014/main" id="{3A8EEF32-B3CD-4FA5-B556-6334239B0200}"/>
                </a:ext>
              </a:extLst>
            </p:cNvPr>
            <p:cNvCxnSpPr>
              <a:cxnSpLocks/>
            </p:cNvCxnSpPr>
            <p:nvPr/>
          </p:nvCxnSpPr>
          <p:spPr>
            <a:xfrm>
              <a:off x="4860032" y="4693793"/>
              <a:ext cx="2844316"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63553" name="直線單箭頭接點 663552">
              <a:extLst>
                <a:ext uri="{FF2B5EF4-FFF2-40B4-BE49-F238E27FC236}">
                  <a16:creationId xmlns:a16="http://schemas.microsoft.com/office/drawing/2014/main" id="{2069A35F-4825-4228-862C-BB0CD761F526}"/>
                </a:ext>
              </a:extLst>
            </p:cNvPr>
            <p:cNvCxnSpPr>
              <a:cxnSpLocks/>
              <a:stCxn id="14" idx="0"/>
            </p:cNvCxnSpPr>
            <p:nvPr/>
          </p:nvCxnSpPr>
          <p:spPr>
            <a:xfrm flipV="1">
              <a:off x="7704348" y="1583792"/>
              <a:ext cx="12358" cy="2221606"/>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直線單箭頭接點 37">
              <a:extLst>
                <a:ext uri="{FF2B5EF4-FFF2-40B4-BE49-F238E27FC236}">
                  <a16:creationId xmlns:a16="http://schemas.microsoft.com/office/drawing/2014/main" id="{7902FE80-8E57-4C4E-96C4-9BAF1AA6D383}"/>
                </a:ext>
              </a:extLst>
            </p:cNvPr>
            <p:cNvCxnSpPr>
              <a:cxnSpLocks/>
              <a:stCxn id="15" idx="0"/>
            </p:cNvCxnSpPr>
            <p:nvPr/>
          </p:nvCxnSpPr>
          <p:spPr>
            <a:xfrm flipV="1">
              <a:off x="7704348" y="4174731"/>
              <a:ext cx="29825" cy="1042476"/>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直線單箭頭接點 39">
              <a:extLst>
                <a:ext uri="{FF2B5EF4-FFF2-40B4-BE49-F238E27FC236}">
                  <a16:creationId xmlns:a16="http://schemas.microsoft.com/office/drawing/2014/main" id="{B776ED46-9654-45B0-B7D6-94E2F95F857F}"/>
                </a:ext>
              </a:extLst>
            </p:cNvPr>
            <p:cNvCxnSpPr>
              <a:cxnSpLocks/>
            </p:cNvCxnSpPr>
            <p:nvPr/>
          </p:nvCxnSpPr>
          <p:spPr>
            <a:xfrm flipV="1">
              <a:off x="7746531" y="5569738"/>
              <a:ext cx="0" cy="531513"/>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63561" name="直線接點 663560">
              <a:extLst>
                <a:ext uri="{FF2B5EF4-FFF2-40B4-BE49-F238E27FC236}">
                  <a16:creationId xmlns:a16="http://schemas.microsoft.com/office/drawing/2014/main" id="{742E2A89-9963-4EA6-9DB4-9481E77E4BAB}"/>
                </a:ext>
              </a:extLst>
            </p:cNvPr>
            <p:cNvCxnSpPr>
              <a:stCxn id="12" idx="3"/>
            </p:cNvCxnSpPr>
            <p:nvPr/>
          </p:nvCxnSpPr>
          <p:spPr>
            <a:xfrm>
              <a:off x="3455784" y="6101251"/>
              <a:ext cx="42783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563" name="直線單箭頭接點 663562">
              <a:extLst>
                <a:ext uri="{FF2B5EF4-FFF2-40B4-BE49-F238E27FC236}">
                  <a16:creationId xmlns:a16="http://schemas.microsoft.com/office/drawing/2014/main" id="{861E0F73-CC5C-457D-8EE5-E4F5234D2B90}"/>
                </a:ext>
              </a:extLst>
            </p:cNvPr>
            <p:cNvCxnSpPr>
              <a:stCxn id="2" idx="2"/>
              <a:endCxn id="5" idx="0"/>
            </p:cNvCxnSpPr>
            <p:nvPr/>
          </p:nvCxnSpPr>
          <p:spPr>
            <a:xfrm>
              <a:off x="2627784" y="1583792"/>
              <a:ext cx="0" cy="27874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直線單箭頭接點 45">
              <a:extLst>
                <a:ext uri="{FF2B5EF4-FFF2-40B4-BE49-F238E27FC236}">
                  <a16:creationId xmlns:a16="http://schemas.microsoft.com/office/drawing/2014/main" id="{E9290217-B3CA-4FA2-9412-07F83FE790BE}"/>
                </a:ext>
              </a:extLst>
            </p:cNvPr>
            <p:cNvCxnSpPr/>
            <p:nvPr/>
          </p:nvCxnSpPr>
          <p:spPr>
            <a:xfrm>
              <a:off x="2627784" y="2231864"/>
              <a:ext cx="0" cy="27874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直線單箭頭接點 46">
              <a:extLst>
                <a:ext uri="{FF2B5EF4-FFF2-40B4-BE49-F238E27FC236}">
                  <a16:creationId xmlns:a16="http://schemas.microsoft.com/office/drawing/2014/main" id="{6E2C366D-D35E-4A1E-91E8-9E0ABC7170AD}"/>
                </a:ext>
              </a:extLst>
            </p:cNvPr>
            <p:cNvCxnSpPr/>
            <p:nvPr/>
          </p:nvCxnSpPr>
          <p:spPr>
            <a:xfrm>
              <a:off x="2627784" y="2879936"/>
              <a:ext cx="0" cy="27874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直線單箭頭接點 47">
              <a:extLst>
                <a:ext uri="{FF2B5EF4-FFF2-40B4-BE49-F238E27FC236}">
                  <a16:creationId xmlns:a16="http://schemas.microsoft.com/office/drawing/2014/main" id="{4EAEE5B8-5970-45C9-89D4-59281AF890A4}"/>
                </a:ext>
              </a:extLst>
            </p:cNvPr>
            <p:cNvCxnSpPr/>
            <p:nvPr/>
          </p:nvCxnSpPr>
          <p:spPr>
            <a:xfrm>
              <a:off x="2630044" y="3526658"/>
              <a:ext cx="0" cy="27874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直線單箭頭接點 48">
              <a:extLst>
                <a:ext uri="{FF2B5EF4-FFF2-40B4-BE49-F238E27FC236}">
                  <a16:creationId xmlns:a16="http://schemas.microsoft.com/office/drawing/2014/main" id="{7A37558E-D95E-452B-BD72-0EC9CEE9D5E1}"/>
                </a:ext>
              </a:extLst>
            </p:cNvPr>
            <p:cNvCxnSpPr/>
            <p:nvPr/>
          </p:nvCxnSpPr>
          <p:spPr>
            <a:xfrm>
              <a:off x="2627784" y="4230387"/>
              <a:ext cx="0" cy="27874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直線單箭頭接點 49">
              <a:extLst>
                <a:ext uri="{FF2B5EF4-FFF2-40B4-BE49-F238E27FC236}">
                  <a16:creationId xmlns:a16="http://schemas.microsoft.com/office/drawing/2014/main" id="{818AC991-19EF-4510-A815-AC339260A163}"/>
                </a:ext>
              </a:extLst>
            </p:cNvPr>
            <p:cNvCxnSpPr/>
            <p:nvPr/>
          </p:nvCxnSpPr>
          <p:spPr>
            <a:xfrm>
              <a:off x="2618469" y="4878459"/>
              <a:ext cx="0" cy="27874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直線單箭頭接點 50">
              <a:extLst>
                <a:ext uri="{FF2B5EF4-FFF2-40B4-BE49-F238E27FC236}">
                  <a16:creationId xmlns:a16="http://schemas.microsoft.com/office/drawing/2014/main" id="{F4FEDEA3-741F-4BB1-A622-F0D6D4EB7CD3}"/>
                </a:ext>
              </a:extLst>
            </p:cNvPr>
            <p:cNvCxnSpPr/>
            <p:nvPr/>
          </p:nvCxnSpPr>
          <p:spPr>
            <a:xfrm>
              <a:off x="2627784" y="5637845"/>
              <a:ext cx="0" cy="27874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63564" name="文字方塊 663563">
              <a:extLst>
                <a:ext uri="{FF2B5EF4-FFF2-40B4-BE49-F238E27FC236}">
                  <a16:creationId xmlns:a16="http://schemas.microsoft.com/office/drawing/2014/main" id="{4E76A12C-79DF-4C14-9244-E26E3387BC6E}"/>
                </a:ext>
              </a:extLst>
            </p:cNvPr>
            <p:cNvSpPr txBox="1"/>
            <p:nvPr/>
          </p:nvSpPr>
          <p:spPr>
            <a:xfrm>
              <a:off x="2070258" y="1538127"/>
              <a:ext cx="520655"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Yes</a:t>
              </a:r>
              <a:endParaRPr lang="zh-TW" altLang="en-US" dirty="0">
                <a:latin typeface="Times New Roman" panose="02020603050405020304" pitchFamily="18" charset="0"/>
                <a:cs typeface="Times New Roman" panose="02020603050405020304" pitchFamily="18" charset="0"/>
              </a:endParaRPr>
            </a:p>
          </p:txBody>
        </p:sp>
        <p:sp>
          <p:nvSpPr>
            <p:cNvPr id="53" name="文字方塊 52">
              <a:extLst>
                <a:ext uri="{FF2B5EF4-FFF2-40B4-BE49-F238E27FC236}">
                  <a16:creationId xmlns:a16="http://schemas.microsoft.com/office/drawing/2014/main" id="{835A7482-FD7E-4F55-8537-4609DFEDDDF5}"/>
                </a:ext>
              </a:extLst>
            </p:cNvPr>
            <p:cNvSpPr txBox="1"/>
            <p:nvPr/>
          </p:nvSpPr>
          <p:spPr>
            <a:xfrm>
              <a:off x="5103863" y="1756631"/>
              <a:ext cx="520655"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Yes</a:t>
              </a:r>
              <a:endParaRPr lang="zh-TW" altLang="en-US" dirty="0">
                <a:latin typeface="Times New Roman" panose="02020603050405020304" pitchFamily="18" charset="0"/>
                <a:cs typeface="Times New Roman" panose="02020603050405020304" pitchFamily="18" charset="0"/>
              </a:endParaRPr>
            </a:p>
          </p:txBody>
        </p:sp>
        <p:sp>
          <p:nvSpPr>
            <p:cNvPr id="54" name="文字方塊 53">
              <a:extLst>
                <a:ext uri="{FF2B5EF4-FFF2-40B4-BE49-F238E27FC236}">
                  <a16:creationId xmlns:a16="http://schemas.microsoft.com/office/drawing/2014/main" id="{0A031F89-3FCD-4E75-8598-17C9BAACA0E7}"/>
                </a:ext>
              </a:extLst>
            </p:cNvPr>
            <p:cNvSpPr txBox="1"/>
            <p:nvPr/>
          </p:nvSpPr>
          <p:spPr>
            <a:xfrm>
              <a:off x="5103863" y="2406590"/>
              <a:ext cx="520655"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Yes</a:t>
              </a:r>
              <a:endParaRPr lang="zh-TW" altLang="en-US" dirty="0">
                <a:latin typeface="Times New Roman" panose="02020603050405020304" pitchFamily="18" charset="0"/>
                <a:cs typeface="Times New Roman" panose="02020603050405020304" pitchFamily="18" charset="0"/>
              </a:endParaRPr>
            </a:p>
          </p:txBody>
        </p:sp>
        <p:sp>
          <p:nvSpPr>
            <p:cNvPr id="55" name="文字方塊 54">
              <a:extLst>
                <a:ext uri="{FF2B5EF4-FFF2-40B4-BE49-F238E27FC236}">
                  <a16:creationId xmlns:a16="http://schemas.microsoft.com/office/drawing/2014/main" id="{80BE2194-A89A-4F45-B49B-E79707D12F35}"/>
                </a:ext>
              </a:extLst>
            </p:cNvPr>
            <p:cNvSpPr txBox="1"/>
            <p:nvPr/>
          </p:nvSpPr>
          <p:spPr>
            <a:xfrm>
              <a:off x="5103863" y="3037300"/>
              <a:ext cx="520655"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Yes</a:t>
              </a:r>
              <a:endParaRPr lang="zh-TW" altLang="en-US" dirty="0">
                <a:latin typeface="Times New Roman" panose="02020603050405020304" pitchFamily="18" charset="0"/>
                <a:cs typeface="Times New Roman" panose="02020603050405020304" pitchFamily="18" charset="0"/>
              </a:endParaRPr>
            </a:p>
          </p:txBody>
        </p:sp>
        <p:sp>
          <p:nvSpPr>
            <p:cNvPr id="56" name="文字方塊 55">
              <a:extLst>
                <a:ext uri="{FF2B5EF4-FFF2-40B4-BE49-F238E27FC236}">
                  <a16:creationId xmlns:a16="http://schemas.microsoft.com/office/drawing/2014/main" id="{5B9E3416-B674-4623-ACCC-CE1CB9481E67}"/>
                </a:ext>
              </a:extLst>
            </p:cNvPr>
            <p:cNvSpPr txBox="1"/>
            <p:nvPr/>
          </p:nvSpPr>
          <p:spPr>
            <a:xfrm>
              <a:off x="5103863" y="3666028"/>
              <a:ext cx="520655"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Yes</a:t>
              </a:r>
              <a:endParaRPr lang="zh-TW" altLang="en-US" dirty="0">
                <a:latin typeface="Times New Roman" panose="02020603050405020304" pitchFamily="18" charset="0"/>
                <a:cs typeface="Times New Roman" panose="02020603050405020304" pitchFamily="18" charset="0"/>
              </a:endParaRPr>
            </a:p>
          </p:txBody>
        </p:sp>
        <p:sp>
          <p:nvSpPr>
            <p:cNvPr id="57" name="文字方塊 56">
              <a:extLst>
                <a:ext uri="{FF2B5EF4-FFF2-40B4-BE49-F238E27FC236}">
                  <a16:creationId xmlns:a16="http://schemas.microsoft.com/office/drawing/2014/main" id="{E3DCE655-FD91-46C8-A773-E4C1785CC0F2}"/>
                </a:ext>
              </a:extLst>
            </p:cNvPr>
            <p:cNvSpPr txBox="1"/>
            <p:nvPr/>
          </p:nvSpPr>
          <p:spPr>
            <a:xfrm>
              <a:off x="5103863" y="4369757"/>
              <a:ext cx="520655"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Yes</a:t>
              </a:r>
              <a:endParaRPr lang="zh-TW" altLang="en-US" dirty="0">
                <a:latin typeface="Times New Roman" panose="02020603050405020304" pitchFamily="18" charset="0"/>
                <a:cs typeface="Times New Roman" panose="02020603050405020304" pitchFamily="18" charset="0"/>
              </a:endParaRPr>
            </a:p>
          </p:txBody>
        </p:sp>
        <p:sp>
          <p:nvSpPr>
            <p:cNvPr id="58" name="文字方塊 57">
              <a:extLst>
                <a:ext uri="{FF2B5EF4-FFF2-40B4-BE49-F238E27FC236}">
                  <a16:creationId xmlns:a16="http://schemas.microsoft.com/office/drawing/2014/main" id="{DA8E2EAB-7570-4CBC-963E-C0B4458798D3}"/>
                </a:ext>
              </a:extLst>
            </p:cNvPr>
            <p:cNvSpPr txBox="1"/>
            <p:nvPr/>
          </p:nvSpPr>
          <p:spPr>
            <a:xfrm>
              <a:off x="5103863" y="5084541"/>
              <a:ext cx="520655"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Yes</a:t>
              </a:r>
              <a:endParaRPr lang="zh-TW" altLang="en-US" dirty="0">
                <a:latin typeface="Times New Roman" panose="02020603050405020304" pitchFamily="18" charset="0"/>
                <a:cs typeface="Times New Roman" panose="02020603050405020304" pitchFamily="18" charset="0"/>
              </a:endParaRPr>
            </a:p>
          </p:txBody>
        </p:sp>
        <p:sp>
          <p:nvSpPr>
            <p:cNvPr id="59" name="文字方塊 58">
              <a:extLst>
                <a:ext uri="{FF2B5EF4-FFF2-40B4-BE49-F238E27FC236}">
                  <a16:creationId xmlns:a16="http://schemas.microsoft.com/office/drawing/2014/main" id="{797FFF6D-1118-4FD0-9AB5-6260279D1D25}"/>
                </a:ext>
              </a:extLst>
            </p:cNvPr>
            <p:cNvSpPr txBox="1"/>
            <p:nvPr/>
          </p:nvSpPr>
          <p:spPr>
            <a:xfrm>
              <a:off x="2099893" y="2197658"/>
              <a:ext cx="466794"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No</a:t>
              </a:r>
              <a:endParaRPr lang="zh-TW" altLang="en-US" dirty="0">
                <a:latin typeface="Times New Roman" panose="02020603050405020304" pitchFamily="18" charset="0"/>
                <a:cs typeface="Times New Roman" panose="02020603050405020304" pitchFamily="18" charset="0"/>
              </a:endParaRPr>
            </a:p>
          </p:txBody>
        </p:sp>
        <p:sp>
          <p:nvSpPr>
            <p:cNvPr id="60" name="文字方塊 59">
              <a:extLst>
                <a:ext uri="{FF2B5EF4-FFF2-40B4-BE49-F238E27FC236}">
                  <a16:creationId xmlns:a16="http://schemas.microsoft.com/office/drawing/2014/main" id="{DB9E84B3-DAD4-4116-952F-7B7A4B5E904B}"/>
                </a:ext>
              </a:extLst>
            </p:cNvPr>
            <p:cNvSpPr txBox="1"/>
            <p:nvPr/>
          </p:nvSpPr>
          <p:spPr>
            <a:xfrm>
              <a:off x="2080505" y="2834640"/>
              <a:ext cx="466794"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No</a:t>
              </a:r>
              <a:endParaRPr lang="zh-TW" altLang="en-US" dirty="0">
                <a:latin typeface="Times New Roman" panose="02020603050405020304" pitchFamily="18" charset="0"/>
                <a:cs typeface="Times New Roman" panose="02020603050405020304" pitchFamily="18" charset="0"/>
              </a:endParaRPr>
            </a:p>
          </p:txBody>
        </p:sp>
        <p:sp>
          <p:nvSpPr>
            <p:cNvPr id="61" name="文字方塊 60">
              <a:extLst>
                <a:ext uri="{FF2B5EF4-FFF2-40B4-BE49-F238E27FC236}">
                  <a16:creationId xmlns:a16="http://schemas.microsoft.com/office/drawing/2014/main" id="{B5FF2C28-DECC-4959-ADE3-FF7A4F0A1216}"/>
                </a:ext>
              </a:extLst>
            </p:cNvPr>
            <p:cNvSpPr txBox="1"/>
            <p:nvPr/>
          </p:nvSpPr>
          <p:spPr>
            <a:xfrm>
              <a:off x="2099893" y="3496568"/>
              <a:ext cx="466794"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No</a:t>
              </a:r>
              <a:endParaRPr lang="zh-TW" altLang="en-US" dirty="0">
                <a:latin typeface="Times New Roman" panose="02020603050405020304" pitchFamily="18" charset="0"/>
                <a:cs typeface="Times New Roman" panose="02020603050405020304" pitchFamily="18" charset="0"/>
              </a:endParaRPr>
            </a:p>
          </p:txBody>
        </p:sp>
        <p:sp>
          <p:nvSpPr>
            <p:cNvPr id="62" name="文字方塊 61">
              <a:extLst>
                <a:ext uri="{FF2B5EF4-FFF2-40B4-BE49-F238E27FC236}">
                  <a16:creationId xmlns:a16="http://schemas.microsoft.com/office/drawing/2014/main" id="{A5ED5616-EE19-4640-9229-C75AFF5A8B9E}"/>
                </a:ext>
              </a:extLst>
            </p:cNvPr>
            <p:cNvSpPr txBox="1"/>
            <p:nvPr/>
          </p:nvSpPr>
          <p:spPr>
            <a:xfrm>
              <a:off x="2099893" y="4161369"/>
              <a:ext cx="466794"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No</a:t>
              </a:r>
              <a:endParaRPr lang="zh-TW" altLang="en-US" dirty="0">
                <a:latin typeface="Times New Roman" panose="02020603050405020304" pitchFamily="18" charset="0"/>
                <a:cs typeface="Times New Roman" panose="02020603050405020304" pitchFamily="18" charset="0"/>
              </a:endParaRPr>
            </a:p>
          </p:txBody>
        </p:sp>
        <p:sp>
          <p:nvSpPr>
            <p:cNvPr id="63" name="文字方塊 62">
              <a:extLst>
                <a:ext uri="{FF2B5EF4-FFF2-40B4-BE49-F238E27FC236}">
                  <a16:creationId xmlns:a16="http://schemas.microsoft.com/office/drawing/2014/main" id="{1A4B879E-4242-4B59-A6FF-C68BB0FECB5A}"/>
                </a:ext>
              </a:extLst>
            </p:cNvPr>
            <p:cNvSpPr txBox="1"/>
            <p:nvPr/>
          </p:nvSpPr>
          <p:spPr>
            <a:xfrm>
              <a:off x="2090887" y="4840973"/>
              <a:ext cx="466794"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No</a:t>
              </a:r>
              <a:endParaRPr lang="zh-TW" altLang="en-US" dirty="0">
                <a:latin typeface="Times New Roman" panose="02020603050405020304" pitchFamily="18" charset="0"/>
                <a:cs typeface="Times New Roman" panose="02020603050405020304" pitchFamily="18" charset="0"/>
              </a:endParaRPr>
            </a:p>
          </p:txBody>
        </p:sp>
        <p:sp>
          <p:nvSpPr>
            <p:cNvPr id="64" name="文字方塊 63">
              <a:extLst>
                <a:ext uri="{FF2B5EF4-FFF2-40B4-BE49-F238E27FC236}">
                  <a16:creationId xmlns:a16="http://schemas.microsoft.com/office/drawing/2014/main" id="{01A73E9B-4EE7-456F-856D-EDF56B4C5A50}"/>
                </a:ext>
              </a:extLst>
            </p:cNvPr>
            <p:cNvSpPr txBox="1"/>
            <p:nvPr/>
          </p:nvSpPr>
          <p:spPr>
            <a:xfrm>
              <a:off x="2066340" y="5580340"/>
              <a:ext cx="466794"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No</a:t>
              </a:r>
              <a:endParaRPr lang="zh-TW" altLang="en-US" dirty="0">
                <a:latin typeface="Times New Roman" panose="02020603050405020304" pitchFamily="18" charset="0"/>
                <a:cs typeface="Times New Roman" panose="02020603050405020304" pitchFamily="18" charset="0"/>
              </a:endParaRPr>
            </a:p>
          </p:txBody>
        </p:sp>
      </p:grpSp>
      <p:sp>
        <p:nvSpPr>
          <p:cNvPr id="52" name="投影片編號版面配置區 3">
            <a:extLst>
              <a:ext uri="{FF2B5EF4-FFF2-40B4-BE49-F238E27FC236}">
                <a16:creationId xmlns:a16="http://schemas.microsoft.com/office/drawing/2014/main" id="{4082EB7A-B81A-4244-B310-C04FCF340180}"/>
              </a:ext>
            </a:extLst>
          </p:cNvPr>
          <p:cNvSpPr>
            <a:spLocks noGrp="1"/>
          </p:cNvSpPr>
          <p:nvPr>
            <p:ph type="sldNum" sz="quarter" idx="12"/>
          </p:nvPr>
        </p:nvSpPr>
        <p:spPr>
          <a:xfrm>
            <a:off x="6769744" y="6319480"/>
            <a:ext cx="2133600" cy="365125"/>
          </a:xfrm>
        </p:spPr>
        <p:txBody>
          <a:bodyPr/>
          <a:lstStyle/>
          <a:p>
            <a:fld id="{D81384EF-367C-450E-B552-C4A0BE1BD3F8}" type="slidenum">
              <a:rPr lang="zh-TW" altLang="en-US" smtClean="0"/>
              <a:pPr/>
              <a:t>72</a:t>
            </a:fld>
            <a:endParaRPr lang="zh-TW" altLang="en-US" dirty="0"/>
          </a:p>
        </p:txBody>
      </p:sp>
    </p:spTree>
    <p:extLst>
      <p:ext uri="{BB962C8B-B14F-4D97-AF65-F5344CB8AC3E}">
        <p14:creationId xmlns:p14="http://schemas.microsoft.com/office/powerpoint/2010/main" val="16501559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88032" y="1998216"/>
            <a:ext cx="7772400" cy="1362075"/>
          </a:xfrm>
        </p:spPr>
        <p:txBody>
          <a:bodyPr>
            <a:normAutofit/>
          </a:bodyPr>
          <a:lstStyle/>
          <a:p>
            <a:r>
              <a:rPr lang="en-US" altLang="zh-TW" sz="3400" dirty="0">
                <a:latin typeface="Times New Roman" panose="02020603050405020304" pitchFamily="18" charset="0"/>
              </a:rPr>
              <a:t>VI. Fire explosion </a:t>
            </a:r>
          </a:p>
        </p:txBody>
      </p:sp>
      <p:sp>
        <p:nvSpPr>
          <p:cNvPr id="6" name="文字版面配置區 5"/>
          <p:cNvSpPr>
            <a:spLocks noGrp="1"/>
          </p:cNvSpPr>
          <p:nvPr>
            <p:ph type="body" idx="1"/>
          </p:nvPr>
        </p:nvSpPr>
        <p:spPr>
          <a:xfrm>
            <a:off x="683568" y="3020621"/>
            <a:ext cx="7772400" cy="1512168"/>
          </a:xfrm>
        </p:spPr>
        <p:txBody>
          <a:bodyPr>
            <a:noAutofit/>
          </a:bodyPr>
          <a:lstStyle/>
          <a:p>
            <a:pPr>
              <a:lnSpc>
                <a:spcPct val="125000"/>
              </a:lnSpc>
              <a:spcBef>
                <a:spcPts val="600"/>
              </a:spcBef>
              <a:spcAft>
                <a:spcPts val="600"/>
              </a:spcAft>
            </a:pPr>
            <a:r>
              <a:rPr lang="en-US" altLang="zh-TW" sz="2400" dirty="0"/>
              <a:t>Fire and explosion</a:t>
            </a:r>
          </a:p>
          <a:p>
            <a:pPr>
              <a:lnSpc>
                <a:spcPct val="125000"/>
              </a:lnSpc>
              <a:spcBef>
                <a:spcPts val="600"/>
              </a:spcBef>
              <a:spcAft>
                <a:spcPts val="600"/>
              </a:spcAft>
            </a:pPr>
            <a:r>
              <a:rPr lang="en-US" altLang="zh-TW" sz="2400" dirty="0"/>
              <a:t>Classification of hazardous materials</a:t>
            </a:r>
          </a:p>
          <a:p>
            <a:pPr>
              <a:lnSpc>
                <a:spcPct val="125000"/>
              </a:lnSpc>
              <a:spcBef>
                <a:spcPts val="600"/>
              </a:spcBef>
              <a:spcAft>
                <a:spcPts val="600"/>
              </a:spcAft>
            </a:pPr>
            <a:r>
              <a:rPr lang="en-US" altLang="zh-TW" sz="2400" dirty="0"/>
              <a:t>The dangers and hazards of fire and explosion</a:t>
            </a:r>
          </a:p>
        </p:txBody>
      </p:sp>
      <p:sp>
        <p:nvSpPr>
          <p:cNvPr id="4" name="投影片編號版面配置區 3"/>
          <p:cNvSpPr>
            <a:spLocks noGrp="1"/>
          </p:cNvSpPr>
          <p:nvPr>
            <p:ph type="sldNum" sz="quarter" idx="12"/>
          </p:nvPr>
        </p:nvSpPr>
        <p:spPr>
          <a:xfrm>
            <a:off x="6770516" y="6320937"/>
            <a:ext cx="2133600" cy="365125"/>
          </a:xfrm>
        </p:spPr>
        <p:txBody>
          <a:bodyPr/>
          <a:lstStyle/>
          <a:p>
            <a:fld id="{D81384EF-367C-450E-B552-C4A0BE1BD3F8}" type="slidenum">
              <a:rPr lang="zh-TW" altLang="en-US" smtClean="0"/>
              <a:pPr/>
              <a:t>73</a:t>
            </a:fld>
            <a:endParaRPr lang="zh-TW" altLang="en-US" dirty="0"/>
          </a:p>
        </p:txBody>
      </p:sp>
      <p:pic>
        <p:nvPicPr>
          <p:cNvPr id="12292" name="Picture 4" descr="http://www.twu.edu/images/rm/no-fi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37758" y="3360291"/>
            <a:ext cx="2375054" cy="237505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接點 9">
            <a:extLst>
              <a:ext uri="{FF2B5EF4-FFF2-40B4-BE49-F238E27FC236}">
                <a16:creationId xmlns:a16="http://schemas.microsoft.com/office/drawing/2014/main" id="{78E35585-E5EF-4B0F-BECB-5A552FCBE8C7}"/>
              </a:ext>
            </a:extLst>
          </p:cNvPr>
          <p:cNvCxnSpPr/>
          <p:nvPr/>
        </p:nvCxnSpPr>
        <p:spPr>
          <a:xfrm>
            <a:off x="179512" y="148478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7C5FED04-2859-4A5B-8DC8-795364BF4DB4}"/>
              </a:ext>
            </a:extLst>
          </p:cNvPr>
          <p:cNvSpPr/>
          <p:nvPr/>
        </p:nvSpPr>
        <p:spPr>
          <a:xfrm>
            <a:off x="8100392" y="112474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2" name="矩形 11">
            <a:extLst>
              <a:ext uri="{FF2B5EF4-FFF2-40B4-BE49-F238E27FC236}">
                <a16:creationId xmlns:a16="http://schemas.microsoft.com/office/drawing/2014/main" id="{768CF04E-67DF-4964-971A-337EB2E1E020}"/>
              </a:ext>
            </a:extLst>
          </p:cNvPr>
          <p:cNvSpPr/>
          <p:nvPr/>
        </p:nvSpPr>
        <p:spPr>
          <a:xfrm>
            <a:off x="8532440" y="112474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3" name="矩形 12">
            <a:extLst>
              <a:ext uri="{FF2B5EF4-FFF2-40B4-BE49-F238E27FC236}">
                <a16:creationId xmlns:a16="http://schemas.microsoft.com/office/drawing/2014/main" id="{DCBE9225-E22E-4D7C-BFA9-6EEDA009D611}"/>
              </a:ext>
            </a:extLst>
          </p:cNvPr>
          <p:cNvSpPr/>
          <p:nvPr/>
        </p:nvSpPr>
        <p:spPr>
          <a:xfrm>
            <a:off x="7668344" y="112474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42169876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752" y="548680"/>
            <a:ext cx="7715200" cy="1143000"/>
          </a:xfrm>
        </p:spPr>
        <p:txBody>
          <a:bodyPr>
            <a:normAutofit/>
          </a:bodyPr>
          <a:lstStyle/>
          <a:p>
            <a:r>
              <a:rPr lang="en-US" altLang="zh-TW" sz="3200" dirty="0">
                <a:latin typeface="Times New Roman" panose="02020603050405020304" pitchFamily="18" charset="0"/>
              </a:rPr>
              <a:t>Fire and explosion</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p:txBody>
          <a:bodyPr>
            <a:noAutofit/>
          </a:bodyPr>
          <a:lstStyle/>
          <a:p>
            <a:pPr>
              <a:lnSpc>
                <a:spcPts val="2500"/>
              </a:lnSpc>
              <a:spcBef>
                <a:spcPts val="600"/>
              </a:spcBef>
              <a:spcAft>
                <a:spcPts val="600"/>
              </a:spcAft>
            </a:pPr>
            <a:r>
              <a:rPr lang="en-US" altLang="zh-TW" sz="2400" dirty="0"/>
              <a:t>Fire</a:t>
            </a:r>
          </a:p>
          <a:p>
            <a:pPr lvl="1">
              <a:lnSpc>
                <a:spcPts val="2500"/>
              </a:lnSpc>
              <a:spcBef>
                <a:spcPts val="600"/>
              </a:spcBef>
              <a:spcAft>
                <a:spcPts val="600"/>
              </a:spcAft>
            </a:pPr>
            <a:r>
              <a:rPr lang="en-US" altLang="zh-TW" sz="2400" dirty="0"/>
              <a:t>In fire protection, a fire is defined with the following three phenomena:</a:t>
            </a:r>
          </a:p>
          <a:p>
            <a:pPr marL="457200" lvl="1" indent="0">
              <a:lnSpc>
                <a:spcPts val="2500"/>
              </a:lnSpc>
              <a:spcBef>
                <a:spcPts val="600"/>
              </a:spcBef>
              <a:spcAft>
                <a:spcPts val="600"/>
              </a:spcAft>
              <a:buNone/>
            </a:pPr>
            <a:r>
              <a:rPr lang="en-US" altLang="zh-TW" sz="2400" dirty="0"/>
              <a:t>(1) Source(s) to cause the fire.</a:t>
            </a:r>
          </a:p>
          <a:p>
            <a:pPr marL="457200" lvl="1" indent="0">
              <a:lnSpc>
                <a:spcPts val="2500"/>
              </a:lnSpc>
              <a:spcBef>
                <a:spcPts val="600"/>
              </a:spcBef>
              <a:spcAft>
                <a:spcPts val="600"/>
              </a:spcAft>
              <a:buNone/>
            </a:pPr>
            <a:r>
              <a:rPr lang="en-US" altLang="zh-TW" sz="2400" dirty="0"/>
              <a:t>(2) Loss of control or arson to cause the fire to expand and become a disaster.</a:t>
            </a:r>
          </a:p>
          <a:p>
            <a:pPr marL="457200" lvl="1" indent="0">
              <a:lnSpc>
                <a:spcPts val="2500"/>
              </a:lnSpc>
              <a:spcBef>
                <a:spcPts val="600"/>
              </a:spcBef>
              <a:spcAft>
                <a:spcPts val="600"/>
              </a:spcAft>
              <a:buNone/>
            </a:pPr>
            <a:r>
              <a:rPr lang="en-US" altLang="zh-TW" sz="2400" dirty="0"/>
              <a:t>(3) Need to use fire extinguishing equipment to control loss.</a:t>
            </a:r>
            <a:endParaRPr lang="zh-TW" altLang="en-US" sz="2400" dirty="0"/>
          </a:p>
          <a:p>
            <a:pPr>
              <a:lnSpc>
                <a:spcPts val="2500"/>
              </a:lnSpc>
              <a:spcBef>
                <a:spcPts val="600"/>
              </a:spcBef>
              <a:spcAft>
                <a:spcPts val="600"/>
              </a:spcAft>
            </a:pPr>
            <a:r>
              <a:rPr lang="en-US" altLang="zh-TW" sz="2400" dirty="0"/>
              <a:t>Explosion</a:t>
            </a:r>
          </a:p>
          <a:p>
            <a:pPr lvl="1">
              <a:lnSpc>
                <a:spcPts val="2500"/>
              </a:lnSpc>
              <a:spcBef>
                <a:spcPts val="600"/>
              </a:spcBef>
              <a:spcAft>
                <a:spcPts val="600"/>
              </a:spcAft>
            </a:pPr>
            <a:r>
              <a:rPr lang="en-US" altLang="zh-TW" sz="2400" dirty="0"/>
              <a:t>The rapid generation of pressure and release to the surrounding environment of lower pressure. The rapid expansion of gas and subsequent squeeze of air or friction of the container wall makes noise and usually causes damage.</a:t>
            </a:r>
            <a:endParaRPr lang="zh-TW" altLang="en-US" sz="2400" dirty="0"/>
          </a:p>
        </p:txBody>
      </p:sp>
      <p:sp>
        <p:nvSpPr>
          <p:cNvPr id="4" name="投影片編號版面配置區 3"/>
          <p:cNvSpPr>
            <a:spLocks noGrp="1"/>
          </p:cNvSpPr>
          <p:nvPr>
            <p:ph type="sldNum" sz="quarter" idx="12"/>
          </p:nvPr>
        </p:nvSpPr>
        <p:spPr>
          <a:xfrm>
            <a:off x="6758880" y="6324555"/>
            <a:ext cx="2133600" cy="365125"/>
          </a:xfrm>
        </p:spPr>
        <p:txBody>
          <a:bodyPr/>
          <a:lstStyle/>
          <a:p>
            <a:fld id="{D81384EF-367C-450E-B552-C4A0BE1BD3F8}" type="slidenum">
              <a:rPr lang="zh-TW" altLang="en-US" smtClean="0"/>
              <a:pPr/>
              <a:t>74</a:t>
            </a:fld>
            <a:endParaRPr lang="zh-TW" altLang="en-US" dirty="0"/>
          </a:p>
        </p:txBody>
      </p:sp>
    </p:spTree>
    <p:extLst>
      <p:ext uri="{BB962C8B-B14F-4D97-AF65-F5344CB8AC3E}">
        <p14:creationId xmlns:p14="http://schemas.microsoft.com/office/powerpoint/2010/main" val="339917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C9753F35-1D81-4F3C-B7D9-F14320E88D8B}"/>
              </a:ext>
            </a:extLst>
          </p:cNvPr>
          <p:cNvPicPr>
            <a:picLocks noChangeAspect="1"/>
          </p:cNvPicPr>
          <p:nvPr/>
        </p:nvPicPr>
        <p:blipFill>
          <a:blip r:embed="rId3"/>
          <a:stretch>
            <a:fillRect/>
          </a:stretch>
        </p:blipFill>
        <p:spPr>
          <a:xfrm>
            <a:off x="5868144" y="4523061"/>
            <a:ext cx="2518961" cy="2167478"/>
          </a:xfrm>
          <a:prstGeom prst="rect">
            <a:avLst/>
          </a:prstGeom>
        </p:spPr>
      </p:pic>
      <p:sp>
        <p:nvSpPr>
          <p:cNvPr id="6" name="Rectangle 3">
            <a:extLst>
              <a:ext uri="{FF2B5EF4-FFF2-40B4-BE49-F238E27FC236}">
                <a16:creationId xmlns:a16="http://schemas.microsoft.com/office/drawing/2014/main" id="{6195E275-2109-4358-82F7-B571A6A0570E}"/>
              </a:ext>
            </a:extLst>
          </p:cNvPr>
          <p:cNvSpPr txBox="1">
            <a:spLocks noChangeArrowheads="1"/>
          </p:cNvSpPr>
          <p:nvPr/>
        </p:nvSpPr>
        <p:spPr>
          <a:xfrm>
            <a:off x="683568" y="1999845"/>
            <a:ext cx="7776864" cy="387742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t>Fuel: Flammable substances such as wood, coal, gasoline, gas or dust reaching the lower explosive limit (LEL)</a:t>
            </a:r>
          </a:p>
          <a:p>
            <a:pPr>
              <a:lnSpc>
                <a:spcPct val="110000"/>
              </a:lnSpc>
              <a:spcBef>
                <a:spcPct val="10000"/>
              </a:spcBef>
              <a:spcAft>
                <a:spcPct val="10000"/>
              </a:spcAft>
            </a:pPr>
            <a:r>
              <a:rPr lang="en-US" altLang="zh-TW" sz="2400" dirty="0"/>
              <a:t>Oxygen: Air is the main source of oxygen. Oxygen in oxidizing substances may also become a source of oxygen during high temperature combustion.</a:t>
            </a:r>
          </a:p>
          <a:p>
            <a:pPr>
              <a:lnSpc>
                <a:spcPct val="110000"/>
              </a:lnSpc>
              <a:spcBef>
                <a:spcPct val="10000"/>
              </a:spcBef>
              <a:spcAft>
                <a:spcPct val="10000"/>
              </a:spcAft>
            </a:pPr>
            <a:r>
              <a:rPr lang="en-US" altLang="zh-TW" sz="2400" dirty="0"/>
              <a:t>Heat: Fuel must have a certain amount of heat to burn. The</a:t>
            </a:r>
          </a:p>
        </p:txBody>
      </p:sp>
      <p:sp>
        <p:nvSpPr>
          <p:cNvPr id="7" name="投影片編號版面配置區 5">
            <a:extLst>
              <a:ext uri="{FF2B5EF4-FFF2-40B4-BE49-F238E27FC236}">
                <a16:creationId xmlns:a16="http://schemas.microsoft.com/office/drawing/2014/main" id="{41BA1F9C-DE1E-49A5-AD77-A15BC33C8110}"/>
              </a:ext>
            </a:extLst>
          </p:cNvPr>
          <p:cNvSpPr txBox="1">
            <a:spLocks noGrp="1"/>
          </p:cNvSpPr>
          <p:nvPr/>
        </p:nvSpPr>
        <p:spPr>
          <a:xfrm>
            <a:off x="6758744" y="6325414"/>
            <a:ext cx="2133600" cy="365125"/>
          </a:xfrm>
          <a:prstGeom prst="rect">
            <a:avLst/>
          </a:prstGeom>
          <a:noFill/>
        </p:spPr>
        <p:txBody>
          <a:bodyPr anchor="ctr"/>
          <a:lstStyle/>
          <a:p>
            <a:pPr algn="r">
              <a:defRPr/>
            </a:pPr>
            <a:fld id="{1A27CE0F-F0C9-4D93-848D-EE13D6AB56A3}"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75</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8" name="Rectangle 2">
            <a:extLst>
              <a:ext uri="{FF2B5EF4-FFF2-40B4-BE49-F238E27FC236}">
                <a16:creationId xmlns:a16="http://schemas.microsoft.com/office/drawing/2014/main" id="{3B301DD8-B0D7-4DCE-A36C-EBD4E3310173}"/>
              </a:ext>
            </a:extLst>
          </p:cNvPr>
          <p:cNvSpPr txBox="1">
            <a:spLocks noChangeArrowheads="1"/>
          </p:cNvSpPr>
          <p:nvPr/>
        </p:nvSpPr>
        <p:spPr>
          <a:xfrm>
            <a:off x="457200" y="55780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Three essential elements of fire</a:t>
            </a:r>
            <a:endParaRPr lang="zh-TW" altLang="en-US" sz="3200" dirty="0">
              <a:latin typeface="Times New Roman" panose="02020603050405020304" pitchFamily="18" charset="0"/>
            </a:endParaRPr>
          </a:p>
        </p:txBody>
      </p:sp>
      <p:sp>
        <p:nvSpPr>
          <p:cNvPr id="9" name="Rectangle 3">
            <a:extLst>
              <a:ext uri="{FF2B5EF4-FFF2-40B4-BE49-F238E27FC236}">
                <a16:creationId xmlns:a16="http://schemas.microsoft.com/office/drawing/2014/main" id="{87C61697-F9BE-48D2-BF9F-7A6923D6FF64}"/>
              </a:ext>
            </a:extLst>
          </p:cNvPr>
          <p:cNvSpPr txBox="1">
            <a:spLocks noChangeArrowheads="1"/>
          </p:cNvSpPr>
          <p:nvPr/>
        </p:nvSpPr>
        <p:spPr>
          <a:xfrm>
            <a:off x="1024808" y="4518462"/>
            <a:ext cx="4861200" cy="387742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ct val="10000"/>
              </a:spcBef>
              <a:spcAft>
                <a:spcPct val="10000"/>
              </a:spcAft>
              <a:buNone/>
            </a:pPr>
            <a:r>
              <a:rPr lang="en-US" altLang="zh-TW" sz="2400" dirty="0"/>
              <a:t>sources of heat may be open flames, electrical sparks, impact, friction, overheated objects, high-temperature surfaces, spontaneous combustion.</a:t>
            </a:r>
          </a:p>
          <a:p>
            <a:pPr marL="0" indent="0">
              <a:lnSpc>
                <a:spcPct val="110000"/>
              </a:lnSpc>
              <a:spcBef>
                <a:spcPct val="10000"/>
              </a:spcBef>
              <a:spcAft>
                <a:spcPct val="10000"/>
              </a:spcAft>
              <a:buNone/>
            </a:pPr>
            <a:endParaRPr lang="en-US" altLang="zh-TW" sz="2400" dirty="0"/>
          </a:p>
        </p:txBody>
      </p:sp>
    </p:spTree>
    <p:extLst>
      <p:ext uri="{BB962C8B-B14F-4D97-AF65-F5344CB8AC3E}">
        <p14:creationId xmlns:p14="http://schemas.microsoft.com/office/powerpoint/2010/main" val="27970990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9388" y="557808"/>
            <a:ext cx="7715200" cy="1143000"/>
          </a:xfrm>
        </p:spPr>
        <p:txBody>
          <a:bodyPr>
            <a:normAutofit/>
          </a:bodyPr>
          <a:lstStyle/>
          <a:p>
            <a:r>
              <a:rPr lang="en-US" altLang="zh-TW" sz="3200" dirty="0">
                <a:latin typeface="Times New Roman" panose="02020603050405020304" pitchFamily="18" charset="0"/>
              </a:rPr>
              <a:t>Type of fire</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323528" y="1999000"/>
            <a:ext cx="8507288" cy="5184576"/>
          </a:xfrm>
        </p:spPr>
        <p:txBody>
          <a:bodyPr>
            <a:noAutofit/>
          </a:bodyPr>
          <a:lstStyle/>
          <a:p>
            <a:pPr algn="just">
              <a:lnSpc>
                <a:spcPts val="2500"/>
              </a:lnSpc>
              <a:spcBef>
                <a:spcPts val="600"/>
              </a:spcBef>
              <a:spcAft>
                <a:spcPts val="600"/>
              </a:spcAft>
            </a:pPr>
            <a:r>
              <a:rPr lang="en-US" altLang="zh-TW" sz="2400" dirty="0"/>
              <a:t>Fires can be classified according to whether it is appropriate to use water to rescue the burning material:</a:t>
            </a:r>
            <a:endParaRPr lang="zh-TW" altLang="en-US" sz="2400" dirty="0"/>
          </a:p>
          <a:p>
            <a:pPr lvl="1" algn="just">
              <a:lnSpc>
                <a:spcPts val="2500"/>
              </a:lnSpc>
              <a:spcBef>
                <a:spcPts val="600"/>
              </a:spcBef>
              <a:spcAft>
                <a:spcPts val="600"/>
              </a:spcAft>
            </a:pPr>
            <a:r>
              <a:rPr lang="en-US" altLang="zh-TW" sz="2400" u="sng" dirty="0"/>
              <a:t>Class A</a:t>
            </a:r>
            <a:r>
              <a:rPr lang="en-US" altLang="zh-TW" sz="2400" dirty="0"/>
              <a:t>: Extinguish with water or aqueous foam with extinguishing agents.</a:t>
            </a:r>
          </a:p>
          <a:p>
            <a:pPr lvl="2" algn="just">
              <a:lnSpc>
                <a:spcPts val="2500"/>
              </a:lnSpc>
              <a:spcBef>
                <a:spcPts val="600"/>
              </a:spcBef>
              <a:spcAft>
                <a:spcPts val="600"/>
              </a:spcAft>
            </a:pPr>
            <a:r>
              <a:rPr lang="en-US" altLang="zh-TW" dirty="0"/>
              <a:t>Fires of solid combustibles such as cottons/fibers, plastics/rubbers burning.</a:t>
            </a:r>
          </a:p>
          <a:p>
            <a:pPr lvl="1" algn="just">
              <a:lnSpc>
                <a:spcPts val="2500"/>
              </a:lnSpc>
              <a:spcBef>
                <a:spcPts val="600"/>
              </a:spcBef>
              <a:spcAft>
                <a:spcPts val="600"/>
              </a:spcAft>
            </a:pPr>
            <a:r>
              <a:rPr lang="en-US" altLang="zh-TW" sz="2400" dirty="0"/>
              <a:t>Class B: Dry powder, chemical foam or mechanical foam fire extinguisher</a:t>
            </a:r>
          </a:p>
          <a:p>
            <a:pPr lvl="2" algn="just">
              <a:lnSpc>
                <a:spcPts val="2500"/>
              </a:lnSpc>
              <a:spcBef>
                <a:spcPts val="600"/>
              </a:spcBef>
              <a:spcAft>
                <a:spcPts val="600"/>
              </a:spcAft>
            </a:pPr>
            <a:r>
              <a:rPr lang="en-US" altLang="zh-TW" dirty="0"/>
              <a:t>Refers to fires with oil, flammable liquid, flammable gas burning</a:t>
            </a:r>
          </a:p>
        </p:txBody>
      </p:sp>
      <p:sp>
        <p:nvSpPr>
          <p:cNvPr id="4" name="投影片編號版面配置區 3"/>
          <p:cNvSpPr>
            <a:spLocks noGrp="1"/>
          </p:cNvSpPr>
          <p:nvPr>
            <p:ph type="sldNum" sz="quarter" idx="12"/>
          </p:nvPr>
        </p:nvSpPr>
        <p:spPr>
          <a:xfrm>
            <a:off x="6742400" y="6323667"/>
            <a:ext cx="2133600" cy="365125"/>
          </a:xfrm>
        </p:spPr>
        <p:txBody>
          <a:bodyPr/>
          <a:lstStyle/>
          <a:p>
            <a:fld id="{D81384EF-367C-450E-B552-C4A0BE1BD3F8}" type="slidenum">
              <a:rPr lang="zh-TW" altLang="en-US" smtClean="0"/>
              <a:pPr/>
              <a:t>76</a:t>
            </a:fld>
            <a:endParaRPr lang="zh-TW" altLang="en-US" dirty="0"/>
          </a:p>
        </p:txBody>
      </p:sp>
      <p:pic>
        <p:nvPicPr>
          <p:cNvPr id="5" name="Picture 4" descr="MCBL00520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588224" y="274566"/>
            <a:ext cx="1476348" cy="1433386"/>
          </a:xfrm>
          <a:prstGeom prst="rect">
            <a:avLst/>
          </a:prstGeom>
          <a:noFill/>
        </p:spPr>
      </p:pic>
    </p:spTree>
    <p:extLst>
      <p:ext uri="{BB962C8B-B14F-4D97-AF65-F5344CB8AC3E}">
        <p14:creationId xmlns:p14="http://schemas.microsoft.com/office/powerpoint/2010/main" val="27960502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9388" y="557808"/>
            <a:ext cx="7715200" cy="1143000"/>
          </a:xfrm>
        </p:spPr>
        <p:txBody>
          <a:bodyPr>
            <a:normAutofit/>
          </a:bodyPr>
          <a:lstStyle/>
          <a:p>
            <a:r>
              <a:rPr lang="en-US" altLang="zh-TW" sz="3200" dirty="0">
                <a:latin typeface="Times New Roman" panose="02020603050405020304" pitchFamily="18" charset="0"/>
              </a:rPr>
              <a:t>Type of fire</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323528" y="1999000"/>
            <a:ext cx="8507288" cy="5184576"/>
          </a:xfrm>
        </p:spPr>
        <p:txBody>
          <a:bodyPr>
            <a:noAutofit/>
          </a:bodyPr>
          <a:lstStyle/>
          <a:p>
            <a:pPr>
              <a:lnSpc>
                <a:spcPts val="2500"/>
              </a:lnSpc>
              <a:spcBef>
                <a:spcPts val="600"/>
              </a:spcBef>
              <a:spcAft>
                <a:spcPts val="600"/>
              </a:spcAft>
            </a:pPr>
            <a:r>
              <a:rPr lang="en-US" altLang="zh-TW" sz="2400" dirty="0"/>
              <a:t>Fires can be classified according to whether it is appropriate to use water to rescue the burning material:</a:t>
            </a:r>
            <a:endParaRPr lang="zh-TW" altLang="en-US" sz="2400" dirty="0"/>
          </a:p>
          <a:p>
            <a:pPr lvl="1">
              <a:lnSpc>
                <a:spcPts val="2500"/>
              </a:lnSpc>
              <a:spcBef>
                <a:spcPts val="600"/>
              </a:spcBef>
              <a:spcAft>
                <a:spcPts val="600"/>
              </a:spcAft>
            </a:pPr>
            <a:r>
              <a:rPr lang="en-US" altLang="zh-TW" sz="2400" u="sng" dirty="0"/>
              <a:t>Class C</a:t>
            </a:r>
            <a:r>
              <a:rPr lang="en-US" altLang="zh-TW" sz="2400" dirty="0"/>
              <a:t>: Carbon dioxide fire extinguisher (precision machine).</a:t>
            </a:r>
            <a:endParaRPr lang="zh-TW" altLang="en-US" sz="2400" dirty="0"/>
          </a:p>
          <a:p>
            <a:pPr lvl="2">
              <a:lnSpc>
                <a:spcPts val="2500"/>
              </a:lnSpc>
              <a:spcBef>
                <a:spcPts val="600"/>
              </a:spcBef>
              <a:spcAft>
                <a:spcPts val="600"/>
              </a:spcAft>
            </a:pPr>
            <a:r>
              <a:rPr lang="en-US" altLang="zh-TW" dirty="0"/>
              <a:t>Refers to electrical fires with voltage wiring, electrical machines, and transformers</a:t>
            </a:r>
          </a:p>
          <a:p>
            <a:pPr lvl="1">
              <a:lnSpc>
                <a:spcPts val="2500"/>
              </a:lnSpc>
              <a:spcBef>
                <a:spcPts val="600"/>
              </a:spcBef>
              <a:spcAft>
                <a:spcPts val="600"/>
              </a:spcAft>
            </a:pPr>
            <a:r>
              <a:rPr lang="en-US" altLang="zh-TW" sz="2400" dirty="0"/>
              <a:t>Class D: Use special dry powder fire extinguisher </a:t>
            </a:r>
          </a:p>
          <a:p>
            <a:pPr lvl="2">
              <a:lnSpc>
                <a:spcPts val="2500"/>
              </a:lnSpc>
              <a:spcBef>
                <a:spcPts val="600"/>
              </a:spcBef>
              <a:spcAft>
                <a:spcPts val="600"/>
              </a:spcAft>
            </a:pPr>
            <a:r>
              <a:rPr lang="en-US" altLang="zh-TW" dirty="0"/>
              <a:t>Refers to fires with flammable metals, water-proof substances, and special gas (silane)</a:t>
            </a:r>
            <a:endParaRPr lang="zh-TW" altLang="en-US" strike="sngStrike" dirty="0"/>
          </a:p>
        </p:txBody>
      </p:sp>
      <p:sp>
        <p:nvSpPr>
          <p:cNvPr id="4" name="投影片編號版面配置區 3"/>
          <p:cNvSpPr>
            <a:spLocks noGrp="1"/>
          </p:cNvSpPr>
          <p:nvPr>
            <p:ph type="sldNum" sz="quarter" idx="12"/>
          </p:nvPr>
        </p:nvSpPr>
        <p:spPr>
          <a:xfrm>
            <a:off x="6742400" y="6323667"/>
            <a:ext cx="2133600" cy="365125"/>
          </a:xfrm>
        </p:spPr>
        <p:txBody>
          <a:bodyPr/>
          <a:lstStyle/>
          <a:p>
            <a:fld id="{D81384EF-367C-450E-B552-C4A0BE1BD3F8}" type="slidenum">
              <a:rPr lang="zh-TW" altLang="en-US" smtClean="0"/>
              <a:pPr/>
              <a:t>77</a:t>
            </a:fld>
            <a:endParaRPr lang="zh-TW" altLang="en-US" dirty="0"/>
          </a:p>
        </p:txBody>
      </p:sp>
      <p:pic>
        <p:nvPicPr>
          <p:cNvPr id="5" name="Picture 4" descr="MCBL00520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588224" y="274566"/>
            <a:ext cx="1476348" cy="1433386"/>
          </a:xfrm>
          <a:prstGeom prst="rect">
            <a:avLst/>
          </a:prstGeom>
          <a:noFill/>
        </p:spPr>
      </p:pic>
    </p:spTree>
    <p:extLst>
      <p:ext uri="{BB962C8B-B14F-4D97-AF65-F5344CB8AC3E}">
        <p14:creationId xmlns:p14="http://schemas.microsoft.com/office/powerpoint/2010/main" val="33410530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384" y="549568"/>
            <a:ext cx="8229600" cy="1143000"/>
          </a:xfrm>
        </p:spPr>
        <p:txBody>
          <a:bodyPr>
            <a:normAutofit/>
          </a:bodyPr>
          <a:lstStyle/>
          <a:p>
            <a:pPr>
              <a:tabLst>
                <a:tab pos="1971675" algn="l"/>
              </a:tabLst>
            </a:pPr>
            <a:r>
              <a:rPr lang="en-US" altLang="zh-TW" sz="3200" dirty="0">
                <a:latin typeface="Times New Roman" panose="02020603050405020304" pitchFamily="18" charset="0"/>
              </a:rPr>
              <a:t>Type of explosion</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016" y="1988840"/>
            <a:ext cx="8229600" cy="5328592"/>
          </a:xfrm>
        </p:spPr>
        <p:txBody>
          <a:bodyPr>
            <a:normAutofit/>
          </a:bodyPr>
          <a:lstStyle/>
          <a:p>
            <a:pPr algn="just">
              <a:lnSpc>
                <a:spcPts val="2800"/>
              </a:lnSpc>
              <a:spcBef>
                <a:spcPts val="0"/>
              </a:spcBef>
            </a:pPr>
            <a:r>
              <a:rPr lang="en-US" altLang="zh-TW" sz="2400" dirty="0"/>
              <a:t>Distinguished by the physical state of the substance at the time of the explosion</a:t>
            </a:r>
            <a:endParaRPr lang="zh-TW" altLang="en-US" sz="2400" dirty="0"/>
          </a:p>
          <a:p>
            <a:pPr lvl="1" algn="just">
              <a:lnSpc>
                <a:spcPts val="2800"/>
              </a:lnSpc>
              <a:spcBef>
                <a:spcPts val="0"/>
              </a:spcBef>
            </a:pPr>
            <a:r>
              <a:rPr lang="en-US" altLang="zh-TW" sz="2400" dirty="0"/>
              <a:t>Gas, liquid and solid explosion</a:t>
            </a:r>
            <a:endParaRPr lang="zh-TW" altLang="en-US" sz="2400" dirty="0"/>
          </a:p>
          <a:p>
            <a:pPr algn="just">
              <a:lnSpc>
                <a:spcPts val="2800"/>
              </a:lnSpc>
              <a:spcBef>
                <a:spcPts val="0"/>
              </a:spcBef>
            </a:pPr>
            <a:r>
              <a:rPr lang="en-US" altLang="zh-TW" sz="2400" dirty="0"/>
              <a:t>Distinguished by the characteristics of the explosion</a:t>
            </a:r>
            <a:endParaRPr lang="zh-TW" altLang="en-US" sz="2400" dirty="0"/>
          </a:p>
          <a:p>
            <a:pPr lvl="1" algn="just">
              <a:lnSpc>
                <a:spcPts val="2800"/>
              </a:lnSpc>
              <a:spcBef>
                <a:spcPts val="0"/>
              </a:spcBef>
            </a:pPr>
            <a:r>
              <a:rPr lang="en-US" altLang="zh-TW" sz="2400" dirty="0"/>
              <a:t>Physical explosion</a:t>
            </a:r>
            <a:r>
              <a:rPr lang="zh-TW" altLang="en-US" sz="2400" dirty="0"/>
              <a:t> </a:t>
            </a:r>
          </a:p>
          <a:p>
            <a:pPr lvl="2" algn="just">
              <a:lnSpc>
                <a:spcPts val="2800"/>
              </a:lnSpc>
              <a:spcBef>
                <a:spcPts val="0"/>
              </a:spcBef>
            </a:pPr>
            <a:r>
              <a:rPr lang="en-US" altLang="zh-TW" dirty="0"/>
              <a:t>The high-pressure container leaked and exploded.</a:t>
            </a:r>
          </a:p>
          <a:p>
            <a:pPr lvl="2" algn="just">
              <a:lnSpc>
                <a:spcPts val="2800"/>
              </a:lnSpc>
              <a:spcBef>
                <a:spcPts val="0"/>
              </a:spcBef>
            </a:pPr>
            <a:r>
              <a:rPr lang="en-US" altLang="zh-TW" dirty="0"/>
              <a:t>Water vapor explosion.</a:t>
            </a:r>
            <a:endParaRPr lang="zh-TW" altLang="en-US" dirty="0"/>
          </a:p>
          <a:p>
            <a:pPr lvl="1" algn="just">
              <a:lnSpc>
                <a:spcPts val="2800"/>
              </a:lnSpc>
              <a:spcBef>
                <a:spcPts val="0"/>
              </a:spcBef>
            </a:pPr>
            <a:r>
              <a:rPr lang="en-US" altLang="zh-TW" sz="2400" dirty="0"/>
              <a:t>Chemical explosion</a:t>
            </a:r>
          </a:p>
          <a:p>
            <a:pPr lvl="2" algn="just" hangingPunct="0">
              <a:lnSpc>
                <a:spcPts val="2800"/>
              </a:lnSpc>
              <a:spcBef>
                <a:spcPts val="0"/>
              </a:spcBef>
            </a:pPr>
            <a:r>
              <a:rPr lang="en-US" altLang="zh-TW" dirty="0"/>
              <a:t>Gas explosion, flammable vapor explosion, droplet explosion, dust explosion, chemical uncontrolled explosion, high explosive, etc.</a:t>
            </a:r>
            <a:endParaRPr lang="zh-TW" altLang="en-US" dirty="0"/>
          </a:p>
          <a:p>
            <a:pPr lvl="1" algn="just">
              <a:lnSpc>
                <a:spcPts val="2800"/>
              </a:lnSpc>
              <a:spcBef>
                <a:spcPts val="0"/>
              </a:spcBef>
            </a:pPr>
            <a:r>
              <a:rPr lang="en-US" altLang="zh-TW" sz="2400" dirty="0"/>
              <a:t>Physicochemical explosion</a:t>
            </a:r>
            <a:endParaRPr lang="zh-TW" altLang="en-US" sz="2400" dirty="0"/>
          </a:p>
          <a:p>
            <a:pPr lvl="2" algn="just">
              <a:lnSpc>
                <a:spcPts val="2800"/>
              </a:lnSpc>
              <a:spcBef>
                <a:spcPts val="0"/>
              </a:spcBef>
            </a:pPr>
            <a:r>
              <a:rPr lang="en-US" altLang="zh-TW" dirty="0"/>
              <a:t>Boiling liquid expanding vapor explosion, BLEVE</a:t>
            </a:r>
            <a:endParaRPr lang="zh-TW" altLang="en-US" dirty="0"/>
          </a:p>
        </p:txBody>
      </p:sp>
      <p:sp>
        <p:nvSpPr>
          <p:cNvPr id="4" name="投影片編號版面配置區 3"/>
          <p:cNvSpPr>
            <a:spLocks noGrp="1"/>
          </p:cNvSpPr>
          <p:nvPr>
            <p:ph type="sldNum" sz="quarter" idx="12"/>
          </p:nvPr>
        </p:nvSpPr>
        <p:spPr>
          <a:xfrm>
            <a:off x="6752560" y="6318592"/>
            <a:ext cx="2133600" cy="365125"/>
          </a:xfrm>
        </p:spPr>
        <p:txBody>
          <a:bodyPr/>
          <a:lstStyle/>
          <a:p>
            <a:fld id="{D81384EF-367C-450E-B552-C4A0BE1BD3F8}" type="slidenum">
              <a:rPr lang="zh-TW" altLang="en-US" smtClean="0"/>
              <a:pPr/>
              <a:t>78</a:t>
            </a:fld>
            <a:endParaRPr lang="zh-TW" altLang="en-US" dirty="0"/>
          </a:p>
        </p:txBody>
      </p:sp>
      <p:pic>
        <p:nvPicPr>
          <p:cNvPr id="13314" name="Picture 2" descr="http://www.jitu5.com/uploads/allimg/130505/260466-1305051GK0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8224" y="314752"/>
            <a:ext cx="1691392" cy="169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7616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57200" y="627683"/>
            <a:ext cx="8229600" cy="994122"/>
          </a:xfrm>
        </p:spPr>
        <p:txBody>
          <a:bodyPr>
            <a:noAutofit/>
          </a:bodyPr>
          <a:lstStyle/>
          <a:p>
            <a:r>
              <a:rPr lang="en-US" altLang="zh-TW" sz="3200" dirty="0">
                <a:latin typeface="Times New Roman" panose="02020603050405020304" pitchFamily="18" charset="0"/>
              </a:rPr>
              <a:t>Classification of hazardous materials</a:t>
            </a:r>
            <a:endParaRPr lang="zh-TW" altLang="en-US" sz="3200" dirty="0">
              <a:latin typeface="Times New Roman" panose="02020603050405020304" pitchFamily="18" charset="0"/>
            </a:endParaRPr>
          </a:p>
        </p:txBody>
      </p:sp>
      <p:sp>
        <p:nvSpPr>
          <p:cNvPr id="7" name="內容版面配置區 6"/>
          <p:cNvSpPr>
            <a:spLocks noGrp="1"/>
          </p:cNvSpPr>
          <p:nvPr>
            <p:ph idx="1"/>
          </p:nvPr>
        </p:nvSpPr>
        <p:spPr>
          <a:xfrm>
            <a:off x="467176" y="1999888"/>
            <a:ext cx="8229600" cy="4925144"/>
          </a:xfrm>
        </p:spPr>
        <p:txBody>
          <a:bodyPr>
            <a:noAutofit/>
          </a:bodyPr>
          <a:lstStyle/>
          <a:p>
            <a:pPr algn="just">
              <a:spcBef>
                <a:spcPts val="600"/>
              </a:spcBef>
              <a:spcAft>
                <a:spcPts val="600"/>
              </a:spcAft>
            </a:pPr>
            <a:r>
              <a:rPr lang="en-US" altLang="zh-TW" sz="2400" u="sng" dirty="0"/>
              <a:t>Explosive substance</a:t>
            </a:r>
            <a:r>
              <a:rPr lang="en-US" altLang="zh-TW" sz="2400" dirty="0"/>
              <a:t>: flammable and oxygen-supplying</a:t>
            </a:r>
          </a:p>
          <a:p>
            <a:pPr algn="just">
              <a:spcBef>
                <a:spcPts val="600"/>
              </a:spcBef>
              <a:spcAft>
                <a:spcPts val="600"/>
              </a:spcAft>
            </a:pPr>
            <a:r>
              <a:rPr lang="en-US" altLang="zh-TW" sz="2400" dirty="0"/>
              <a:t>Flammable substances: including water-proof substances, spontaneous combustion substances, flammable solids</a:t>
            </a:r>
          </a:p>
          <a:p>
            <a:pPr lvl="1">
              <a:lnSpc>
                <a:spcPct val="110000"/>
              </a:lnSpc>
              <a:spcBef>
                <a:spcPts val="600"/>
              </a:spcBef>
              <a:spcAft>
                <a:spcPts val="600"/>
              </a:spcAft>
            </a:pPr>
            <a:r>
              <a:rPr lang="en-US" altLang="zh-TW" sz="2400" dirty="0"/>
              <a:t>Water-proof substance: It can emit flammable gas and heat when wet, causing combustion or explosion.</a:t>
            </a:r>
          </a:p>
          <a:p>
            <a:pPr lvl="1">
              <a:lnSpc>
                <a:spcPct val="110000"/>
              </a:lnSpc>
              <a:spcBef>
                <a:spcPts val="600"/>
              </a:spcBef>
              <a:spcAft>
                <a:spcPts val="600"/>
              </a:spcAft>
            </a:pPr>
            <a:r>
              <a:rPr lang="en-US" altLang="zh-TW" sz="2400" dirty="0"/>
              <a:t>Spontaneous combustion substances: Spontaneously ignite due to chemical changes or environmental temperature and humidity.</a:t>
            </a:r>
          </a:p>
          <a:p>
            <a:pPr lvl="1">
              <a:lnSpc>
                <a:spcPct val="110000"/>
              </a:lnSpc>
              <a:spcBef>
                <a:spcPts val="600"/>
              </a:spcBef>
              <a:spcAft>
                <a:spcPts val="600"/>
              </a:spcAft>
            </a:pPr>
            <a:r>
              <a:rPr lang="en-US" altLang="zh-TW" sz="2400" dirty="0"/>
              <a:t>Flammable solids: Catch fire when exposed to fire, heat, impact, friction or contact with oxidants</a:t>
            </a:r>
            <a:r>
              <a:rPr lang="en-US" altLang="zh-TW" sz="2400" b="1" u="sng" dirty="0">
                <a:solidFill>
                  <a:srgbClr val="FF0000"/>
                </a:solidFill>
              </a:rPr>
              <a:t>.</a:t>
            </a:r>
          </a:p>
        </p:txBody>
      </p:sp>
      <p:sp>
        <p:nvSpPr>
          <p:cNvPr id="5" name="投影片編號版面配置區 4"/>
          <p:cNvSpPr>
            <a:spLocks noGrp="1"/>
          </p:cNvSpPr>
          <p:nvPr>
            <p:ph type="sldNum" sz="quarter" idx="12"/>
          </p:nvPr>
        </p:nvSpPr>
        <p:spPr>
          <a:xfrm>
            <a:off x="6758880" y="6319480"/>
            <a:ext cx="2133600" cy="365125"/>
          </a:xfrm>
        </p:spPr>
        <p:txBody>
          <a:bodyPr/>
          <a:lstStyle/>
          <a:p>
            <a:fld id="{D81384EF-367C-450E-B552-C4A0BE1BD3F8}" type="slidenum">
              <a:rPr lang="zh-TW" altLang="en-US" smtClean="0"/>
              <a:pPr/>
              <a:t>79</a:t>
            </a:fld>
            <a:endParaRPr lang="zh-TW" altLang="en-US" dirty="0"/>
          </a:p>
        </p:txBody>
      </p:sp>
    </p:spTree>
    <p:extLst>
      <p:ext uri="{BB962C8B-B14F-4D97-AF65-F5344CB8AC3E}">
        <p14:creationId xmlns:p14="http://schemas.microsoft.com/office/powerpoint/2010/main" val="34629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95143" y="2000415"/>
            <a:ext cx="7772400" cy="1362075"/>
          </a:xfrm>
        </p:spPr>
        <p:txBody>
          <a:bodyPr>
            <a:normAutofit/>
          </a:bodyPr>
          <a:lstStyle/>
          <a:p>
            <a:r>
              <a:rPr lang="en-US" altLang="zh-TW" sz="3400" dirty="0">
                <a:latin typeface="Times New Roman" panose="02020603050405020304" pitchFamily="18" charset="0"/>
              </a:rPr>
              <a:t>II. Physical hazard</a:t>
            </a:r>
          </a:p>
        </p:txBody>
      </p:sp>
      <p:sp>
        <p:nvSpPr>
          <p:cNvPr id="6" name="文字版面配置區 5"/>
          <p:cNvSpPr>
            <a:spLocks noGrp="1"/>
          </p:cNvSpPr>
          <p:nvPr>
            <p:ph type="body" idx="1"/>
          </p:nvPr>
        </p:nvSpPr>
        <p:spPr>
          <a:xfrm>
            <a:off x="722313" y="3212976"/>
            <a:ext cx="7772400" cy="2736304"/>
          </a:xfrm>
        </p:spPr>
        <p:txBody>
          <a:bodyPr>
            <a:noAutofit/>
          </a:bodyPr>
          <a:lstStyle/>
          <a:p>
            <a:pPr>
              <a:lnSpc>
                <a:spcPct val="125000"/>
              </a:lnSpc>
              <a:spcBef>
                <a:spcPts val="600"/>
              </a:spcBef>
            </a:pPr>
            <a:r>
              <a:rPr lang="en-US" altLang="zh-TW" sz="2400" dirty="0">
                <a:solidFill>
                  <a:schemeClr val="tx1"/>
                </a:solidFill>
              </a:rPr>
              <a:t>Noise</a:t>
            </a:r>
          </a:p>
          <a:p>
            <a:pPr>
              <a:lnSpc>
                <a:spcPct val="125000"/>
              </a:lnSpc>
              <a:spcBef>
                <a:spcPts val="600"/>
              </a:spcBef>
            </a:pPr>
            <a:r>
              <a:rPr lang="en-US" altLang="zh-TW" sz="2400" dirty="0">
                <a:solidFill>
                  <a:schemeClr val="tx1"/>
                </a:solidFill>
              </a:rPr>
              <a:t>Vibration</a:t>
            </a:r>
          </a:p>
          <a:p>
            <a:pPr>
              <a:lnSpc>
                <a:spcPct val="125000"/>
              </a:lnSpc>
              <a:spcBef>
                <a:spcPts val="600"/>
              </a:spcBef>
            </a:pPr>
            <a:r>
              <a:rPr lang="en-US" altLang="zh-TW" sz="2400" dirty="0">
                <a:solidFill>
                  <a:schemeClr val="tx1"/>
                </a:solidFill>
              </a:rPr>
              <a:t>High temperature</a:t>
            </a:r>
          </a:p>
          <a:p>
            <a:pPr>
              <a:lnSpc>
                <a:spcPct val="125000"/>
              </a:lnSpc>
              <a:spcBef>
                <a:spcPts val="600"/>
              </a:spcBef>
            </a:pPr>
            <a:r>
              <a:rPr lang="en-US" altLang="zh-TW" sz="2400" dirty="0">
                <a:solidFill>
                  <a:schemeClr val="tx1"/>
                </a:solidFill>
              </a:rPr>
              <a:t>Ionizing radiation</a:t>
            </a:r>
          </a:p>
          <a:p>
            <a:pPr>
              <a:lnSpc>
                <a:spcPct val="125000"/>
              </a:lnSpc>
              <a:spcBef>
                <a:spcPts val="600"/>
              </a:spcBef>
            </a:pPr>
            <a:r>
              <a:rPr lang="en-US" altLang="zh-TW" sz="2400" dirty="0">
                <a:solidFill>
                  <a:schemeClr val="tx1"/>
                </a:solidFill>
              </a:rPr>
              <a:t>Non-ionizing radiation</a:t>
            </a:r>
          </a:p>
          <a:p>
            <a:pPr>
              <a:lnSpc>
                <a:spcPct val="125000"/>
              </a:lnSpc>
              <a:spcBef>
                <a:spcPts val="600"/>
              </a:spcBef>
            </a:pPr>
            <a:r>
              <a:rPr lang="en-US" altLang="zh-TW" sz="2400" dirty="0">
                <a:solidFill>
                  <a:schemeClr val="tx1"/>
                </a:solidFill>
              </a:rPr>
              <a:t>Abnormal air pressure</a:t>
            </a:r>
          </a:p>
        </p:txBody>
      </p:sp>
      <p:sp>
        <p:nvSpPr>
          <p:cNvPr id="4" name="投影片編號版面配置區 3"/>
          <p:cNvSpPr>
            <a:spLocks noGrp="1"/>
          </p:cNvSpPr>
          <p:nvPr>
            <p:ph type="sldNum" sz="quarter" idx="12"/>
          </p:nvPr>
        </p:nvSpPr>
        <p:spPr>
          <a:xfrm>
            <a:off x="6758880" y="6315810"/>
            <a:ext cx="2133600" cy="365125"/>
          </a:xfrm>
        </p:spPr>
        <p:txBody>
          <a:bodyPr/>
          <a:lstStyle/>
          <a:p>
            <a:fld id="{D81384EF-367C-450E-B552-C4A0BE1BD3F8}" type="slidenum">
              <a:rPr lang="zh-TW" altLang="en-US" smtClean="0"/>
              <a:pPr/>
              <a:t>8</a:t>
            </a:fld>
            <a:endParaRPr lang="zh-TW" altLang="en-US" dirty="0"/>
          </a:p>
        </p:txBody>
      </p:sp>
      <p:cxnSp>
        <p:nvCxnSpPr>
          <p:cNvPr id="8" name="直線接點 7"/>
          <p:cNvCxnSpPr/>
          <p:nvPr/>
        </p:nvCxnSpPr>
        <p:spPr>
          <a:xfrm>
            <a:off x="179512" y="148478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100392" y="112474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0" name="矩形 9"/>
          <p:cNvSpPr/>
          <p:nvPr/>
        </p:nvSpPr>
        <p:spPr>
          <a:xfrm>
            <a:off x="8532440" y="112474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1" name="矩形 10"/>
          <p:cNvSpPr/>
          <p:nvPr/>
        </p:nvSpPr>
        <p:spPr>
          <a:xfrm>
            <a:off x="7668344" y="112474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grpSp>
        <p:nvGrpSpPr>
          <p:cNvPr id="2" name="群組 1"/>
          <p:cNvGrpSpPr/>
          <p:nvPr/>
        </p:nvGrpSpPr>
        <p:grpSpPr>
          <a:xfrm>
            <a:off x="4749394" y="2958678"/>
            <a:ext cx="3866132" cy="3394415"/>
            <a:chOff x="4184851" y="2700082"/>
            <a:chExt cx="3866132" cy="3394415"/>
          </a:xfrm>
        </p:grpSpPr>
        <p:pic>
          <p:nvPicPr>
            <p:cNvPr id="21506" name="Picture 2" descr="http://www.lalizasimosigns.com/product-photos/12/3854.jpg"/>
            <p:cNvPicPr>
              <a:picLocks noChangeAspect="1" noChangeArrowheads="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184851" y="2812444"/>
              <a:ext cx="2058789"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freesignage.co.uk/pdfthumbs/warning/non_ionising_radiation_hazard_warning_sign.png"/>
            <p:cNvPicPr>
              <a:picLocks noChangeAspect="1" noChangeArrowheads="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300192" y="2700082"/>
              <a:ext cx="1727457" cy="1664724"/>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upload.wikimedia.org/wikipedia/commons/thumb/b/b5/Radioactive.svg/2000px-Radioactive.svg.png"/>
            <p:cNvPicPr>
              <a:picLocks noChangeAspect="1" noChangeArrowheads="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45482" y="4505588"/>
              <a:ext cx="1605501" cy="1404814"/>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emedco.slcontent.com/media/catalog/product/international-symbol-labels-heated-hot-surface-hazard-sym66-ba.jpg"/>
            <p:cNvPicPr>
              <a:picLocks noChangeAspect="1" noChangeArrowheads="1"/>
            </p:cNvPicPr>
            <p:nvPr/>
          </p:nvPicPr>
          <p:blipFill>
            <a:blip r:embed="rId6"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06885" y="4364806"/>
              <a:ext cx="1614720" cy="17296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98358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57200" y="630238"/>
            <a:ext cx="8229600" cy="994122"/>
          </a:xfrm>
        </p:spPr>
        <p:txBody>
          <a:bodyPr>
            <a:noAutofit/>
          </a:bodyPr>
          <a:lstStyle/>
          <a:p>
            <a:r>
              <a:rPr lang="en-US" altLang="zh-TW" sz="3200" dirty="0">
                <a:latin typeface="Times New Roman" panose="02020603050405020304" pitchFamily="18" charset="0"/>
              </a:rPr>
              <a:t>Classification of hazardous materials (cont.)</a:t>
            </a:r>
            <a:endParaRPr lang="zh-TW" altLang="en-US" sz="3200" dirty="0">
              <a:latin typeface="Times New Roman" panose="02020603050405020304" pitchFamily="18" charset="0"/>
            </a:endParaRPr>
          </a:p>
        </p:txBody>
      </p:sp>
      <p:sp>
        <p:nvSpPr>
          <p:cNvPr id="7" name="內容版面配置區 6"/>
          <p:cNvSpPr>
            <a:spLocks noGrp="1"/>
          </p:cNvSpPr>
          <p:nvPr>
            <p:ph idx="1"/>
          </p:nvPr>
        </p:nvSpPr>
        <p:spPr>
          <a:xfrm>
            <a:off x="466982" y="2001664"/>
            <a:ext cx="8229600" cy="3845024"/>
          </a:xfrm>
        </p:spPr>
        <p:txBody>
          <a:bodyPr>
            <a:noAutofit/>
          </a:bodyPr>
          <a:lstStyle/>
          <a:p>
            <a:pPr>
              <a:spcBef>
                <a:spcPts val="600"/>
              </a:spcBef>
              <a:spcAft>
                <a:spcPts val="600"/>
              </a:spcAft>
            </a:pPr>
            <a:r>
              <a:rPr lang="en-US" altLang="zh-TW" sz="2400" u="sng" dirty="0"/>
              <a:t>Flammable liquid</a:t>
            </a:r>
            <a:r>
              <a:rPr lang="en-US" altLang="zh-TW" sz="2400" dirty="0"/>
              <a:t>: Can evaporate and ignite at room temperature (flash point).</a:t>
            </a:r>
          </a:p>
          <a:p>
            <a:pPr>
              <a:spcBef>
                <a:spcPts val="600"/>
              </a:spcBef>
              <a:spcAft>
                <a:spcPts val="600"/>
              </a:spcAft>
            </a:pPr>
            <a:r>
              <a:rPr lang="en-US" altLang="zh-TW" sz="2400" dirty="0"/>
              <a:t>Oxidizing substances: it is ignited by chemical reduction.</a:t>
            </a:r>
          </a:p>
          <a:p>
            <a:pPr>
              <a:spcBef>
                <a:spcPts val="600"/>
              </a:spcBef>
              <a:spcAft>
                <a:spcPts val="600"/>
              </a:spcAft>
            </a:pPr>
            <a:r>
              <a:rPr lang="en-US" altLang="zh-TW" sz="2400" dirty="0"/>
              <a:t>Flammable gas: Combustible under normal conditions (at atmospheric pressure, 15℃).</a:t>
            </a:r>
          </a:p>
        </p:txBody>
      </p:sp>
      <p:sp>
        <p:nvSpPr>
          <p:cNvPr id="5" name="投影片編號版面配置區 4"/>
          <p:cNvSpPr>
            <a:spLocks noGrp="1"/>
          </p:cNvSpPr>
          <p:nvPr>
            <p:ph type="sldNum" sz="quarter" idx="12"/>
          </p:nvPr>
        </p:nvSpPr>
        <p:spPr>
          <a:xfrm>
            <a:off x="6751384" y="6319480"/>
            <a:ext cx="2133600" cy="365125"/>
          </a:xfrm>
        </p:spPr>
        <p:txBody>
          <a:bodyPr/>
          <a:lstStyle/>
          <a:p>
            <a:fld id="{D81384EF-367C-450E-B552-C4A0BE1BD3F8}" type="slidenum">
              <a:rPr lang="zh-TW" altLang="en-US" smtClean="0"/>
              <a:pPr/>
              <a:t>80</a:t>
            </a:fld>
            <a:endParaRPr lang="zh-TW" altLang="en-US" dirty="0"/>
          </a:p>
        </p:txBody>
      </p:sp>
    </p:spTree>
    <p:extLst>
      <p:ext uri="{BB962C8B-B14F-4D97-AF65-F5344CB8AC3E}">
        <p14:creationId xmlns:p14="http://schemas.microsoft.com/office/powerpoint/2010/main" val="37174643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64471"/>
            <a:ext cx="8352928" cy="1143000"/>
          </a:xfrm>
        </p:spPr>
        <p:txBody>
          <a:bodyPr>
            <a:normAutofit/>
          </a:bodyPr>
          <a:lstStyle/>
          <a:p>
            <a:r>
              <a:rPr lang="en-US" altLang="zh-TW" sz="3200" dirty="0">
                <a:latin typeface="Times New Roman" panose="02020603050405020304" pitchFamily="18" charset="0"/>
              </a:rPr>
              <a:t>The dangers and hazards of fire and explosion</a:t>
            </a:r>
            <a:endParaRPr lang="zh-TW" altLang="en-US" sz="3200" dirty="0">
              <a:latin typeface="Times New Roman" panose="02020603050405020304" pitchFamily="18" charset="0"/>
            </a:endParaRPr>
          </a:p>
        </p:txBody>
      </p:sp>
      <p:sp>
        <p:nvSpPr>
          <p:cNvPr id="5" name="內容版面配置區 4"/>
          <p:cNvSpPr>
            <a:spLocks noGrp="1"/>
          </p:cNvSpPr>
          <p:nvPr>
            <p:ph sz="half" idx="1"/>
          </p:nvPr>
        </p:nvSpPr>
        <p:spPr>
          <a:xfrm>
            <a:off x="477520" y="1999000"/>
            <a:ext cx="8219256" cy="4997152"/>
          </a:xfrm>
        </p:spPr>
        <p:txBody>
          <a:bodyPr>
            <a:noAutofit/>
          </a:bodyPr>
          <a:lstStyle/>
          <a:p>
            <a:pPr algn="just" hangingPunct="0">
              <a:lnSpc>
                <a:spcPts val="2800"/>
              </a:lnSpc>
              <a:spcBef>
                <a:spcPts val="600"/>
              </a:spcBef>
            </a:pPr>
            <a:r>
              <a:rPr lang="en-US" altLang="zh-TW" sz="2400" dirty="0"/>
              <a:t>Danger</a:t>
            </a:r>
          </a:p>
          <a:p>
            <a:pPr lvl="1" algn="just" hangingPunct="0">
              <a:lnSpc>
                <a:spcPts val="2800"/>
              </a:lnSpc>
              <a:spcBef>
                <a:spcPts val="600"/>
              </a:spcBef>
            </a:pPr>
            <a:r>
              <a:rPr lang="en-US" altLang="zh-TW" dirty="0"/>
              <a:t>The larger the value, the more dangerous the parameters: combustion range (explosion range), vapor pressure, combustion speed, combustion heat, flame propagation speed</a:t>
            </a:r>
          </a:p>
          <a:p>
            <a:pPr lvl="1" algn="just" hangingPunct="0">
              <a:lnSpc>
                <a:spcPts val="2800"/>
              </a:lnSpc>
              <a:spcBef>
                <a:spcPts val="600"/>
              </a:spcBef>
            </a:pPr>
            <a:r>
              <a:rPr lang="en-US" altLang="zh-TW" dirty="0"/>
              <a:t>The smaller the value, the more dangerous the parameters: lower combustion limit (lower explosion limit) value, flash point, auto-ignition temperature, boiling point, minimum ignition energy</a:t>
            </a:r>
          </a:p>
        </p:txBody>
      </p:sp>
      <p:sp>
        <p:nvSpPr>
          <p:cNvPr id="4" name="投影片編號版面配置區 3"/>
          <p:cNvSpPr>
            <a:spLocks noGrp="1"/>
          </p:cNvSpPr>
          <p:nvPr>
            <p:ph type="sldNum" sz="quarter" idx="12"/>
          </p:nvPr>
        </p:nvSpPr>
        <p:spPr>
          <a:xfrm>
            <a:off x="6758880" y="6318338"/>
            <a:ext cx="2133600" cy="365125"/>
          </a:xfrm>
        </p:spPr>
        <p:txBody>
          <a:bodyPr/>
          <a:lstStyle/>
          <a:p>
            <a:fld id="{D81384EF-367C-450E-B552-C4A0BE1BD3F8}" type="slidenum">
              <a:rPr lang="zh-TW" altLang="en-US" smtClean="0"/>
              <a:pPr/>
              <a:t>81</a:t>
            </a:fld>
            <a:endParaRPr lang="zh-TW" altLang="en-US" dirty="0"/>
          </a:p>
        </p:txBody>
      </p:sp>
    </p:spTree>
    <p:extLst>
      <p:ext uri="{BB962C8B-B14F-4D97-AF65-F5344CB8AC3E}">
        <p14:creationId xmlns:p14="http://schemas.microsoft.com/office/powerpoint/2010/main" val="7995974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64471"/>
            <a:ext cx="8352928" cy="1143000"/>
          </a:xfrm>
        </p:spPr>
        <p:txBody>
          <a:bodyPr>
            <a:normAutofit/>
          </a:bodyPr>
          <a:lstStyle/>
          <a:p>
            <a:r>
              <a:rPr lang="en-US" altLang="zh-TW" sz="3200" dirty="0">
                <a:latin typeface="Times New Roman" panose="02020603050405020304" pitchFamily="18" charset="0"/>
              </a:rPr>
              <a:t>The dangers and hazards of fire and explosion</a:t>
            </a:r>
            <a:endParaRPr lang="zh-TW" altLang="en-US" sz="3200" dirty="0">
              <a:latin typeface="Times New Roman" panose="02020603050405020304" pitchFamily="18" charset="0"/>
            </a:endParaRPr>
          </a:p>
        </p:txBody>
      </p:sp>
      <p:sp>
        <p:nvSpPr>
          <p:cNvPr id="5" name="內容版面配置區 4"/>
          <p:cNvSpPr>
            <a:spLocks noGrp="1"/>
          </p:cNvSpPr>
          <p:nvPr>
            <p:ph sz="half" idx="1"/>
          </p:nvPr>
        </p:nvSpPr>
        <p:spPr>
          <a:xfrm>
            <a:off x="477520" y="1999000"/>
            <a:ext cx="8219256" cy="4997152"/>
          </a:xfrm>
        </p:spPr>
        <p:txBody>
          <a:bodyPr>
            <a:noAutofit/>
          </a:bodyPr>
          <a:lstStyle/>
          <a:p>
            <a:pPr algn="just" hangingPunct="0">
              <a:lnSpc>
                <a:spcPts val="2800"/>
              </a:lnSpc>
              <a:spcBef>
                <a:spcPts val="600"/>
              </a:spcBef>
            </a:pPr>
            <a:r>
              <a:rPr lang="en-US" altLang="zh-TW" sz="2400" dirty="0"/>
              <a:t>Direct factors of fire hazard threatening life</a:t>
            </a:r>
            <a:endParaRPr lang="zh-TW" altLang="en-US" sz="2400" dirty="0"/>
          </a:p>
          <a:p>
            <a:pPr lvl="1" algn="just" hangingPunct="0">
              <a:lnSpc>
                <a:spcPts val="2800"/>
              </a:lnSpc>
              <a:spcBef>
                <a:spcPts val="600"/>
              </a:spcBef>
            </a:pPr>
            <a:r>
              <a:rPr lang="fr-FR" altLang="zh-TW" dirty="0"/>
              <a:t>Oxygen depletion: hypoxia (oxygen concentration &lt;18%), suffocation (6-8%)</a:t>
            </a:r>
            <a:endParaRPr lang="en-US" altLang="zh-TW" dirty="0"/>
          </a:p>
          <a:p>
            <a:pPr lvl="1" algn="just" hangingPunct="0">
              <a:lnSpc>
                <a:spcPts val="2800"/>
              </a:lnSpc>
              <a:spcBef>
                <a:spcPts val="600"/>
              </a:spcBef>
            </a:pPr>
            <a:r>
              <a:rPr lang="en-US" altLang="zh-TW" dirty="0"/>
              <a:t>Toxic gas: such as CO, CO</a:t>
            </a:r>
            <a:r>
              <a:rPr lang="en-US" altLang="zh-TW" baseline="-25000" dirty="0"/>
              <a:t>2</a:t>
            </a:r>
            <a:r>
              <a:rPr lang="zh-TW" altLang="en-US" dirty="0"/>
              <a:t> </a:t>
            </a:r>
            <a:endParaRPr lang="en-US" altLang="zh-TW" dirty="0"/>
          </a:p>
          <a:p>
            <a:pPr lvl="1" algn="just" hangingPunct="0">
              <a:lnSpc>
                <a:spcPts val="2800"/>
              </a:lnSpc>
              <a:spcBef>
                <a:spcPts val="600"/>
              </a:spcBef>
            </a:pPr>
            <a:r>
              <a:rPr lang="en-US" altLang="zh-TW" dirty="0"/>
              <a:t>Smoke: pneumonia, inhalation choking, poor visibility</a:t>
            </a:r>
          </a:p>
          <a:p>
            <a:pPr lvl="1" algn="just" hangingPunct="0">
              <a:lnSpc>
                <a:spcPts val="2800"/>
              </a:lnSpc>
              <a:spcBef>
                <a:spcPts val="600"/>
              </a:spcBef>
            </a:pPr>
            <a:r>
              <a:rPr lang="en-US" altLang="zh-TW" dirty="0"/>
              <a:t>Flame and high fever: skin burns/burns, dehydration, shock</a:t>
            </a:r>
          </a:p>
          <a:p>
            <a:pPr lvl="1" algn="just" hangingPunct="0">
              <a:lnSpc>
                <a:spcPts val="2800"/>
              </a:lnSpc>
              <a:spcBef>
                <a:spcPts val="600"/>
              </a:spcBef>
            </a:pPr>
            <a:r>
              <a:rPr lang="en-US" altLang="zh-TW" dirty="0"/>
              <a:t>High pressure: detonation, bursting fragments</a:t>
            </a:r>
          </a:p>
        </p:txBody>
      </p:sp>
      <p:sp>
        <p:nvSpPr>
          <p:cNvPr id="4" name="投影片編號版面配置區 3"/>
          <p:cNvSpPr>
            <a:spLocks noGrp="1"/>
          </p:cNvSpPr>
          <p:nvPr>
            <p:ph type="sldNum" sz="quarter" idx="12"/>
          </p:nvPr>
        </p:nvSpPr>
        <p:spPr>
          <a:xfrm>
            <a:off x="6758880" y="6318338"/>
            <a:ext cx="2133600" cy="365125"/>
          </a:xfrm>
        </p:spPr>
        <p:txBody>
          <a:bodyPr/>
          <a:lstStyle/>
          <a:p>
            <a:fld id="{D81384EF-367C-450E-B552-C4A0BE1BD3F8}" type="slidenum">
              <a:rPr lang="zh-TW" altLang="en-US" smtClean="0"/>
              <a:pPr/>
              <a:t>82</a:t>
            </a:fld>
            <a:endParaRPr lang="zh-TW" altLang="en-US" dirty="0"/>
          </a:p>
        </p:txBody>
      </p:sp>
    </p:spTree>
    <p:extLst>
      <p:ext uri="{BB962C8B-B14F-4D97-AF65-F5344CB8AC3E}">
        <p14:creationId xmlns:p14="http://schemas.microsoft.com/office/powerpoint/2010/main" val="30440362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strangesounds.org/wp-content/uploads/2013/10/Vastus-hazmat.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9423" y="2748493"/>
            <a:ext cx="2849041" cy="3085105"/>
          </a:xfrm>
          <a:prstGeom prst="rect">
            <a:avLst/>
          </a:prstGeom>
          <a:noFill/>
          <a:extLst>
            <a:ext uri="{909E8E84-426E-40DD-AFC4-6F175D3DCCD1}">
              <a14:hiddenFill xmlns:a14="http://schemas.microsoft.com/office/drawing/2010/main">
                <a:solidFill>
                  <a:srgbClr val="FFFFFF"/>
                </a:solidFill>
              </a14:hiddenFill>
            </a:ext>
          </a:extLst>
        </p:spPr>
      </p:pic>
      <p:sp>
        <p:nvSpPr>
          <p:cNvPr id="6" name="文字版面配置區 5"/>
          <p:cNvSpPr>
            <a:spLocks noGrp="1"/>
          </p:cNvSpPr>
          <p:nvPr>
            <p:ph type="body" idx="1"/>
          </p:nvPr>
        </p:nvSpPr>
        <p:spPr>
          <a:xfrm>
            <a:off x="566880" y="3362656"/>
            <a:ext cx="7772400" cy="2304256"/>
          </a:xfrm>
        </p:spPr>
        <p:txBody>
          <a:bodyPr>
            <a:noAutofit/>
          </a:bodyPr>
          <a:lstStyle/>
          <a:p>
            <a:pPr>
              <a:lnSpc>
                <a:spcPct val="120000"/>
              </a:lnSpc>
              <a:spcBef>
                <a:spcPts val="600"/>
              </a:spcBef>
            </a:pPr>
            <a:r>
              <a:rPr lang="en-US" altLang="zh-TW" sz="2400" dirty="0"/>
              <a:t>Emergency response</a:t>
            </a:r>
          </a:p>
          <a:p>
            <a:pPr>
              <a:lnSpc>
                <a:spcPct val="120000"/>
              </a:lnSpc>
              <a:spcBef>
                <a:spcPts val="600"/>
              </a:spcBef>
            </a:pPr>
            <a:r>
              <a:rPr lang="en-US" altLang="zh-TW" sz="2400" dirty="0"/>
              <a:t>Hazard identification</a:t>
            </a:r>
          </a:p>
          <a:p>
            <a:pPr>
              <a:lnSpc>
                <a:spcPct val="120000"/>
              </a:lnSpc>
              <a:spcBef>
                <a:spcPts val="600"/>
              </a:spcBef>
            </a:pPr>
            <a:r>
              <a:rPr lang="en-US" altLang="zh-TW" sz="2400" dirty="0"/>
              <a:t>Emergency plan</a:t>
            </a:r>
          </a:p>
          <a:p>
            <a:pPr>
              <a:lnSpc>
                <a:spcPct val="120000"/>
              </a:lnSpc>
              <a:spcBef>
                <a:spcPts val="600"/>
              </a:spcBef>
            </a:pPr>
            <a:r>
              <a:rPr lang="en-US" altLang="zh-TW" sz="2400" dirty="0"/>
              <a:t>Emergency response stage and </a:t>
            </a:r>
          </a:p>
          <a:p>
            <a:pPr>
              <a:lnSpc>
                <a:spcPct val="120000"/>
              </a:lnSpc>
              <a:spcBef>
                <a:spcPts val="600"/>
              </a:spcBef>
            </a:pPr>
            <a:r>
              <a:rPr lang="en-US" altLang="zh-TW" sz="2400" dirty="0"/>
              <a:t>organizational structure</a:t>
            </a:r>
          </a:p>
          <a:p>
            <a:pPr>
              <a:lnSpc>
                <a:spcPct val="120000"/>
              </a:lnSpc>
              <a:spcBef>
                <a:spcPts val="600"/>
              </a:spcBef>
            </a:pPr>
            <a:r>
              <a:rPr lang="en-US" altLang="zh-TW" sz="2400" dirty="0"/>
              <a:t>Emergency response operation process</a:t>
            </a:r>
          </a:p>
        </p:txBody>
      </p:sp>
      <p:sp>
        <p:nvSpPr>
          <p:cNvPr id="5" name="標題 4"/>
          <p:cNvSpPr>
            <a:spLocks noGrp="1"/>
          </p:cNvSpPr>
          <p:nvPr>
            <p:ph type="title"/>
          </p:nvPr>
        </p:nvSpPr>
        <p:spPr>
          <a:xfrm>
            <a:off x="566880" y="1996967"/>
            <a:ext cx="8397608" cy="1362075"/>
          </a:xfrm>
        </p:spPr>
        <p:txBody>
          <a:bodyPr>
            <a:normAutofit/>
          </a:bodyPr>
          <a:lstStyle/>
          <a:p>
            <a:r>
              <a:rPr lang="en-US" altLang="zh-TW" sz="3400" dirty="0">
                <a:latin typeface="Times New Roman" panose="02020603050405020304" pitchFamily="18" charset="0"/>
              </a:rPr>
              <a:t>VII. Emergency response system</a:t>
            </a:r>
          </a:p>
        </p:txBody>
      </p:sp>
      <p:sp>
        <p:nvSpPr>
          <p:cNvPr id="4" name="投影片編號版面配置區 3"/>
          <p:cNvSpPr>
            <a:spLocks noGrp="1"/>
          </p:cNvSpPr>
          <p:nvPr>
            <p:ph type="sldNum" sz="quarter" idx="12"/>
          </p:nvPr>
        </p:nvSpPr>
        <p:spPr>
          <a:xfrm>
            <a:off x="6770816" y="6319480"/>
            <a:ext cx="2133600" cy="365125"/>
          </a:xfrm>
        </p:spPr>
        <p:txBody>
          <a:bodyPr/>
          <a:lstStyle/>
          <a:p>
            <a:fld id="{D81384EF-367C-450E-B552-C4A0BE1BD3F8}" type="slidenum">
              <a:rPr lang="zh-TW" altLang="en-US" smtClean="0"/>
              <a:pPr/>
              <a:t>83</a:t>
            </a:fld>
            <a:endParaRPr lang="zh-TW" altLang="en-US" dirty="0"/>
          </a:p>
        </p:txBody>
      </p:sp>
      <p:pic>
        <p:nvPicPr>
          <p:cNvPr id="15362" name="Picture 2" descr="http://www.isu.edu/pubsafe/errp/hazmat_thum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3137" y="2599184"/>
            <a:ext cx="1625094" cy="162509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接點 10">
            <a:extLst>
              <a:ext uri="{FF2B5EF4-FFF2-40B4-BE49-F238E27FC236}">
                <a16:creationId xmlns:a16="http://schemas.microsoft.com/office/drawing/2014/main" id="{82E3ACCC-5B92-4C5B-B3C9-1DF48C692C56}"/>
              </a:ext>
            </a:extLst>
          </p:cNvPr>
          <p:cNvCxnSpPr/>
          <p:nvPr/>
        </p:nvCxnSpPr>
        <p:spPr>
          <a:xfrm>
            <a:off x="179512" y="148478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D1F54E13-43C7-446A-B6AA-E610B4DAB2E2}"/>
              </a:ext>
            </a:extLst>
          </p:cNvPr>
          <p:cNvSpPr/>
          <p:nvPr/>
        </p:nvSpPr>
        <p:spPr>
          <a:xfrm>
            <a:off x="8100392" y="112474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3" name="矩形 12">
            <a:extLst>
              <a:ext uri="{FF2B5EF4-FFF2-40B4-BE49-F238E27FC236}">
                <a16:creationId xmlns:a16="http://schemas.microsoft.com/office/drawing/2014/main" id="{4AB427DB-BB71-407A-AFF3-08FA17491A82}"/>
              </a:ext>
            </a:extLst>
          </p:cNvPr>
          <p:cNvSpPr/>
          <p:nvPr/>
        </p:nvSpPr>
        <p:spPr>
          <a:xfrm>
            <a:off x="8532440" y="112474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4" name="矩形 13">
            <a:extLst>
              <a:ext uri="{FF2B5EF4-FFF2-40B4-BE49-F238E27FC236}">
                <a16:creationId xmlns:a16="http://schemas.microsoft.com/office/drawing/2014/main" id="{C9602F48-8A40-49D9-835B-5A998BC6DCB7}"/>
              </a:ext>
            </a:extLst>
          </p:cNvPr>
          <p:cNvSpPr/>
          <p:nvPr/>
        </p:nvSpPr>
        <p:spPr>
          <a:xfrm>
            <a:off x="7668344" y="112474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1487955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24208" y="560363"/>
            <a:ext cx="7715200" cy="1143000"/>
          </a:xfrm>
        </p:spPr>
        <p:txBody>
          <a:bodyPr>
            <a:normAutofit/>
          </a:bodyPr>
          <a:lstStyle/>
          <a:p>
            <a:r>
              <a:rPr lang="en-US" altLang="zh-TW" sz="3200" dirty="0">
                <a:latin typeface="Times New Roman" panose="02020603050405020304" pitchFamily="18" charset="0"/>
              </a:rPr>
              <a:t>Emergency response</a:t>
            </a:r>
            <a:endParaRPr lang="zh-TW" altLang="en-US" sz="3200" dirty="0">
              <a:latin typeface="Times New Roman" panose="02020603050405020304" pitchFamily="18" charset="0"/>
            </a:endParaRPr>
          </a:p>
        </p:txBody>
      </p:sp>
      <p:sp>
        <p:nvSpPr>
          <p:cNvPr id="6" name="內容版面配置區 5"/>
          <p:cNvSpPr>
            <a:spLocks noGrp="1"/>
          </p:cNvSpPr>
          <p:nvPr>
            <p:ph idx="1"/>
          </p:nvPr>
        </p:nvSpPr>
        <p:spPr>
          <a:xfrm>
            <a:off x="457200" y="1999000"/>
            <a:ext cx="8229600" cy="4525963"/>
          </a:xfrm>
        </p:spPr>
        <p:txBody>
          <a:bodyPr>
            <a:noAutofit/>
          </a:bodyPr>
          <a:lstStyle/>
          <a:p>
            <a:pPr algn="just">
              <a:lnSpc>
                <a:spcPts val="2880"/>
              </a:lnSpc>
              <a:spcBef>
                <a:spcPts val="1000"/>
              </a:spcBef>
              <a:spcAft>
                <a:spcPts val="600"/>
              </a:spcAft>
            </a:pPr>
            <a:r>
              <a:rPr lang="en-US" altLang="zh-TW" sz="2400" dirty="0"/>
              <a:t>In terms of the timeliness of disaster relief, the initial stage of a disaster is the most conducive time for disaster elimination. The most basic resilience must always be maintained to effectively and quickly reduce the losses caused by the disaster.</a:t>
            </a:r>
            <a:endParaRPr lang="zh-TW" altLang="en-US" sz="2400" dirty="0"/>
          </a:p>
          <a:p>
            <a:pPr algn="just">
              <a:lnSpc>
                <a:spcPts val="2880"/>
              </a:lnSpc>
              <a:spcBef>
                <a:spcPts val="1000"/>
              </a:spcBef>
              <a:spcAft>
                <a:spcPts val="600"/>
              </a:spcAft>
            </a:pPr>
            <a:r>
              <a:rPr lang="en-US" altLang="zh-TW" sz="2400" dirty="0"/>
              <a:t>It depends on the routine adequate preparation to establish most basic emergency response ability, of which an appropriate emergency response plan is a must.</a:t>
            </a:r>
            <a:endParaRPr lang="zh-TW" altLang="en-US" sz="2400" dirty="0"/>
          </a:p>
        </p:txBody>
      </p:sp>
      <p:sp>
        <p:nvSpPr>
          <p:cNvPr id="4" name="投影片編號版面配置區 3"/>
          <p:cNvSpPr>
            <a:spLocks noGrp="1"/>
          </p:cNvSpPr>
          <p:nvPr>
            <p:ph type="sldNum" sz="quarter" idx="12"/>
          </p:nvPr>
        </p:nvSpPr>
        <p:spPr>
          <a:xfrm>
            <a:off x="6742400" y="6317957"/>
            <a:ext cx="2133600" cy="365125"/>
          </a:xfrm>
        </p:spPr>
        <p:txBody>
          <a:bodyPr/>
          <a:lstStyle/>
          <a:p>
            <a:fld id="{D81384EF-367C-450E-B552-C4A0BE1BD3F8}" type="slidenum">
              <a:rPr lang="zh-TW" altLang="en-US" smtClean="0"/>
              <a:pPr/>
              <a:t>84</a:t>
            </a:fld>
            <a:endParaRPr lang="zh-TW" altLang="en-US" dirty="0"/>
          </a:p>
        </p:txBody>
      </p:sp>
    </p:spTree>
    <p:extLst>
      <p:ext uri="{BB962C8B-B14F-4D97-AF65-F5344CB8AC3E}">
        <p14:creationId xmlns:p14="http://schemas.microsoft.com/office/powerpoint/2010/main" val="2208759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14752" y="558840"/>
            <a:ext cx="7715200" cy="1143000"/>
          </a:xfrm>
        </p:spPr>
        <p:txBody>
          <a:bodyPr>
            <a:normAutofit/>
          </a:bodyPr>
          <a:lstStyle/>
          <a:p>
            <a:r>
              <a:rPr lang="en-US" altLang="zh-TW" sz="3200" dirty="0">
                <a:latin typeface="Times New Roman" panose="02020603050405020304" pitchFamily="18" charset="0"/>
              </a:rPr>
              <a:t>Emergency response (cont.)</a:t>
            </a:r>
            <a:endParaRPr lang="zh-TW" altLang="en-US" sz="3200" dirty="0">
              <a:latin typeface="Times New Roman" panose="02020603050405020304" pitchFamily="18" charset="0"/>
            </a:endParaRPr>
          </a:p>
        </p:txBody>
      </p:sp>
      <p:sp>
        <p:nvSpPr>
          <p:cNvPr id="6" name="內容版面配置區 5"/>
          <p:cNvSpPr>
            <a:spLocks noGrp="1"/>
          </p:cNvSpPr>
          <p:nvPr>
            <p:ph idx="1"/>
          </p:nvPr>
        </p:nvSpPr>
        <p:spPr>
          <a:xfrm>
            <a:off x="457200" y="1997506"/>
            <a:ext cx="8229600" cy="4525963"/>
          </a:xfrm>
        </p:spPr>
        <p:txBody>
          <a:bodyPr>
            <a:noAutofit/>
          </a:bodyPr>
          <a:lstStyle/>
          <a:p>
            <a:pPr algn="just">
              <a:spcBef>
                <a:spcPts val="600"/>
              </a:spcBef>
              <a:spcAft>
                <a:spcPts val="600"/>
              </a:spcAft>
            </a:pPr>
            <a:r>
              <a:rPr lang="en-US" altLang="zh-TW" sz="2400" dirty="0"/>
              <a:t>The first step in formulating an effective emergency response plan is "hazard identification". The information obtained from the hazard identification can be used as a reference for preventing hazards in advance and priority-setting in planning response.</a:t>
            </a:r>
            <a:endParaRPr lang="zh-TW" altLang="en-US" sz="2400" dirty="0"/>
          </a:p>
        </p:txBody>
      </p:sp>
      <p:sp>
        <p:nvSpPr>
          <p:cNvPr id="4" name="投影片編號版面配置區 3"/>
          <p:cNvSpPr>
            <a:spLocks noGrp="1"/>
          </p:cNvSpPr>
          <p:nvPr>
            <p:ph type="sldNum" sz="quarter" idx="12"/>
          </p:nvPr>
        </p:nvSpPr>
        <p:spPr>
          <a:xfrm>
            <a:off x="6752560" y="6319480"/>
            <a:ext cx="2133600" cy="365125"/>
          </a:xfrm>
        </p:spPr>
        <p:txBody>
          <a:bodyPr/>
          <a:lstStyle/>
          <a:p>
            <a:fld id="{D81384EF-367C-450E-B552-C4A0BE1BD3F8}" type="slidenum">
              <a:rPr lang="zh-TW" altLang="en-US" smtClean="0"/>
              <a:pPr/>
              <a:t>85</a:t>
            </a:fld>
            <a:endParaRPr lang="zh-TW" altLang="en-US" dirty="0"/>
          </a:p>
        </p:txBody>
      </p:sp>
    </p:spTree>
    <p:extLst>
      <p:ext uri="{BB962C8B-B14F-4D97-AF65-F5344CB8AC3E}">
        <p14:creationId xmlns:p14="http://schemas.microsoft.com/office/powerpoint/2010/main" val="35418846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60720"/>
            <a:ext cx="7715200" cy="1143000"/>
          </a:xfrm>
        </p:spPr>
        <p:txBody>
          <a:bodyPr>
            <a:normAutofit/>
          </a:bodyPr>
          <a:lstStyle/>
          <a:p>
            <a:r>
              <a:rPr kumimoji="1" lang="en-US" altLang="zh-TW" sz="3200" dirty="0">
                <a:latin typeface="Times New Roman" panose="02020603050405020304" pitchFamily="18" charset="0"/>
              </a:rPr>
              <a:t>Hazard identification</a:t>
            </a:r>
            <a:endParaRPr kumimoji="1"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2004864"/>
            <a:ext cx="8229600" cy="4853136"/>
          </a:xfrm>
        </p:spPr>
        <p:txBody>
          <a:bodyPr>
            <a:noAutofit/>
          </a:bodyPr>
          <a:lstStyle/>
          <a:p>
            <a:pPr algn="just"/>
            <a:r>
              <a:rPr kumimoji="1" lang="en-US" altLang="zh-TW" sz="2400" dirty="0"/>
              <a:t>Hazard identification consists of three elements:</a:t>
            </a:r>
          </a:p>
          <a:p>
            <a:pPr lvl="1" algn="just"/>
            <a:r>
              <a:rPr kumimoji="1" lang="en-US" altLang="zh-TW" sz="2400" dirty="0"/>
              <a:t>Dangerous situation: Refers to any situation that is sufficient to cause personal injury, property damage, or environmental damage</a:t>
            </a:r>
          </a:p>
          <a:p>
            <a:pPr lvl="1" algn="just"/>
            <a:r>
              <a:rPr kumimoji="1" lang="en-US" altLang="zh-TW" sz="2400" dirty="0"/>
              <a:t>Damage characteristics: refers to the degree of damage to life, property, and the environment when a dangerous situation occurs</a:t>
            </a:r>
          </a:p>
          <a:p>
            <a:pPr lvl="1" algn="just"/>
            <a:r>
              <a:rPr kumimoji="1" lang="en-US" altLang="zh-TW" sz="2400" dirty="0"/>
              <a:t>Risk level: refers to the possibility or probability that a dangerous situation will occur and cause damage</a:t>
            </a:r>
            <a:endParaRPr kumimoji="1" lang="zh-TW" altLang="en-US" sz="2400" dirty="0"/>
          </a:p>
          <a:p>
            <a:pPr algn="just"/>
            <a:endParaRPr kumimoji="1" lang="zh-TW" altLang="en-US" sz="2400" dirty="0"/>
          </a:p>
        </p:txBody>
      </p:sp>
      <p:sp>
        <p:nvSpPr>
          <p:cNvPr id="4" name="投影片編號版面配置區 3"/>
          <p:cNvSpPr>
            <a:spLocks noGrp="1"/>
          </p:cNvSpPr>
          <p:nvPr>
            <p:ph type="sldNum" sz="quarter" idx="12"/>
          </p:nvPr>
        </p:nvSpPr>
        <p:spPr>
          <a:xfrm>
            <a:off x="6742400" y="6317600"/>
            <a:ext cx="2133600" cy="365125"/>
          </a:xfrm>
        </p:spPr>
        <p:txBody>
          <a:bodyPr/>
          <a:lstStyle/>
          <a:p>
            <a:fld id="{D81384EF-367C-450E-B552-C4A0BE1BD3F8}" type="slidenum">
              <a:rPr lang="zh-TW" altLang="en-US" smtClean="0"/>
              <a:pPr/>
              <a:t>86</a:t>
            </a:fld>
            <a:endParaRPr lang="zh-TW" altLang="en-US" dirty="0"/>
          </a:p>
        </p:txBody>
      </p:sp>
    </p:spTree>
    <p:extLst>
      <p:ext uri="{BB962C8B-B14F-4D97-AF65-F5344CB8AC3E}">
        <p14:creationId xmlns:p14="http://schemas.microsoft.com/office/powerpoint/2010/main" val="10536174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620688"/>
            <a:ext cx="8229600" cy="994122"/>
          </a:xfrm>
        </p:spPr>
        <p:txBody>
          <a:bodyPr>
            <a:normAutofit/>
          </a:bodyPr>
          <a:lstStyle/>
          <a:p>
            <a:r>
              <a:rPr lang="en-US" altLang="zh-TW" sz="3200" dirty="0">
                <a:latin typeface="Times New Roman" panose="02020603050405020304" pitchFamily="18" charset="0"/>
              </a:rPr>
              <a:t>Emergency plan</a:t>
            </a:r>
            <a:endParaRPr lang="zh-TW" altLang="en-US" sz="3200" dirty="0">
              <a:latin typeface="Times New Roman" panose="02020603050405020304" pitchFamily="18" charset="0"/>
            </a:endParaRPr>
          </a:p>
        </p:txBody>
      </p:sp>
      <p:sp>
        <p:nvSpPr>
          <p:cNvPr id="6" name="內容版面配置區 5"/>
          <p:cNvSpPr>
            <a:spLocks noGrp="1"/>
          </p:cNvSpPr>
          <p:nvPr>
            <p:ph idx="1"/>
          </p:nvPr>
        </p:nvSpPr>
        <p:spPr>
          <a:xfrm>
            <a:off x="-108520" y="1999000"/>
            <a:ext cx="9361040" cy="5184576"/>
          </a:xfrm>
        </p:spPr>
        <p:txBody>
          <a:bodyPr>
            <a:normAutofit/>
          </a:bodyPr>
          <a:lstStyle/>
          <a:p>
            <a:pPr marL="971550" lvl="1" indent="-514350">
              <a:buFont typeface="+mj-lt"/>
              <a:buAutoNum type="arabicPeriod"/>
            </a:pPr>
            <a:r>
              <a:rPr lang="en-US" altLang="zh-TW" sz="2400" dirty="0"/>
              <a:t>The purpose and preface</a:t>
            </a:r>
          </a:p>
          <a:p>
            <a:pPr marL="971550" lvl="1" indent="-514350">
              <a:buFont typeface="+mj-lt"/>
              <a:buAutoNum type="arabicPeriod"/>
            </a:pPr>
            <a:r>
              <a:rPr lang="en-US" altLang="zh-TW" sz="2400" dirty="0"/>
              <a:t>Hazard identification or risk assessment</a:t>
            </a:r>
          </a:p>
          <a:p>
            <a:pPr marL="971550" lvl="1" indent="-514350">
              <a:buFont typeface="+mj-lt"/>
              <a:buAutoNum type="arabicPeriod"/>
            </a:pPr>
            <a:r>
              <a:rPr lang="en-US" altLang="zh-TW" sz="2400" dirty="0"/>
              <a:t>Emergency Response Organization Structure</a:t>
            </a:r>
          </a:p>
          <a:p>
            <a:pPr marL="971550" lvl="1" indent="-514350">
              <a:buFont typeface="+mj-lt"/>
              <a:buAutoNum type="arabicPeriod"/>
            </a:pPr>
            <a:r>
              <a:rPr lang="en-US" altLang="zh-TW" sz="2400" dirty="0"/>
              <a:t>Contact system for emergency notification procedures</a:t>
            </a:r>
          </a:p>
          <a:p>
            <a:pPr marL="971550" lvl="1" indent="-514350">
              <a:buFont typeface="+mj-lt"/>
              <a:buAutoNum type="arabicPeriod"/>
            </a:pPr>
            <a:r>
              <a:rPr lang="en-US" altLang="zh-TW" sz="2400" dirty="0"/>
              <a:t>Statistics of various response facilities and configurations</a:t>
            </a:r>
          </a:p>
          <a:p>
            <a:pPr marL="971550" lvl="1" indent="-514350">
              <a:buFont typeface="+mj-lt"/>
              <a:buAutoNum type="arabicPeriod"/>
            </a:pPr>
            <a:r>
              <a:rPr lang="en-US" altLang="zh-TW" sz="2400" dirty="0"/>
              <a:t>Evacuation plan</a:t>
            </a:r>
          </a:p>
          <a:p>
            <a:pPr marL="971550" lvl="1" indent="-514350">
              <a:buFont typeface="+mj-lt"/>
              <a:buAutoNum type="arabicPeriod"/>
            </a:pPr>
            <a:r>
              <a:rPr lang="en-US" altLang="zh-TW" sz="2400" dirty="0"/>
              <a:t>Emergency response procedures</a:t>
            </a:r>
          </a:p>
          <a:p>
            <a:pPr marL="971550" lvl="1" indent="-514350">
              <a:buFont typeface="+mj-lt"/>
              <a:buAutoNum type="arabicPeriod"/>
            </a:pPr>
            <a:r>
              <a:rPr lang="en-US" altLang="zh-TW" sz="2400" dirty="0"/>
              <a:t>Emergency response measures for accidents in various laboratories</a:t>
            </a:r>
          </a:p>
          <a:p>
            <a:pPr marL="971550" lvl="1" indent="-514350">
              <a:buFont typeface="+mj-lt"/>
              <a:buAutoNum type="arabicPeriod"/>
            </a:pPr>
            <a:r>
              <a:rPr lang="en-US" altLang="zh-TW" sz="2400" dirty="0"/>
              <a:t>Training plan</a:t>
            </a:r>
          </a:p>
          <a:p>
            <a:pPr marL="971550" lvl="1" indent="-514350">
              <a:buFont typeface="+mj-lt"/>
              <a:buAutoNum type="arabicPeriod"/>
            </a:pPr>
            <a:r>
              <a:rPr lang="en-US" altLang="zh-TW" sz="2400" dirty="0"/>
              <a:t>Update of simulation exercises and plans</a:t>
            </a:r>
            <a:endParaRPr lang="zh-TW" altLang="en-US" sz="2400" dirty="0"/>
          </a:p>
        </p:txBody>
      </p:sp>
      <p:sp>
        <p:nvSpPr>
          <p:cNvPr id="4" name="投影片編號版面配置區 3"/>
          <p:cNvSpPr>
            <a:spLocks noGrp="1"/>
          </p:cNvSpPr>
          <p:nvPr>
            <p:ph type="sldNum" sz="quarter" idx="12"/>
          </p:nvPr>
        </p:nvSpPr>
        <p:spPr>
          <a:xfrm>
            <a:off x="6742400" y="6319480"/>
            <a:ext cx="2133600" cy="365125"/>
          </a:xfrm>
        </p:spPr>
        <p:txBody>
          <a:bodyPr/>
          <a:lstStyle/>
          <a:p>
            <a:fld id="{D81384EF-367C-450E-B552-C4A0BE1BD3F8}" type="slidenum">
              <a:rPr lang="zh-TW" altLang="en-US" smtClean="0"/>
              <a:pPr/>
              <a:t>87</a:t>
            </a:fld>
            <a:endParaRPr lang="zh-TW" altLang="en-US" dirty="0"/>
          </a:p>
        </p:txBody>
      </p:sp>
    </p:spTree>
    <p:extLst>
      <p:ext uri="{BB962C8B-B14F-4D97-AF65-F5344CB8AC3E}">
        <p14:creationId xmlns:p14="http://schemas.microsoft.com/office/powerpoint/2010/main" val="20924879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799748"/>
            <a:ext cx="7715200" cy="1143000"/>
          </a:xfrm>
        </p:spPr>
        <p:txBody>
          <a:bodyPr>
            <a:normAutofit/>
          </a:bodyPr>
          <a:lstStyle/>
          <a:p>
            <a:r>
              <a:rPr lang="en-US" altLang="zh-TW" sz="3200" dirty="0">
                <a:latin typeface="Times New Roman" panose="02020603050405020304" pitchFamily="18" charset="0"/>
              </a:rPr>
              <a:t>Emergency response stage and organizational structure</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384" y="2003356"/>
            <a:ext cx="8229600" cy="5112568"/>
          </a:xfrm>
        </p:spPr>
        <p:txBody>
          <a:bodyPr>
            <a:noAutofit/>
          </a:bodyPr>
          <a:lstStyle/>
          <a:p>
            <a:pPr algn="just">
              <a:lnSpc>
                <a:spcPts val="2500"/>
              </a:lnSpc>
              <a:spcBef>
                <a:spcPts val="600"/>
              </a:spcBef>
              <a:spcAft>
                <a:spcPts val="600"/>
              </a:spcAft>
            </a:pPr>
            <a:r>
              <a:rPr lang="en-US" altLang="zh-TW" sz="2400" dirty="0"/>
              <a:t>Emergency response in the school laboratory can be divided into three stages according to the scale of the disaster:</a:t>
            </a:r>
          </a:p>
          <a:p>
            <a:pPr lvl="1" algn="just">
              <a:lnSpc>
                <a:spcPts val="2500"/>
              </a:lnSpc>
              <a:spcBef>
                <a:spcPts val="600"/>
              </a:spcBef>
              <a:spcAft>
                <a:spcPts val="600"/>
              </a:spcAft>
            </a:pPr>
            <a:r>
              <a:rPr lang="en-US" altLang="zh-TW" sz="2400" u="sng" dirty="0"/>
              <a:t>The first stage</a:t>
            </a:r>
            <a:r>
              <a:rPr lang="en-US" altLang="zh-TW" sz="2400" dirty="0"/>
              <a:t>: The laboratory or department can handle small leaks or small fires by itself, without the need to evacuate.</a:t>
            </a:r>
            <a:endParaRPr lang="zh-TW" altLang="en-US" sz="2400" dirty="0"/>
          </a:p>
          <a:p>
            <a:pPr lvl="1" algn="just">
              <a:lnSpc>
                <a:spcPts val="2500"/>
              </a:lnSpc>
              <a:spcBef>
                <a:spcPts val="600"/>
              </a:spcBef>
              <a:spcAft>
                <a:spcPts val="600"/>
              </a:spcAft>
            </a:pPr>
            <a:r>
              <a:rPr lang="en-US" altLang="zh-TW" sz="2400" dirty="0"/>
              <a:t>The second stage: To handle a relatively large amount of leakage or fire or when the disaster spreads to other areas, the support of other personnel in the school is required, and evacuation may be required.</a:t>
            </a:r>
            <a:endParaRPr lang="zh-TW" altLang="en-US" sz="2400" dirty="0"/>
          </a:p>
          <a:p>
            <a:pPr lvl="1" algn="just">
              <a:lnSpc>
                <a:spcPts val="2500"/>
              </a:lnSpc>
              <a:spcBef>
                <a:spcPts val="600"/>
              </a:spcBef>
              <a:spcAft>
                <a:spcPts val="600"/>
              </a:spcAft>
            </a:pPr>
            <a:r>
              <a:rPr lang="en-US" altLang="zh-TW" sz="2400" dirty="0"/>
              <a:t>The third stage: Major disasters that require the support of off-campus units (such as the fire brigade). These are serious emergencies that affect the safety of life and property and evacuation of residents outside the school is needed.</a:t>
            </a:r>
            <a:endParaRPr lang="zh-TW" altLang="en-US" sz="2400" dirty="0"/>
          </a:p>
        </p:txBody>
      </p:sp>
      <p:sp>
        <p:nvSpPr>
          <p:cNvPr id="4" name="投影片編號版面配置區 3"/>
          <p:cNvSpPr>
            <a:spLocks noGrp="1"/>
          </p:cNvSpPr>
          <p:nvPr>
            <p:ph type="sldNum" sz="quarter" idx="12"/>
          </p:nvPr>
        </p:nvSpPr>
        <p:spPr>
          <a:xfrm>
            <a:off x="6752560" y="6319480"/>
            <a:ext cx="2133600" cy="365125"/>
          </a:xfrm>
        </p:spPr>
        <p:txBody>
          <a:bodyPr/>
          <a:lstStyle/>
          <a:p>
            <a:fld id="{D81384EF-367C-450E-B552-C4A0BE1BD3F8}" type="slidenum">
              <a:rPr lang="zh-TW" altLang="en-US" smtClean="0"/>
              <a:pPr/>
              <a:t>88</a:t>
            </a:fld>
            <a:endParaRPr lang="zh-TW" altLang="en-US" dirty="0"/>
          </a:p>
        </p:txBody>
      </p:sp>
    </p:spTree>
    <p:extLst>
      <p:ext uri="{BB962C8B-B14F-4D97-AF65-F5344CB8AC3E}">
        <p14:creationId xmlns:p14="http://schemas.microsoft.com/office/powerpoint/2010/main" val="37859478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799748"/>
            <a:ext cx="7715200" cy="1143000"/>
          </a:xfrm>
        </p:spPr>
        <p:txBody>
          <a:bodyPr>
            <a:normAutofit/>
          </a:bodyPr>
          <a:lstStyle/>
          <a:p>
            <a:r>
              <a:rPr lang="en-US" altLang="zh-TW" sz="3200" dirty="0">
                <a:latin typeface="Times New Roman" panose="02020603050405020304" pitchFamily="18" charset="0"/>
              </a:rPr>
              <a:t>Emergency response stage and organizational structure (cont.)</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384" y="2003356"/>
            <a:ext cx="8229600" cy="5112568"/>
          </a:xfrm>
        </p:spPr>
        <p:txBody>
          <a:bodyPr>
            <a:noAutofit/>
          </a:bodyPr>
          <a:lstStyle/>
          <a:p>
            <a:pPr algn="just">
              <a:lnSpc>
                <a:spcPct val="150000"/>
              </a:lnSpc>
              <a:spcBef>
                <a:spcPts val="600"/>
              </a:spcBef>
              <a:spcAft>
                <a:spcPts val="600"/>
              </a:spcAft>
            </a:pPr>
            <a:r>
              <a:rPr lang="en-US" altLang="zh-TW" sz="2400" dirty="0"/>
              <a:t>For different types of disasters in the same response level, the corresponding response organizations and structures are similar.</a:t>
            </a:r>
            <a:endParaRPr lang="zh-TW" altLang="en-US" sz="2400" dirty="0"/>
          </a:p>
        </p:txBody>
      </p:sp>
      <p:sp>
        <p:nvSpPr>
          <p:cNvPr id="4" name="投影片編號版面配置區 3"/>
          <p:cNvSpPr>
            <a:spLocks noGrp="1"/>
          </p:cNvSpPr>
          <p:nvPr>
            <p:ph type="sldNum" sz="quarter" idx="12"/>
          </p:nvPr>
        </p:nvSpPr>
        <p:spPr>
          <a:xfrm>
            <a:off x="6752560" y="6319480"/>
            <a:ext cx="2133600" cy="365125"/>
          </a:xfrm>
        </p:spPr>
        <p:txBody>
          <a:bodyPr/>
          <a:lstStyle/>
          <a:p>
            <a:fld id="{D81384EF-367C-450E-B552-C4A0BE1BD3F8}" type="slidenum">
              <a:rPr lang="zh-TW" altLang="en-US" smtClean="0"/>
              <a:pPr/>
              <a:t>89</a:t>
            </a:fld>
            <a:endParaRPr lang="zh-TW" altLang="en-US" dirty="0"/>
          </a:p>
        </p:txBody>
      </p:sp>
    </p:spTree>
    <p:extLst>
      <p:ext uri="{BB962C8B-B14F-4D97-AF65-F5344CB8AC3E}">
        <p14:creationId xmlns:p14="http://schemas.microsoft.com/office/powerpoint/2010/main" val="134205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48680"/>
            <a:ext cx="7715200" cy="1143000"/>
          </a:xfrm>
        </p:spPr>
        <p:txBody>
          <a:bodyPr>
            <a:normAutofit/>
          </a:bodyPr>
          <a:lstStyle/>
          <a:p>
            <a:r>
              <a:rPr lang="en-US" altLang="zh-TW" sz="3200" dirty="0">
                <a:latin typeface="Times New Roman" panose="02020603050405020304" pitchFamily="18" charset="0"/>
              </a:rPr>
              <a:t>Noise</a:t>
            </a:r>
            <a:endParaRPr lang="zh-TW" altLang="en-US" sz="3200" dirty="0">
              <a:latin typeface="Times New Roman" panose="02020603050405020304" pitchFamily="18" charset="0"/>
            </a:endParaRPr>
          </a:p>
        </p:txBody>
      </p:sp>
      <p:sp>
        <p:nvSpPr>
          <p:cNvPr id="4" name="內容版面配置區 3"/>
          <p:cNvSpPr>
            <a:spLocks noGrp="1"/>
          </p:cNvSpPr>
          <p:nvPr>
            <p:ph idx="1"/>
          </p:nvPr>
        </p:nvSpPr>
        <p:spPr>
          <a:xfrm>
            <a:off x="457200" y="1997523"/>
            <a:ext cx="8229600" cy="4925144"/>
          </a:xfrm>
        </p:spPr>
        <p:txBody>
          <a:bodyPr>
            <a:noAutofit/>
          </a:bodyPr>
          <a:lstStyle/>
          <a:p>
            <a:pPr>
              <a:spcBef>
                <a:spcPts val="600"/>
              </a:spcBef>
            </a:pPr>
            <a:r>
              <a:rPr lang="en-US" altLang="zh-TW" sz="2400" u="sng" dirty="0"/>
              <a:t>Industrial noise</a:t>
            </a:r>
            <a:r>
              <a:rPr lang="en-US" altLang="zh-TW" sz="2400" dirty="0"/>
              <a:t>: Mainly noise generated by factory machinery and power equipment. The noise of the electronics industry and light industry is about 90dB or less; the noise of the machinery industry is between 80-120 </a:t>
            </a:r>
            <a:r>
              <a:rPr lang="en-US" altLang="zh-TW" sz="2400" dirty="0" err="1"/>
              <a:t>dB.</a:t>
            </a:r>
            <a:r>
              <a:rPr lang="en-US" altLang="zh-TW" sz="2400" dirty="0"/>
              <a:t> Construction noise is mainly from various mechanical noises on urban construction sites.</a:t>
            </a:r>
          </a:p>
          <a:p>
            <a:pPr>
              <a:spcBef>
                <a:spcPts val="600"/>
              </a:spcBef>
            </a:pPr>
            <a:endParaRPr lang="en-US" altLang="zh-TW" sz="2400" u="sng" dirty="0"/>
          </a:p>
          <a:p>
            <a:pPr>
              <a:spcBef>
                <a:spcPts val="600"/>
              </a:spcBef>
            </a:pPr>
            <a:r>
              <a:rPr lang="en-US" altLang="zh-TW" sz="2400" u="sng" dirty="0"/>
              <a:t>General university laboratories</a:t>
            </a:r>
            <a:r>
              <a:rPr lang="en-US" altLang="zh-TW" sz="2400" dirty="0"/>
              <a:t>: The source of noise may be people's speech.</a:t>
            </a:r>
          </a:p>
        </p:txBody>
      </p:sp>
      <p:sp>
        <p:nvSpPr>
          <p:cNvPr id="3" name="投影片編號版面配置區 2"/>
          <p:cNvSpPr>
            <a:spLocks noGrp="1"/>
          </p:cNvSpPr>
          <p:nvPr>
            <p:ph type="sldNum" sz="quarter" idx="12"/>
          </p:nvPr>
        </p:nvSpPr>
        <p:spPr>
          <a:xfrm>
            <a:off x="6758880" y="6320895"/>
            <a:ext cx="2133600" cy="365125"/>
          </a:xfrm>
        </p:spPr>
        <p:txBody>
          <a:bodyPr/>
          <a:lstStyle/>
          <a:p>
            <a:fld id="{D81384EF-367C-450E-B552-C4A0BE1BD3F8}" type="slidenum">
              <a:rPr lang="zh-TW" altLang="en-US" smtClean="0"/>
              <a:pPr/>
              <a:t>9</a:t>
            </a:fld>
            <a:endParaRPr lang="zh-TW" altLang="en-US" dirty="0"/>
          </a:p>
        </p:txBody>
      </p:sp>
      <p:pic>
        <p:nvPicPr>
          <p:cNvPr id="5" name="Picture 2" descr="http://163.16.52.26/meiing/health/bio/%E5%99%AA%E9%9F%B3%E5%88%86%E8%B2%9D%E6%8E%9B%E5%9C%9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96336" y="260648"/>
            <a:ext cx="1237442" cy="12241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http://163.16.52.26/meiing/health/bio/%E5%99%AA%E9%9F%B3%E5%88%86%E8%B2%9D%E6%8E%9B%E5%9C%9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14613" y="260648"/>
            <a:ext cx="1151737" cy="12241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9451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矩形 148"/>
          <p:cNvSpPr/>
          <p:nvPr/>
        </p:nvSpPr>
        <p:spPr>
          <a:xfrm>
            <a:off x="468432" y="5509384"/>
            <a:ext cx="8229600" cy="1418416"/>
          </a:xfrm>
          <a:prstGeom prst="rect">
            <a:avLst/>
          </a:prstGeom>
          <a:pattFill prst="ltDn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48" name="矩形 147"/>
          <p:cNvSpPr/>
          <p:nvPr/>
        </p:nvSpPr>
        <p:spPr>
          <a:xfrm>
            <a:off x="468432" y="2885222"/>
            <a:ext cx="8229600" cy="2557538"/>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47" name="矩形 146"/>
          <p:cNvSpPr/>
          <p:nvPr/>
        </p:nvSpPr>
        <p:spPr>
          <a:xfrm>
            <a:off x="468433" y="1325296"/>
            <a:ext cx="8229600" cy="1500591"/>
          </a:xfrm>
          <a:prstGeom prst="rect">
            <a:avLst/>
          </a:prstGeom>
          <a:pattFill prst="ltDnDiag">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50" name="標題 149"/>
          <p:cNvSpPr>
            <a:spLocks noGrp="1"/>
          </p:cNvSpPr>
          <p:nvPr>
            <p:ph type="title"/>
          </p:nvPr>
        </p:nvSpPr>
        <p:spPr>
          <a:xfrm>
            <a:off x="467202" y="620688"/>
            <a:ext cx="8229600" cy="695078"/>
          </a:xfrm>
        </p:spPr>
        <p:txBody>
          <a:bodyPr>
            <a:normAutofit fontScale="90000"/>
          </a:bodyPr>
          <a:lstStyle/>
          <a:p>
            <a:r>
              <a:rPr lang="en-US" altLang="zh-TW" dirty="0">
                <a:latin typeface="Times New Roman" pitchFamily="18" charset="0"/>
              </a:rPr>
              <a:t>Three-stage response organization structure</a:t>
            </a:r>
            <a:endParaRPr lang="zh-TW" altLang="en-US" dirty="0"/>
          </a:p>
        </p:txBody>
      </p:sp>
      <p:sp>
        <p:nvSpPr>
          <p:cNvPr id="4" name="投影片編號版面配置區 3"/>
          <p:cNvSpPr>
            <a:spLocks noGrp="1"/>
          </p:cNvSpPr>
          <p:nvPr>
            <p:ph type="sldNum" sz="quarter" idx="12"/>
          </p:nvPr>
        </p:nvSpPr>
        <p:spPr>
          <a:xfrm>
            <a:off x="6764496" y="6319480"/>
            <a:ext cx="2133600" cy="365125"/>
          </a:xfrm>
        </p:spPr>
        <p:txBody>
          <a:bodyPr/>
          <a:lstStyle/>
          <a:p>
            <a:fld id="{D81384EF-367C-450E-B552-C4A0BE1BD3F8}" type="slidenum">
              <a:rPr lang="zh-TW" altLang="en-US" smtClean="0"/>
              <a:pPr/>
              <a:t>90</a:t>
            </a:fld>
            <a:endParaRPr lang="zh-TW" altLang="en-US" dirty="0"/>
          </a:p>
        </p:txBody>
      </p:sp>
      <p:sp>
        <p:nvSpPr>
          <p:cNvPr id="101" name="文字方塊 100"/>
          <p:cNvSpPr txBox="1"/>
          <p:nvPr/>
        </p:nvSpPr>
        <p:spPr>
          <a:xfrm>
            <a:off x="2835358" y="1501330"/>
            <a:ext cx="3384376" cy="461665"/>
          </a:xfrm>
          <a:prstGeom prst="rect">
            <a:avLst/>
          </a:prstGeom>
          <a:solidFill>
            <a:schemeClr val="accent6">
              <a:lumMod val="75000"/>
            </a:schemeClr>
          </a:solidFill>
          <a:ln>
            <a:solidFill>
              <a:srgbClr val="002060"/>
            </a:solidFill>
          </a:ln>
        </p:spPr>
        <p:txBody>
          <a:bodyPr wrap="square" rtlCol="0">
            <a:spAutoFit/>
          </a:bodyPr>
          <a:lstStyle/>
          <a:p>
            <a:pPr algn="ctr"/>
            <a:r>
              <a:rPr lang="en-US" altLang="zh-TW" sz="2400" dirty="0">
                <a:latin typeface="Times New Roman" panose="02020603050405020304" pitchFamily="18" charset="0"/>
                <a:ea typeface="標楷體" panose="03000509000000000000" pitchFamily="65" charset="-120"/>
              </a:rPr>
              <a:t>County (city) government</a:t>
            </a:r>
            <a:endParaRPr lang="zh-TW" altLang="en-US" sz="2400" dirty="0">
              <a:latin typeface="Times New Roman" panose="02020603050405020304" pitchFamily="18" charset="0"/>
              <a:ea typeface="標楷體" panose="03000509000000000000" pitchFamily="65" charset="-120"/>
            </a:endParaRPr>
          </a:p>
        </p:txBody>
      </p:sp>
      <p:sp>
        <p:nvSpPr>
          <p:cNvPr id="102" name="文字方塊 101"/>
          <p:cNvSpPr txBox="1"/>
          <p:nvPr/>
        </p:nvSpPr>
        <p:spPr>
          <a:xfrm>
            <a:off x="4884335" y="2032331"/>
            <a:ext cx="3751507" cy="733534"/>
          </a:xfrm>
          <a:prstGeom prst="rect">
            <a:avLst/>
          </a:prstGeom>
          <a:solidFill>
            <a:schemeClr val="accent6">
              <a:lumMod val="75000"/>
            </a:schemeClr>
          </a:solidFill>
          <a:ln>
            <a:solidFill>
              <a:srgbClr val="002060"/>
            </a:solidFill>
          </a:ln>
        </p:spPr>
        <p:txBody>
          <a:bodyPr wrap="square" rtlCol="0">
            <a:spAutoFit/>
          </a:bodyPr>
          <a:lstStyle/>
          <a:p>
            <a:pPr algn="ctr">
              <a:lnSpc>
                <a:spcPts val="2500"/>
              </a:lnSpc>
            </a:pPr>
            <a:r>
              <a:rPr lang="en-US" altLang="zh-TW" sz="2400" dirty="0">
                <a:latin typeface="Times New Roman" panose="02020603050405020304" pitchFamily="18" charset="0"/>
                <a:ea typeface="標楷體" panose="03000509000000000000" pitchFamily="65" charset="-120"/>
              </a:rPr>
              <a:t>Out-of-school response organization</a:t>
            </a:r>
            <a:endParaRPr lang="zh-TW" altLang="en-US" sz="2400" dirty="0">
              <a:latin typeface="Times New Roman" panose="02020603050405020304" pitchFamily="18" charset="0"/>
              <a:ea typeface="標楷體" panose="03000509000000000000" pitchFamily="65" charset="-120"/>
            </a:endParaRPr>
          </a:p>
        </p:txBody>
      </p:sp>
      <p:sp>
        <p:nvSpPr>
          <p:cNvPr id="104" name="文字方塊 103"/>
          <p:cNvSpPr txBox="1"/>
          <p:nvPr/>
        </p:nvSpPr>
        <p:spPr>
          <a:xfrm>
            <a:off x="2978220" y="2939902"/>
            <a:ext cx="3098652" cy="461665"/>
          </a:xfrm>
          <a:prstGeom prst="rect">
            <a:avLst/>
          </a:prstGeom>
          <a:solidFill>
            <a:srgbClr val="00B0F0"/>
          </a:solidFill>
          <a:ln>
            <a:solidFill>
              <a:srgbClr val="002060"/>
            </a:solidFill>
          </a:ln>
        </p:spPr>
        <p:txBody>
          <a:bodyPr wrap="square" rtlCol="0">
            <a:spAutoFit/>
          </a:bodyPr>
          <a:lstStyle/>
          <a:p>
            <a:pPr algn="ctr"/>
            <a:r>
              <a:rPr lang="en-US" altLang="zh-TW" sz="2400" dirty="0">
                <a:latin typeface="Times New Roman" panose="02020603050405020304" pitchFamily="18" charset="0"/>
                <a:ea typeface="標楷體" panose="03000509000000000000" pitchFamily="65" charset="-120"/>
              </a:rPr>
              <a:t>Campus Commander</a:t>
            </a:r>
            <a:endParaRPr lang="zh-TW" altLang="en-US" sz="2400" dirty="0">
              <a:latin typeface="Times New Roman" panose="02020603050405020304" pitchFamily="18" charset="0"/>
              <a:ea typeface="標楷體" panose="03000509000000000000" pitchFamily="65" charset="-120"/>
            </a:endParaRPr>
          </a:p>
        </p:txBody>
      </p:sp>
      <p:sp>
        <p:nvSpPr>
          <p:cNvPr id="105" name="文字方塊 104"/>
          <p:cNvSpPr txBox="1"/>
          <p:nvPr/>
        </p:nvSpPr>
        <p:spPr>
          <a:xfrm>
            <a:off x="5247369" y="3631205"/>
            <a:ext cx="2160240" cy="461665"/>
          </a:xfrm>
          <a:prstGeom prst="rect">
            <a:avLst/>
          </a:prstGeom>
          <a:solidFill>
            <a:srgbClr val="00B0F0"/>
          </a:solidFill>
          <a:ln>
            <a:solidFill>
              <a:srgbClr val="002060"/>
            </a:solidFill>
          </a:ln>
        </p:spPr>
        <p:txBody>
          <a:bodyPr wrap="square" rtlCol="0">
            <a:spAutoFit/>
          </a:bodyPr>
          <a:lstStyle/>
          <a:p>
            <a:pPr algn="ctr"/>
            <a:r>
              <a:rPr lang="en-US" altLang="zh-TW" sz="2400" dirty="0">
                <a:latin typeface="Times New Roman" panose="02020603050405020304" pitchFamily="18" charset="0"/>
                <a:ea typeface="標楷體" panose="03000509000000000000" pitchFamily="65" charset="-120"/>
              </a:rPr>
              <a:t>Spokesman</a:t>
            </a:r>
            <a:endParaRPr lang="zh-TW" altLang="en-US" sz="2400" dirty="0">
              <a:latin typeface="Times New Roman" panose="02020603050405020304" pitchFamily="18" charset="0"/>
              <a:ea typeface="標楷體" panose="03000509000000000000" pitchFamily="65" charset="-120"/>
            </a:endParaRPr>
          </a:p>
        </p:txBody>
      </p:sp>
      <p:sp>
        <p:nvSpPr>
          <p:cNvPr id="106" name="文字方塊 105"/>
          <p:cNvSpPr txBox="1"/>
          <p:nvPr/>
        </p:nvSpPr>
        <p:spPr>
          <a:xfrm>
            <a:off x="1503413" y="3487222"/>
            <a:ext cx="2200570" cy="733534"/>
          </a:xfrm>
          <a:prstGeom prst="rect">
            <a:avLst/>
          </a:prstGeom>
          <a:solidFill>
            <a:srgbClr val="00B0F0"/>
          </a:solidFill>
          <a:ln>
            <a:solidFill>
              <a:srgbClr val="002060"/>
            </a:solidFill>
          </a:ln>
        </p:spPr>
        <p:txBody>
          <a:bodyPr wrap="square" rtlCol="0">
            <a:spAutoFit/>
          </a:bodyPr>
          <a:lstStyle/>
          <a:p>
            <a:pPr algn="ctr">
              <a:lnSpc>
                <a:spcPts val="2500"/>
              </a:lnSpc>
            </a:pPr>
            <a:r>
              <a:rPr lang="en-US" altLang="zh-TW" sz="2400" dirty="0">
                <a:latin typeface="Times New Roman" panose="02020603050405020304" pitchFamily="18" charset="0"/>
                <a:ea typeface="標楷體" panose="03000509000000000000" pitchFamily="65" charset="-120"/>
              </a:rPr>
              <a:t>Environmental Security Center</a:t>
            </a:r>
            <a:endParaRPr lang="zh-TW" altLang="en-US" sz="2400" dirty="0">
              <a:latin typeface="Times New Roman" panose="02020603050405020304" pitchFamily="18" charset="0"/>
              <a:ea typeface="標楷體" panose="03000509000000000000" pitchFamily="65" charset="-120"/>
            </a:endParaRPr>
          </a:p>
        </p:txBody>
      </p:sp>
      <p:sp>
        <p:nvSpPr>
          <p:cNvPr id="107" name="文字方塊 106"/>
          <p:cNvSpPr txBox="1"/>
          <p:nvPr/>
        </p:nvSpPr>
        <p:spPr>
          <a:xfrm>
            <a:off x="548753" y="4872839"/>
            <a:ext cx="1872837" cy="461665"/>
          </a:xfrm>
          <a:prstGeom prst="rect">
            <a:avLst/>
          </a:prstGeom>
          <a:solidFill>
            <a:srgbClr val="00B0F0"/>
          </a:solidFill>
          <a:ln>
            <a:solidFill>
              <a:srgbClr val="002060"/>
            </a:solidFill>
          </a:ln>
        </p:spPr>
        <p:txBody>
          <a:bodyPr wrap="square" rtlCol="0">
            <a:spAutoFit/>
          </a:bodyPr>
          <a:lstStyle/>
          <a:p>
            <a:pPr algn="ctr"/>
            <a:r>
              <a:rPr lang="en-US" altLang="zh-TW" sz="2400" dirty="0">
                <a:latin typeface="Times New Roman" panose="02020603050405020304" pitchFamily="18" charset="0"/>
                <a:ea typeface="標楷體" panose="03000509000000000000" pitchFamily="65" charset="-120"/>
              </a:rPr>
              <a:t>Rescue team</a:t>
            </a:r>
            <a:endParaRPr lang="zh-TW" altLang="en-US" sz="2400" dirty="0">
              <a:latin typeface="Times New Roman" panose="02020603050405020304" pitchFamily="18" charset="0"/>
              <a:ea typeface="標楷體" panose="03000509000000000000" pitchFamily="65" charset="-120"/>
            </a:endParaRPr>
          </a:p>
        </p:txBody>
      </p:sp>
      <p:sp>
        <p:nvSpPr>
          <p:cNvPr id="108" name="文字方塊 107"/>
          <p:cNvSpPr txBox="1"/>
          <p:nvPr/>
        </p:nvSpPr>
        <p:spPr>
          <a:xfrm>
            <a:off x="2543925" y="4634689"/>
            <a:ext cx="1654307" cy="733534"/>
          </a:xfrm>
          <a:prstGeom prst="rect">
            <a:avLst/>
          </a:prstGeom>
          <a:solidFill>
            <a:srgbClr val="00B0F0"/>
          </a:solidFill>
          <a:ln>
            <a:solidFill>
              <a:srgbClr val="002060"/>
            </a:solidFill>
          </a:ln>
        </p:spPr>
        <p:txBody>
          <a:bodyPr wrap="square" rtlCol="0">
            <a:spAutoFit/>
          </a:bodyPr>
          <a:lstStyle/>
          <a:p>
            <a:pPr algn="ctr">
              <a:lnSpc>
                <a:spcPts val="2500"/>
              </a:lnSpc>
            </a:pPr>
            <a:r>
              <a:rPr lang="en-US" altLang="zh-TW" sz="2400" dirty="0">
                <a:latin typeface="Times New Roman" panose="02020603050405020304" pitchFamily="18" charset="0"/>
                <a:ea typeface="標楷體" panose="03000509000000000000" pitchFamily="65" charset="-120"/>
              </a:rPr>
              <a:t>Ambulance </a:t>
            </a:r>
          </a:p>
          <a:p>
            <a:pPr algn="ctr">
              <a:lnSpc>
                <a:spcPts val="2500"/>
              </a:lnSpc>
            </a:pPr>
            <a:r>
              <a:rPr lang="en-US" altLang="zh-TW" sz="2400" dirty="0">
                <a:latin typeface="Times New Roman" panose="02020603050405020304" pitchFamily="18" charset="0"/>
                <a:ea typeface="標楷體" panose="03000509000000000000" pitchFamily="65" charset="-120"/>
              </a:rPr>
              <a:t>team</a:t>
            </a:r>
            <a:endParaRPr lang="zh-TW" altLang="en-US" sz="2400" dirty="0">
              <a:latin typeface="Times New Roman" panose="02020603050405020304" pitchFamily="18" charset="0"/>
              <a:ea typeface="標楷體" panose="03000509000000000000" pitchFamily="65" charset="-120"/>
            </a:endParaRPr>
          </a:p>
        </p:txBody>
      </p:sp>
      <p:sp>
        <p:nvSpPr>
          <p:cNvPr id="109" name="文字方塊 108"/>
          <p:cNvSpPr txBox="1"/>
          <p:nvPr/>
        </p:nvSpPr>
        <p:spPr>
          <a:xfrm>
            <a:off x="4764638" y="4623430"/>
            <a:ext cx="2329765" cy="733534"/>
          </a:xfrm>
          <a:prstGeom prst="rect">
            <a:avLst/>
          </a:prstGeom>
          <a:solidFill>
            <a:srgbClr val="00B0F0"/>
          </a:solidFill>
          <a:ln>
            <a:solidFill>
              <a:srgbClr val="002060"/>
            </a:solidFill>
          </a:ln>
        </p:spPr>
        <p:txBody>
          <a:bodyPr wrap="square" rtlCol="0">
            <a:spAutoFit/>
          </a:bodyPr>
          <a:lstStyle/>
          <a:p>
            <a:pPr algn="ctr">
              <a:lnSpc>
                <a:spcPts val="2500"/>
              </a:lnSpc>
            </a:pPr>
            <a:r>
              <a:rPr lang="en-US" altLang="zh-TW" sz="2400" dirty="0">
                <a:latin typeface="Times New Roman" panose="02020603050405020304" pitchFamily="18" charset="0"/>
                <a:ea typeface="標楷體" panose="03000509000000000000" pitchFamily="65" charset="-120"/>
              </a:rPr>
              <a:t>Security Protection Team</a:t>
            </a:r>
            <a:endParaRPr lang="zh-TW" altLang="en-US" sz="2400" dirty="0">
              <a:latin typeface="Times New Roman" panose="02020603050405020304" pitchFamily="18" charset="0"/>
              <a:ea typeface="標楷體" panose="03000509000000000000" pitchFamily="65" charset="-120"/>
            </a:endParaRPr>
          </a:p>
        </p:txBody>
      </p:sp>
      <p:sp>
        <p:nvSpPr>
          <p:cNvPr id="110" name="文字方塊 109"/>
          <p:cNvSpPr txBox="1"/>
          <p:nvPr/>
        </p:nvSpPr>
        <p:spPr>
          <a:xfrm>
            <a:off x="7399321" y="4623430"/>
            <a:ext cx="1179947" cy="733534"/>
          </a:xfrm>
          <a:prstGeom prst="rect">
            <a:avLst/>
          </a:prstGeom>
          <a:solidFill>
            <a:srgbClr val="00B0F0"/>
          </a:solidFill>
          <a:ln>
            <a:solidFill>
              <a:srgbClr val="002060"/>
            </a:solidFill>
          </a:ln>
        </p:spPr>
        <p:txBody>
          <a:bodyPr wrap="square" rtlCol="0">
            <a:spAutoFit/>
          </a:bodyPr>
          <a:lstStyle/>
          <a:p>
            <a:pPr algn="ctr">
              <a:lnSpc>
                <a:spcPts val="2500"/>
              </a:lnSpc>
            </a:pPr>
            <a:r>
              <a:rPr lang="en-US" altLang="zh-TW" sz="2400" dirty="0">
                <a:latin typeface="Times New Roman" panose="02020603050405020304" pitchFamily="18" charset="0"/>
                <a:ea typeface="標楷體" panose="03000509000000000000" pitchFamily="65" charset="-120"/>
              </a:rPr>
              <a:t>Control </a:t>
            </a:r>
          </a:p>
          <a:p>
            <a:pPr algn="ctr">
              <a:lnSpc>
                <a:spcPts val="2500"/>
              </a:lnSpc>
            </a:pPr>
            <a:r>
              <a:rPr lang="en-US" altLang="zh-TW" sz="2400" dirty="0">
                <a:latin typeface="Times New Roman" panose="02020603050405020304" pitchFamily="18" charset="0"/>
                <a:ea typeface="標楷體" panose="03000509000000000000" pitchFamily="65" charset="-120"/>
              </a:rPr>
              <a:t>team</a:t>
            </a:r>
            <a:endParaRPr lang="zh-TW" altLang="en-US" sz="2400" dirty="0">
              <a:latin typeface="Times New Roman" panose="02020603050405020304" pitchFamily="18" charset="0"/>
              <a:ea typeface="標楷體" panose="03000509000000000000" pitchFamily="65" charset="-120"/>
            </a:endParaRPr>
          </a:p>
        </p:txBody>
      </p:sp>
      <p:sp>
        <p:nvSpPr>
          <p:cNvPr id="111" name="文字方塊 110"/>
          <p:cNvSpPr txBox="1"/>
          <p:nvPr/>
        </p:nvSpPr>
        <p:spPr>
          <a:xfrm>
            <a:off x="622054" y="5611631"/>
            <a:ext cx="7848872" cy="461665"/>
          </a:xfrm>
          <a:prstGeom prst="rect">
            <a:avLst/>
          </a:prstGeom>
          <a:solidFill>
            <a:srgbClr val="92D050"/>
          </a:solidFill>
          <a:ln>
            <a:solidFill>
              <a:srgbClr val="002060"/>
            </a:solidFill>
          </a:ln>
        </p:spPr>
        <p:txBody>
          <a:bodyPr wrap="square" rtlCol="0">
            <a:spAutoFit/>
          </a:bodyPr>
          <a:lstStyle/>
          <a:p>
            <a:pPr algn="ctr">
              <a:defRPr/>
            </a:pPr>
            <a:r>
              <a:rPr lang="en-US" altLang="zh-TW" sz="2400" dirty="0">
                <a:latin typeface="Times New Roman" panose="02020603050405020304" pitchFamily="18" charset="0"/>
                <a:ea typeface="標楷體" panose="03000509000000000000" pitchFamily="65" charset="-120"/>
              </a:rPr>
              <a:t>On-site response commander or laboratory teacher in charge</a:t>
            </a:r>
            <a:endParaRPr lang="zh-TW" altLang="en-US" sz="2400" dirty="0">
              <a:latin typeface="Times New Roman" panose="02020603050405020304" pitchFamily="18" charset="0"/>
              <a:ea typeface="標楷體" panose="03000509000000000000" pitchFamily="65" charset="-120"/>
            </a:endParaRPr>
          </a:p>
        </p:txBody>
      </p:sp>
      <p:sp>
        <p:nvSpPr>
          <p:cNvPr id="112" name="文字方塊 111"/>
          <p:cNvSpPr txBox="1"/>
          <p:nvPr/>
        </p:nvSpPr>
        <p:spPr>
          <a:xfrm>
            <a:off x="622055" y="6289565"/>
            <a:ext cx="7848872" cy="461665"/>
          </a:xfrm>
          <a:prstGeom prst="rect">
            <a:avLst/>
          </a:prstGeom>
          <a:solidFill>
            <a:srgbClr val="92D050"/>
          </a:solidFill>
          <a:ln>
            <a:solidFill>
              <a:srgbClr val="002060"/>
            </a:solidFill>
          </a:ln>
        </p:spPr>
        <p:txBody>
          <a:bodyPr wrap="square" rtlCol="0">
            <a:spAutoFit/>
          </a:bodyPr>
          <a:lstStyle/>
          <a:p>
            <a:pPr algn="ctr">
              <a:defRPr/>
            </a:pPr>
            <a:r>
              <a:rPr lang="en-US" altLang="zh-TW" sz="2400" dirty="0">
                <a:latin typeface="Times New Roman" panose="02020603050405020304" pitchFamily="18" charset="0"/>
                <a:ea typeface="標楷體" panose="03000509000000000000" pitchFamily="65" charset="-120"/>
              </a:rPr>
              <a:t>On-site response personnel or department response team</a:t>
            </a:r>
            <a:endParaRPr lang="zh-TW" altLang="en-US" sz="2400" dirty="0">
              <a:latin typeface="Times New Roman" panose="02020603050405020304" pitchFamily="18" charset="0"/>
              <a:ea typeface="標楷體" panose="03000509000000000000" pitchFamily="65" charset="-120"/>
            </a:endParaRPr>
          </a:p>
        </p:txBody>
      </p:sp>
      <p:cxnSp>
        <p:nvCxnSpPr>
          <p:cNvPr id="114" name="直線接點 113"/>
          <p:cNvCxnSpPr>
            <a:cxnSpLocks/>
            <a:stCxn id="101" idx="2"/>
            <a:endCxn id="104" idx="0"/>
          </p:cNvCxnSpPr>
          <p:nvPr/>
        </p:nvCxnSpPr>
        <p:spPr>
          <a:xfrm>
            <a:off x="4527546" y="1962995"/>
            <a:ext cx="0" cy="976907"/>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a:cxnSpLocks/>
          </p:cNvCxnSpPr>
          <p:nvPr/>
        </p:nvCxnSpPr>
        <p:spPr>
          <a:xfrm>
            <a:off x="4518347" y="3401567"/>
            <a:ext cx="0" cy="104963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a:cxnSpLocks/>
          </p:cNvCxnSpPr>
          <p:nvPr/>
        </p:nvCxnSpPr>
        <p:spPr>
          <a:xfrm flipV="1">
            <a:off x="1116504" y="4441928"/>
            <a:ext cx="6872790" cy="2485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a:cxnSpLocks/>
            <a:stCxn id="106" idx="3"/>
            <a:endCxn id="105" idx="1"/>
          </p:cNvCxnSpPr>
          <p:nvPr/>
        </p:nvCxnSpPr>
        <p:spPr>
          <a:xfrm>
            <a:off x="3703983" y="3853989"/>
            <a:ext cx="1543386" cy="804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a:cxnSpLocks/>
          </p:cNvCxnSpPr>
          <p:nvPr/>
        </p:nvCxnSpPr>
        <p:spPr>
          <a:xfrm flipV="1">
            <a:off x="1116504" y="4439009"/>
            <a:ext cx="0" cy="432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4" name="直線接點 123"/>
          <p:cNvCxnSpPr>
            <a:cxnSpLocks/>
            <a:endCxn id="110" idx="0"/>
          </p:cNvCxnSpPr>
          <p:nvPr/>
        </p:nvCxnSpPr>
        <p:spPr>
          <a:xfrm>
            <a:off x="7989295" y="4426774"/>
            <a:ext cx="0" cy="1966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8" name="直線接點 127"/>
          <p:cNvCxnSpPr>
            <a:cxnSpLocks/>
          </p:cNvCxnSpPr>
          <p:nvPr/>
        </p:nvCxnSpPr>
        <p:spPr>
          <a:xfrm>
            <a:off x="4510152" y="4478878"/>
            <a:ext cx="0" cy="111243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直線接點 133"/>
          <p:cNvCxnSpPr>
            <a:cxnSpLocks/>
          </p:cNvCxnSpPr>
          <p:nvPr/>
        </p:nvCxnSpPr>
        <p:spPr>
          <a:xfrm>
            <a:off x="4500721" y="6073296"/>
            <a:ext cx="1" cy="2162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直線接點 135"/>
          <p:cNvCxnSpPr>
            <a:cxnSpLocks/>
            <a:stCxn id="108" idx="0"/>
          </p:cNvCxnSpPr>
          <p:nvPr/>
        </p:nvCxnSpPr>
        <p:spPr>
          <a:xfrm flipV="1">
            <a:off x="3371079" y="4430385"/>
            <a:ext cx="0" cy="20430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8" name="直線接點 137"/>
          <p:cNvCxnSpPr>
            <a:cxnSpLocks/>
            <a:stCxn id="109" idx="0"/>
          </p:cNvCxnSpPr>
          <p:nvPr/>
        </p:nvCxnSpPr>
        <p:spPr>
          <a:xfrm flipV="1">
            <a:off x="5929521" y="4457614"/>
            <a:ext cx="0" cy="16581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5" name="直線接點 144"/>
          <p:cNvCxnSpPr>
            <a:cxnSpLocks/>
            <a:stCxn id="102" idx="1"/>
          </p:cNvCxnSpPr>
          <p:nvPr/>
        </p:nvCxnSpPr>
        <p:spPr>
          <a:xfrm flipH="1" flipV="1">
            <a:off x="4518347" y="2396814"/>
            <a:ext cx="365988" cy="228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0708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176" y="779380"/>
            <a:ext cx="8229600" cy="706090"/>
          </a:xfrm>
        </p:spPr>
        <p:txBody>
          <a:bodyPr>
            <a:normAutofit/>
          </a:bodyPr>
          <a:lstStyle/>
          <a:p>
            <a:r>
              <a:rPr kumimoji="1" lang="en-US" altLang="zh-TW" sz="3200" dirty="0">
                <a:latin typeface="Times New Roman" panose="02020603050405020304" pitchFamily="18" charset="0"/>
              </a:rPr>
              <a:t>Emergency response operation process</a:t>
            </a:r>
            <a:endParaRPr kumimoji="1" lang="zh-TW" altLang="en-US" sz="3200" dirty="0">
              <a:latin typeface="Times New Roman" panose="02020603050405020304" pitchFamily="18" charset="0"/>
            </a:endParaRPr>
          </a:p>
        </p:txBody>
      </p:sp>
      <p:sp>
        <p:nvSpPr>
          <p:cNvPr id="3" name="投影片編號版面配置區 2"/>
          <p:cNvSpPr>
            <a:spLocks noGrp="1"/>
          </p:cNvSpPr>
          <p:nvPr>
            <p:ph type="sldNum" sz="quarter" idx="12"/>
          </p:nvPr>
        </p:nvSpPr>
        <p:spPr>
          <a:xfrm>
            <a:off x="6758880" y="6324555"/>
            <a:ext cx="2133600" cy="365125"/>
          </a:xfrm>
        </p:spPr>
        <p:txBody>
          <a:bodyPr/>
          <a:lstStyle/>
          <a:p>
            <a:fld id="{D81384EF-367C-450E-B552-C4A0BE1BD3F8}" type="slidenum">
              <a:rPr lang="zh-TW" altLang="en-US" smtClean="0"/>
              <a:pPr/>
              <a:t>91</a:t>
            </a:fld>
            <a:endParaRPr lang="zh-TW" altLang="en-US" dirty="0"/>
          </a:p>
        </p:txBody>
      </p:sp>
      <p:pic>
        <p:nvPicPr>
          <p:cNvPr id="5" name="圖片 4">
            <a:extLst>
              <a:ext uri="{FF2B5EF4-FFF2-40B4-BE49-F238E27FC236}">
                <a16:creationId xmlns:a16="http://schemas.microsoft.com/office/drawing/2014/main" id="{7B623825-7778-40E6-BD3F-D03A7DE927E2}"/>
              </a:ext>
            </a:extLst>
          </p:cNvPr>
          <p:cNvPicPr>
            <a:picLocks noChangeAspect="1"/>
          </p:cNvPicPr>
          <p:nvPr/>
        </p:nvPicPr>
        <p:blipFill>
          <a:blip r:embed="rId3"/>
          <a:stretch>
            <a:fillRect/>
          </a:stretch>
        </p:blipFill>
        <p:spPr>
          <a:xfrm>
            <a:off x="971600" y="1533512"/>
            <a:ext cx="7218304" cy="5279864"/>
          </a:xfrm>
          <a:prstGeom prst="rect">
            <a:avLst/>
          </a:prstGeom>
        </p:spPr>
      </p:pic>
    </p:spTree>
    <p:extLst>
      <p:ext uri="{BB962C8B-B14F-4D97-AF65-F5344CB8AC3E}">
        <p14:creationId xmlns:p14="http://schemas.microsoft.com/office/powerpoint/2010/main" val="33879841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85800" y="1999000"/>
            <a:ext cx="7772400" cy="1362075"/>
          </a:xfrm>
        </p:spPr>
        <p:txBody>
          <a:bodyPr>
            <a:normAutofit/>
          </a:bodyPr>
          <a:lstStyle/>
          <a:p>
            <a:r>
              <a:rPr lang="en-US" altLang="zh-TW" sz="3400" dirty="0">
                <a:latin typeface="Times New Roman" panose="02020603050405020304" pitchFamily="18" charset="0"/>
              </a:rPr>
              <a:t>VIII. First aid</a:t>
            </a:r>
          </a:p>
        </p:txBody>
      </p:sp>
      <p:sp>
        <p:nvSpPr>
          <p:cNvPr id="6" name="文字版面配置區 5"/>
          <p:cNvSpPr>
            <a:spLocks noGrp="1"/>
          </p:cNvSpPr>
          <p:nvPr>
            <p:ph type="body" idx="1"/>
          </p:nvPr>
        </p:nvSpPr>
        <p:spPr>
          <a:xfrm>
            <a:off x="760040" y="2955271"/>
            <a:ext cx="7772400" cy="1589203"/>
          </a:xfrm>
        </p:spPr>
        <p:txBody>
          <a:bodyPr numCol="2">
            <a:normAutofit/>
          </a:bodyPr>
          <a:lstStyle/>
          <a:p>
            <a:pPr>
              <a:lnSpc>
                <a:spcPct val="120000"/>
              </a:lnSpc>
              <a:spcBef>
                <a:spcPts val="600"/>
              </a:spcBef>
            </a:pPr>
            <a:r>
              <a:rPr lang="en-US" altLang="zh-TW" sz="2400" dirty="0"/>
              <a:t>First aid precautions</a:t>
            </a:r>
          </a:p>
          <a:p>
            <a:pPr>
              <a:lnSpc>
                <a:spcPct val="120000"/>
              </a:lnSpc>
              <a:spcBef>
                <a:spcPts val="600"/>
              </a:spcBef>
            </a:pPr>
            <a:r>
              <a:rPr lang="en-US" altLang="zh-TW" sz="2400" dirty="0"/>
              <a:t>Basic First Aid</a:t>
            </a:r>
          </a:p>
          <a:p>
            <a:pPr>
              <a:lnSpc>
                <a:spcPct val="120000"/>
              </a:lnSpc>
              <a:spcBef>
                <a:spcPts val="600"/>
              </a:spcBef>
            </a:pPr>
            <a:r>
              <a:rPr lang="en-US" altLang="zh-TW" sz="2400" dirty="0"/>
              <a:t>Accident management</a:t>
            </a:r>
          </a:p>
        </p:txBody>
      </p:sp>
      <p:sp>
        <p:nvSpPr>
          <p:cNvPr id="4" name="投影片編號版面配置區 3"/>
          <p:cNvSpPr>
            <a:spLocks noGrp="1"/>
          </p:cNvSpPr>
          <p:nvPr>
            <p:ph type="sldNum" sz="quarter" idx="12"/>
          </p:nvPr>
        </p:nvSpPr>
        <p:spPr>
          <a:xfrm>
            <a:off x="6752560" y="6318592"/>
            <a:ext cx="2133600" cy="365125"/>
          </a:xfrm>
        </p:spPr>
        <p:txBody>
          <a:bodyPr/>
          <a:lstStyle/>
          <a:p>
            <a:fld id="{D81384EF-367C-450E-B552-C4A0BE1BD3F8}" type="slidenum">
              <a:rPr lang="zh-TW" altLang="en-US" smtClean="0"/>
              <a:pPr/>
              <a:t>92</a:t>
            </a:fld>
            <a:endParaRPr lang="zh-TW" altLang="en-US" dirty="0"/>
          </a:p>
        </p:txBody>
      </p:sp>
      <p:pic>
        <p:nvPicPr>
          <p:cNvPr id="17410" name="Picture 2" descr="http://www.aedworld.com.tw/images/img_4.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0" b="100000" l="0" r="100000">
                        <a14:foregroundMark x1="66784" y1="35294" x2="66784" y2="35294"/>
                        <a14:foregroundMark x1="64841" y1="47059" x2="64841" y2="47059"/>
                        <a14:foregroundMark x1="65724" y1="48529" x2="65724" y2="48529"/>
                        <a14:foregroundMark x1="47880" y1="43382" x2="47880" y2="43382"/>
                        <a14:foregroundMark x1="50177" y1="44118" x2="50177" y2="44118"/>
                      </a14:backgroundRemoval>
                    </a14:imgEffect>
                  </a14:imgLayer>
                </a14:imgProps>
              </a:ext>
              <a:ext uri="{28A0092B-C50C-407E-A947-70E740481C1C}">
                <a14:useLocalDpi xmlns:a14="http://schemas.microsoft.com/office/drawing/2010/main"/>
              </a:ext>
            </a:extLst>
          </a:blip>
          <a:srcRect b="4696"/>
          <a:stretch/>
        </p:blipFill>
        <p:spPr bwMode="auto">
          <a:xfrm>
            <a:off x="4067944" y="3033606"/>
            <a:ext cx="6298232" cy="144015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接點 9">
            <a:extLst>
              <a:ext uri="{FF2B5EF4-FFF2-40B4-BE49-F238E27FC236}">
                <a16:creationId xmlns:a16="http://schemas.microsoft.com/office/drawing/2014/main" id="{7F362425-577E-4E28-A4F5-51274F06E303}"/>
              </a:ext>
            </a:extLst>
          </p:cNvPr>
          <p:cNvCxnSpPr/>
          <p:nvPr/>
        </p:nvCxnSpPr>
        <p:spPr>
          <a:xfrm>
            <a:off x="179512" y="148478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4871A357-5177-4C2D-8B29-059A51EA5BE3}"/>
              </a:ext>
            </a:extLst>
          </p:cNvPr>
          <p:cNvSpPr/>
          <p:nvPr/>
        </p:nvSpPr>
        <p:spPr>
          <a:xfrm>
            <a:off x="8100392" y="112474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2" name="矩形 11">
            <a:extLst>
              <a:ext uri="{FF2B5EF4-FFF2-40B4-BE49-F238E27FC236}">
                <a16:creationId xmlns:a16="http://schemas.microsoft.com/office/drawing/2014/main" id="{69770730-6DB6-4A43-9EE8-212391D75080}"/>
              </a:ext>
            </a:extLst>
          </p:cNvPr>
          <p:cNvSpPr/>
          <p:nvPr/>
        </p:nvSpPr>
        <p:spPr>
          <a:xfrm>
            <a:off x="8532440" y="112474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3" name="矩形 12">
            <a:extLst>
              <a:ext uri="{FF2B5EF4-FFF2-40B4-BE49-F238E27FC236}">
                <a16:creationId xmlns:a16="http://schemas.microsoft.com/office/drawing/2014/main" id="{C25A0278-0C14-4E01-999E-3B8C05F387A6}"/>
              </a:ext>
            </a:extLst>
          </p:cNvPr>
          <p:cNvSpPr/>
          <p:nvPr/>
        </p:nvSpPr>
        <p:spPr>
          <a:xfrm>
            <a:off x="7668344" y="112474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6249018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24208" y="548680"/>
            <a:ext cx="7715200" cy="1143000"/>
          </a:xfrm>
        </p:spPr>
        <p:txBody>
          <a:bodyPr>
            <a:normAutofit/>
          </a:bodyPr>
          <a:lstStyle/>
          <a:p>
            <a:r>
              <a:rPr lang="en-US" altLang="zh-TW" sz="3200" dirty="0">
                <a:latin typeface="Times New Roman" panose="02020603050405020304" pitchFamily="18" charset="0"/>
              </a:rPr>
              <a:t>First aid precautions</a:t>
            </a:r>
            <a:endParaRPr kumimoji="1" lang="zh-TW" altLang="en-US" sz="3200" dirty="0">
              <a:latin typeface="Times New Roman" panose="02020603050405020304" pitchFamily="18" charset="0"/>
            </a:endParaRPr>
          </a:p>
        </p:txBody>
      </p:sp>
      <p:sp>
        <p:nvSpPr>
          <p:cNvPr id="5" name="內容版面配置區 4"/>
          <p:cNvSpPr>
            <a:spLocks noGrp="1"/>
          </p:cNvSpPr>
          <p:nvPr>
            <p:ph idx="1"/>
          </p:nvPr>
        </p:nvSpPr>
        <p:spPr>
          <a:xfrm>
            <a:off x="467008" y="1999000"/>
            <a:ext cx="8229600" cy="5517232"/>
          </a:xfrm>
        </p:spPr>
        <p:txBody>
          <a:bodyPr>
            <a:noAutofit/>
          </a:bodyPr>
          <a:lstStyle/>
          <a:p>
            <a:pPr algn="just" hangingPunct="0">
              <a:lnSpc>
                <a:spcPct val="110000"/>
              </a:lnSpc>
              <a:spcBef>
                <a:spcPct val="10000"/>
              </a:spcBef>
              <a:spcAft>
                <a:spcPct val="10000"/>
              </a:spcAft>
            </a:pPr>
            <a:r>
              <a:rPr lang="en-US" altLang="zh-TW" sz="2400" dirty="0"/>
              <a:t>Emergency personnel should first confirm the situation on the spot and pay attention to their own safety.</a:t>
            </a:r>
          </a:p>
          <a:p>
            <a:pPr algn="just" hangingPunct="0">
              <a:lnSpc>
                <a:spcPct val="110000"/>
              </a:lnSpc>
              <a:spcBef>
                <a:spcPct val="10000"/>
              </a:spcBef>
              <a:spcAft>
                <a:spcPct val="10000"/>
              </a:spcAft>
            </a:pPr>
            <a:r>
              <a:rPr lang="en-US" altLang="zh-TW" sz="2400" dirty="0"/>
              <a:t>If the hazard situation is critical, emergency personnel should assist the injured to evacuate the scene immediately.</a:t>
            </a:r>
          </a:p>
          <a:p>
            <a:pPr algn="just" hangingPunct="0">
              <a:lnSpc>
                <a:spcPct val="110000"/>
              </a:lnSpc>
              <a:spcBef>
                <a:spcPct val="10000"/>
              </a:spcBef>
              <a:spcAft>
                <a:spcPct val="10000"/>
              </a:spcAft>
            </a:pPr>
            <a:r>
              <a:rPr lang="en-US" altLang="zh-TW" sz="2400" dirty="0"/>
              <a:t>Observe and confirm the injury. If the injury exceeds the on-site handling capacity, immediately send to a doctor or dial 119 for medical support and implement emergency notification procedures.</a:t>
            </a:r>
          </a:p>
          <a:p>
            <a:pPr algn="just" hangingPunct="0">
              <a:lnSpc>
                <a:spcPct val="110000"/>
              </a:lnSpc>
              <a:spcBef>
                <a:spcPct val="10000"/>
              </a:spcBef>
              <a:spcAft>
                <a:spcPct val="10000"/>
              </a:spcAft>
            </a:pPr>
            <a:endParaRPr lang="zh-TW" altLang="en-US" sz="2400" dirty="0"/>
          </a:p>
        </p:txBody>
      </p:sp>
      <p:sp>
        <p:nvSpPr>
          <p:cNvPr id="3" name="投影片編號版面配置區 2"/>
          <p:cNvSpPr>
            <a:spLocks noGrp="1"/>
          </p:cNvSpPr>
          <p:nvPr>
            <p:ph type="sldNum" sz="quarter" idx="12"/>
          </p:nvPr>
        </p:nvSpPr>
        <p:spPr>
          <a:xfrm>
            <a:off x="6742400" y="6318592"/>
            <a:ext cx="2133600" cy="365125"/>
          </a:xfrm>
        </p:spPr>
        <p:txBody>
          <a:bodyPr/>
          <a:lstStyle/>
          <a:p>
            <a:fld id="{D81384EF-367C-450E-B552-C4A0BE1BD3F8}" type="slidenum">
              <a:rPr lang="zh-TW" altLang="en-US" smtClean="0"/>
              <a:pPr/>
              <a:t>93</a:t>
            </a:fld>
            <a:endParaRPr lang="zh-TW" altLang="en-US" dirty="0"/>
          </a:p>
        </p:txBody>
      </p:sp>
    </p:spTree>
    <p:extLst>
      <p:ext uri="{BB962C8B-B14F-4D97-AF65-F5344CB8AC3E}">
        <p14:creationId xmlns:p14="http://schemas.microsoft.com/office/powerpoint/2010/main" val="35817876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24208" y="548680"/>
            <a:ext cx="7715200" cy="1143000"/>
          </a:xfrm>
        </p:spPr>
        <p:txBody>
          <a:bodyPr>
            <a:normAutofit/>
          </a:bodyPr>
          <a:lstStyle/>
          <a:p>
            <a:r>
              <a:rPr lang="en-US" altLang="zh-TW" sz="3200" dirty="0">
                <a:latin typeface="Times New Roman" panose="02020603050405020304" pitchFamily="18" charset="0"/>
              </a:rPr>
              <a:t>First aid precautions (cont.)</a:t>
            </a:r>
            <a:endParaRPr kumimoji="1" lang="zh-TW" altLang="en-US" sz="3200" dirty="0">
              <a:latin typeface="Times New Roman" panose="02020603050405020304" pitchFamily="18" charset="0"/>
            </a:endParaRPr>
          </a:p>
        </p:txBody>
      </p:sp>
      <p:sp>
        <p:nvSpPr>
          <p:cNvPr id="5" name="內容版面配置區 4"/>
          <p:cNvSpPr>
            <a:spLocks noGrp="1"/>
          </p:cNvSpPr>
          <p:nvPr>
            <p:ph idx="1"/>
          </p:nvPr>
        </p:nvSpPr>
        <p:spPr>
          <a:xfrm>
            <a:off x="467008" y="1999000"/>
            <a:ext cx="8229600" cy="5517232"/>
          </a:xfrm>
        </p:spPr>
        <p:txBody>
          <a:bodyPr>
            <a:noAutofit/>
          </a:bodyPr>
          <a:lstStyle/>
          <a:p>
            <a:pPr algn="just" hangingPunct="0">
              <a:lnSpc>
                <a:spcPct val="110000"/>
              </a:lnSpc>
              <a:spcBef>
                <a:spcPct val="10000"/>
              </a:spcBef>
              <a:spcAft>
                <a:spcPct val="10000"/>
              </a:spcAft>
            </a:pPr>
            <a:r>
              <a:rPr lang="en-US" altLang="zh-TW" sz="2400" dirty="0"/>
              <a:t>If the injury is minor, perform first aid procedures.</a:t>
            </a:r>
          </a:p>
          <a:p>
            <a:pPr algn="just" hangingPunct="0">
              <a:lnSpc>
                <a:spcPct val="110000"/>
              </a:lnSpc>
              <a:spcBef>
                <a:spcPct val="10000"/>
              </a:spcBef>
              <a:spcAft>
                <a:spcPct val="10000"/>
              </a:spcAft>
            </a:pPr>
            <a:r>
              <a:rPr lang="en-US" altLang="zh-TW" sz="2400" dirty="0"/>
              <a:t>Even if the injury is minor, the condition of the injured should be closely observed during and after the first aid. If there is any unrecognizable condition (such as sudden dizziness, or even shock), you should immediately send to a doctor or seek medical support.</a:t>
            </a:r>
          </a:p>
          <a:p>
            <a:pPr algn="just" hangingPunct="0">
              <a:lnSpc>
                <a:spcPct val="110000"/>
              </a:lnSpc>
              <a:spcBef>
                <a:spcPct val="10000"/>
              </a:spcBef>
              <a:spcAft>
                <a:spcPct val="10000"/>
              </a:spcAft>
            </a:pPr>
            <a:r>
              <a:rPr lang="en-US" altLang="zh-TW" sz="2400" dirty="0"/>
              <a:t>If you are sent to the doctor due to contact with, ingest, or inhale chemical substances, you must inform the medical staff of the toxic chemical substances</a:t>
            </a:r>
            <a:endParaRPr lang="zh-TW" altLang="en-US" sz="2400" dirty="0"/>
          </a:p>
        </p:txBody>
      </p:sp>
      <p:sp>
        <p:nvSpPr>
          <p:cNvPr id="3" name="投影片編號版面配置區 2"/>
          <p:cNvSpPr>
            <a:spLocks noGrp="1"/>
          </p:cNvSpPr>
          <p:nvPr>
            <p:ph type="sldNum" sz="quarter" idx="12"/>
          </p:nvPr>
        </p:nvSpPr>
        <p:spPr>
          <a:xfrm>
            <a:off x="6742400" y="6318592"/>
            <a:ext cx="2133600" cy="365125"/>
          </a:xfrm>
        </p:spPr>
        <p:txBody>
          <a:bodyPr/>
          <a:lstStyle/>
          <a:p>
            <a:fld id="{D81384EF-367C-450E-B552-C4A0BE1BD3F8}" type="slidenum">
              <a:rPr lang="zh-TW" altLang="en-US" smtClean="0"/>
              <a:pPr/>
              <a:t>94</a:t>
            </a:fld>
            <a:endParaRPr lang="zh-TW" altLang="en-US" dirty="0"/>
          </a:p>
        </p:txBody>
      </p:sp>
    </p:spTree>
    <p:extLst>
      <p:ext uri="{BB962C8B-B14F-4D97-AF65-F5344CB8AC3E}">
        <p14:creationId xmlns:p14="http://schemas.microsoft.com/office/powerpoint/2010/main" val="39225432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208" y="548680"/>
            <a:ext cx="7715200" cy="1143000"/>
          </a:xfrm>
        </p:spPr>
        <p:txBody>
          <a:bodyPr>
            <a:normAutofit/>
          </a:bodyPr>
          <a:lstStyle/>
          <a:p>
            <a:r>
              <a:rPr lang="en-US" altLang="zh-TW" sz="3200" dirty="0">
                <a:latin typeface="Times New Roman" panose="02020603050405020304" pitchFamily="18" charset="0"/>
              </a:rPr>
              <a:t>Basic first aid</a:t>
            </a:r>
            <a:r>
              <a:rPr lang="zh-TW" altLang="en-US" sz="3200" dirty="0">
                <a:latin typeface="Times New Roman" panose="02020603050405020304" pitchFamily="18" charset="0"/>
              </a:rPr>
              <a:t>−</a:t>
            </a:r>
            <a:r>
              <a:rPr lang="en-US" altLang="zh-TW" sz="3200" dirty="0">
                <a:latin typeface="Times New Roman" panose="02020603050405020304" pitchFamily="18" charset="0"/>
              </a:rPr>
              <a:t> basic life support</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390364" y="1999000"/>
            <a:ext cx="8363272" cy="5069160"/>
          </a:xfrm>
        </p:spPr>
        <p:txBody>
          <a:bodyPr>
            <a:noAutofit/>
          </a:bodyPr>
          <a:lstStyle/>
          <a:p>
            <a:pPr algn="just">
              <a:spcBef>
                <a:spcPts val="600"/>
              </a:spcBef>
            </a:pPr>
            <a:r>
              <a:rPr lang="en-US" altLang="zh-TW" sz="2400" dirty="0"/>
              <a:t>Basic Life Support, BLS:</a:t>
            </a:r>
            <a:r>
              <a:rPr lang="en-US" altLang="zh-TW" sz="2400" dirty="0">
                <a:solidFill>
                  <a:srgbClr val="FF0000"/>
                </a:solidFill>
              </a:rPr>
              <a:t> </a:t>
            </a:r>
            <a:r>
              <a:rPr lang="en-US" altLang="zh-TW" sz="2400" dirty="0"/>
              <a:t>Continuous life</a:t>
            </a:r>
          </a:p>
          <a:p>
            <a:pPr lvl="1" algn="just">
              <a:spcBef>
                <a:spcPts val="600"/>
              </a:spcBef>
            </a:pPr>
            <a:r>
              <a:rPr lang="en-US" altLang="zh-TW" sz="2400" dirty="0"/>
              <a:t>Cardio-Pulmonary Resuscitation, CPR</a:t>
            </a:r>
          </a:p>
          <a:p>
            <a:pPr lvl="2" algn="just">
              <a:spcBef>
                <a:spcPts val="600"/>
              </a:spcBef>
            </a:pPr>
            <a:r>
              <a:rPr lang="en-US" altLang="zh-TW" dirty="0"/>
              <a:t>Call: check consciousness (call out, tap the shoulder, watch the breath)</a:t>
            </a:r>
          </a:p>
          <a:p>
            <a:pPr lvl="2" algn="just">
              <a:spcBef>
                <a:spcPts val="600"/>
              </a:spcBef>
            </a:pPr>
            <a:r>
              <a:rPr lang="en-US" altLang="zh-TW" dirty="0"/>
              <a:t>Call: 119</a:t>
            </a:r>
          </a:p>
          <a:p>
            <a:pPr lvl="2" algn="just">
              <a:spcBef>
                <a:spcPts val="600"/>
              </a:spcBef>
            </a:pPr>
            <a:r>
              <a:rPr lang="en-US" altLang="zh-TW" dirty="0"/>
              <a:t>C</a:t>
            </a:r>
            <a:r>
              <a:rPr lang="zh-TW" altLang="en-US" dirty="0"/>
              <a:t>：</a:t>
            </a:r>
            <a:r>
              <a:rPr lang="en-US" altLang="zh-TW" dirty="0"/>
              <a:t>immediately compress the chest</a:t>
            </a:r>
          </a:p>
          <a:p>
            <a:pPr lvl="2" algn="just">
              <a:spcBef>
                <a:spcPts val="600"/>
              </a:spcBef>
            </a:pPr>
            <a:r>
              <a:rPr lang="en-US" altLang="zh-TW" dirty="0"/>
              <a:t>A</a:t>
            </a:r>
            <a:r>
              <a:rPr lang="zh-TW" altLang="en-US" dirty="0"/>
              <a:t>：</a:t>
            </a:r>
            <a:r>
              <a:rPr lang="en-US" altLang="zh-TW" dirty="0"/>
              <a:t>open the airway</a:t>
            </a:r>
          </a:p>
          <a:p>
            <a:pPr lvl="2" algn="just">
              <a:spcBef>
                <a:spcPts val="600"/>
              </a:spcBef>
            </a:pPr>
            <a:r>
              <a:rPr lang="en-US" altLang="zh-TW" dirty="0"/>
              <a:t>B</a:t>
            </a:r>
            <a:r>
              <a:rPr lang="zh-TW" altLang="en-US" dirty="0"/>
              <a:t>：</a:t>
            </a:r>
            <a:r>
              <a:rPr lang="en-US" altLang="zh-TW" dirty="0"/>
              <a:t>blow to maintain breathing</a:t>
            </a:r>
          </a:p>
          <a:p>
            <a:pPr lvl="1" algn="just">
              <a:spcBef>
                <a:spcPts val="600"/>
              </a:spcBef>
            </a:pPr>
            <a:r>
              <a:rPr lang="en-US" altLang="zh-TW" sz="2400" dirty="0"/>
              <a:t>First aid mantra</a:t>
            </a:r>
          </a:p>
          <a:p>
            <a:pPr lvl="2" algn="just">
              <a:spcBef>
                <a:spcPts val="600"/>
              </a:spcBef>
            </a:pPr>
            <a:r>
              <a:rPr lang="en-US" altLang="zh-TW" dirty="0"/>
              <a:t>Untrained rescuer: call </a:t>
            </a:r>
            <a:r>
              <a:rPr lang="en-US" altLang="zh-TW" dirty="0" err="1"/>
              <a:t>call</a:t>
            </a:r>
            <a:r>
              <a:rPr lang="en-US" altLang="zh-TW" dirty="0"/>
              <a:t> CCC</a:t>
            </a:r>
            <a:r>
              <a:rPr lang="zh-TW" altLang="en-US" dirty="0"/>
              <a:t>。</a:t>
            </a:r>
            <a:endParaRPr lang="en-US" altLang="zh-TW" dirty="0"/>
          </a:p>
          <a:p>
            <a:pPr lvl="2" algn="just">
              <a:spcBef>
                <a:spcPts val="600"/>
              </a:spcBef>
            </a:pPr>
            <a:r>
              <a:rPr lang="en-US" altLang="zh-TW" dirty="0"/>
              <a:t>Healthcare professionals: call </a:t>
            </a:r>
            <a:r>
              <a:rPr lang="en-US" altLang="zh-TW" dirty="0" err="1"/>
              <a:t>call</a:t>
            </a:r>
            <a:r>
              <a:rPr lang="en-US" altLang="zh-TW" dirty="0"/>
              <a:t> CAB</a:t>
            </a:r>
            <a:r>
              <a:rPr lang="zh-TW" altLang="en-US" dirty="0"/>
              <a:t>。</a:t>
            </a:r>
            <a:endParaRPr lang="en-US" altLang="zh-TW" dirty="0"/>
          </a:p>
        </p:txBody>
      </p:sp>
      <p:sp>
        <p:nvSpPr>
          <p:cNvPr id="4" name="投影片編號版面配置區 3"/>
          <p:cNvSpPr>
            <a:spLocks noGrp="1"/>
          </p:cNvSpPr>
          <p:nvPr>
            <p:ph type="sldNum" sz="quarter" idx="12"/>
          </p:nvPr>
        </p:nvSpPr>
        <p:spPr>
          <a:xfrm>
            <a:off x="6752560" y="6319480"/>
            <a:ext cx="2133600" cy="365125"/>
          </a:xfrm>
        </p:spPr>
        <p:txBody>
          <a:bodyPr/>
          <a:lstStyle/>
          <a:p>
            <a:fld id="{D81384EF-367C-450E-B552-C4A0BE1BD3F8}" type="slidenum">
              <a:rPr lang="zh-TW" altLang="en-US" smtClean="0"/>
              <a:pPr/>
              <a:t>95</a:t>
            </a:fld>
            <a:endParaRPr lang="zh-TW" altLang="en-US" dirty="0"/>
          </a:p>
        </p:txBody>
      </p:sp>
      <p:pic>
        <p:nvPicPr>
          <p:cNvPr id="13314" name="Picture 2" descr="https://raw.githubusercontent.com/davglass/cpr/master/cpr.jpg?raw=tru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176" y="4020107"/>
            <a:ext cx="2520280" cy="199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7987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48680"/>
            <a:ext cx="7715200" cy="1143000"/>
          </a:xfrm>
        </p:spPr>
        <p:txBody>
          <a:bodyPr>
            <a:normAutofit/>
          </a:bodyPr>
          <a:lstStyle/>
          <a:p>
            <a:r>
              <a:rPr lang="en-US" altLang="zh-TW" sz="3200" dirty="0">
                <a:latin typeface="Times New Roman" panose="02020603050405020304" pitchFamily="18" charset="0"/>
              </a:rPr>
              <a:t>Basic first aid</a:t>
            </a:r>
            <a:r>
              <a:rPr lang="zh-TW" altLang="en-US" sz="3200" dirty="0">
                <a:latin typeface="Times New Roman" panose="02020603050405020304" pitchFamily="18" charset="0"/>
              </a:rPr>
              <a:t>−</a:t>
            </a:r>
            <a:r>
              <a:rPr lang="en-US" altLang="zh-TW" sz="3200" dirty="0">
                <a:latin typeface="Times New Roman" panose="02020603050405020304" pitchFamily="18" charset="0"/>
              </a:rPr>
              <a:t>Heimlich maneuver</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1999000"/>
            <a:ext cx="8229600" cy="5069160"/>
          </a:xfrm>
        </p:spPr>
        <p:txBody>
          <a:bodyPr>
            <a:normAutofit/>
          </a:bodyPr>
          <a:lstStyle/>
          <a:p>
            <a:pPr>
              <a:lnSpc>
                <a:spcPts val="2500"/>
              </a:lnSpc>
              <a:spcBef>
                <a:spcPts val="600"/>
              </a:spcBef>
            </a:pPr>
            <a:r>
              <a:rPr lang="en-US" altLang="zh-TW" sz="2400" dirty="0"/>
              <a:t>Heimlich maneuver: Relieve airway obstruction</a:t>
            </a:r>
          </a:p>
          <a:p>
            <a:pPr lvl="1">
              <a:lnSpc>
                <a:spcPts val="2500"/>
              </a:lnSpc>
              <a:spcBef>
                <a:spcPts val="600"/>
              </a:spcBef>
            </a:pPr>
            <a:r>
              <a:rPr lang="en-US" altLang="zh-TW" sz="2400" dirty="0"/>
              <a:t>Standing position/abdominal compression</a:t>
            </a:r>
          </a:p>
          <a:p>
            <a:pPr marL="514350" lvl="1" indent="0">
              <a:lnSpc>
                <a:spcPts val="2500"/>
              </a:lnSpc>
              <a:spcBef>
                <a:spcPts val="600"/>
              </a:spcBef>
              <a:buNone/>
            </a:pPr>
            <a:r>
              <a:rPr lang="en-US" altLang="zh-TW" sz="2400" dirty="0"/>
              <a:t>(1) The rescuer stood behind the patient in a stride.</a:t>
            </a:r>
          </a:p>
          <a:p>
            <a:pPr marL="514350" lvl="1" indent="0">
              <a:lnSpc>
                <a:spcPts val="2500"/>
              </a:lnSpc>
              <a:spcBef>
                <a:spcPts val="600"/>
              </a:spcBef>
              <a:buNone/>
            </a:pPr>
            <a:r>
              <a:rPr lang="en-US" altLang="zh-TW" sz="2400" dirty="0"/>
              <a:t>(2) Touch the belly button with your left hand, make a fist with your right hand, and face inward.</a:t>
            </a:r>
          </a:p>
          <a:p>
            <a:pPr marL="514350" lvl="1" indent="0">
              <a:lnSpc>
                <a:spcPts val="2500"/>
              </a:lnSpc>
              <a:spcBef>
                <a:spcPts val="600"/>
              </a:spcBef>
              <a:buNone/>
            </a:pPr>
            <a:r>
              <a:rPr lang="en-US" altLang="zh-TW" sz="2400" dirty="0"/>
              <a:t>(3) Place your right hand above your belly button and hold your left hand in an embracing position with your right hand.</a:t>
            </a:r>
          </a:p>
          <a:p>
            <a:pPr marL="514350" lvl="1" indent="0">
              <a:lnSpc>
                <a:spcPts val="2500"/>
              </a:lnSpc>
              <a:spcBef>
                <a:spcPts val="600"/>
              </a:spcBef>
              <a:buNone/>
            </a:pPr>
            <a:r>
              <a:rPr lang="en-US" altLang="zh-TW" sz="2400" dirty="0"/>
              <a:t>(4) Rescuers squeeze inward, backward, upward.</a:t>
            </a:r>
            <a:endParaRPr lang="zh-TW" altLang="en-US" sz="2400" dirty="0"/>
          </a:p>
        </p:txBody>
      </p:sp>
      <p:sp>
        <p:nvSpPr>
          <p:cNvPr id="4" name="投影片編號版面配置區 3"/>
          <p:cNvSpPr>
            <a:spLocks noGrp="1"/>
          </p:cNvSpPr>
          <p:nvPr>
            <p:ph type="sldNum" sz="quarter" idx="12"/>
          </p:nvPr>
        </p:nvSpPr>
        <p:spPr>
          <a:xfrm>
            <a:off x="6753448" y="6318592"/>
            <a:ext cx="2133600" cy="365125"/>
          </a:xfrm>
        </p:spPr>
        <p:txBody>
          <a:bodyPr/>
          <a:lstStyle/>
          <a:p>
            <a:fld id="{D81384EF-367C-450E-B552-C4A0BE1BD3F8}" type="slidenum">
              <a:rPr lang="zh-TW" altLang="en-US" smtClean="0"/>
              <a:pPr/>
              <a:t>96</a:t>
            </a:fld>
            <a:endParaRPr lang="zh-TW" altLang="en-US" dirty="0"/>
          </a:p>
        </p:txBody>
      </p:sp>
      <p:pic>
        <p:nvPicPr>
          <p:cNvPr id="14338" name="Picture 2" descr="http://www.urmc.rochester.edu/Encyclopedia/GetImage.aspx?ImageID=29499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91680" y="5007274"/>
            <a:ext cx="5472608" cy="209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639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558858"/>
            <a:ext cx="7344816" cy="1143000"/>
          </a:xfrm>
        </p:spPr>
        <p:txBody>
          <a:bodyPr>
            <a:normAutofit/>
          </a:bodyPr>
          <a:lstStyle/>
          <a:p>
            <a:r>
              <a:rPr lang="en-US" altLang="zh-TW" sz="3200" dirty="0">
                <a:latin typeface="Times New Roman" panose="02020603050405020304" pitchFamily="18" charset="0"/>
              </a:rPr>
              <a:t>Basic first aid</a:t>
            </a:r>
            <a:r>
              <a:rPr lang="zh-TW" altLang="en-US" sz="3200" dirty="0">
                <a:latin typeface="Times New Roman" panose="02020603050405020304" pitchFamily="18" charset="0"/>
              </a:rPr>
              <a:t>−</a:t>
            </a:r>
            <a:r>
              <a:rPr lang="en-US" altLang="zh-TW" sz="3200" dirty="0">
                <a:latin typeface="Times New Roman" panose="02020603050405020304" pitchFamily="18" charset="0"/>
              </a:rPr>
              <a:t>defibrillation shock</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2002812"/>
            <a:ext cx="8229600" cy="5014123"/>
          </a:xfrm>
        </p:spPr>
        <p:txBody>
          <a:bodyPr>
            <a:noAutofit/>
          </a:bodyPr>
          <a:lstStyle/>
          <a:p>
            <a:pPr>
              <a:lnSpc>
                <a:spcPts val="2500"/>
              </a:lnSpc>
              <a:spcBef>
                <a:spcPts val="600"/>
              </a:spcBef>
              <a:spcAft>
                <a:spcPts val="600"/>
              </a:spcAft>
            </a:pPr>
            <a:r>
              <a:rPr lang="en-US" altLang="zh-TW" sz="2400" dirty="0"/>
              <a:t>Defibrillation Shock:</a:t>
            </a:r>
            <a:r>
              <a:rPr lang="zh-TW" altLang="en-US" sz="2400" dirty="0"/>
              <a:t> </a:t>
            </a:r>
            <a:r>
              <a:rPr lang="en-US" altLang="zh-TW" sz="2400" dirty="0"/>
              <a:t>Stop lethal heart rate</a:t>
            </a:r>
          </a:p>
          <a:p>
            <a:pPr lvl="1">
              <a:lnSpc>
                <a:spcPts val="2500"/>
              </a:lnSpc>
              <a:spcBef>
                <a:spcPts val="600"/>
              </a:spcBef>
              <a:spcAft>
                <a:spcPts val="300"/>
              </a:spcAft>
            </a:pPr>
            <a:r>
              <a:rPr lang="en-US" altLang="zh-TW" sz="2400" dirty="0"/>
              <a:t>Automatic External Defibrillator, AED</a:t>
            </a:r>
          </a:p>
          <a:p>
            <a:pPr lvl="1">
              <a:lnSpc>
                <a:spcPts val="2500"/>
              </a:lnSpc>
              <a:spcBef>
                <a:spcPts val="600"/>
              </a:spcBef>
              <a:spcAft>
                <a:spcPts val="300"/>
              </a:spcAft>
            </a:pPr>
            <a:r>
              <a:rPr lang="en-US" altLang="zh-TW" sz="2400" dirty="0"/>
              <a:t>Perform BLS for two minutes first, if not effective, then perform defibrillation shock</a:t>
            </a:r>
          </a:p>
          <a:p>
            <a:pPr marL="914400" lvl="2" indent="0">
              <a:lnSpc>
                <a:spcPts val="2500"/>
              </a:lnSpc>
              <a:spcBef>
                <a:spcPts val="600"/>
              </a:spcBef>
              <a:buNone/>
            </a:pPr>
            <a:r>
              <a:rPr lang="en-US" altLang="zh-TW" dirty="0"/>
              <a:t>(1) On: Turn on the switch</a:t>
            </a:r>
            <a:endParaRPr lang="zh-TW" altLang="en-US" dirty="0"/>
          </a:p>
          <a:p>
            <a:pPr marL="914400" lvl="2" indent="0">
              <a:lnSpc>
                <a:spcPts val="2500"/>
              </a:lnSpc>
              <a:spcBef>
                <a:spcPts val="600"/>
              </a:spcBef>
              <a:buNone/>
            </a:pPr>
            <a:r>
              <a:rPr lang="en-US" altLang="zh-TW" dirty="0"/>
              <a:t>(2) Stick: Stick the patch and plug according to the voice and patch icon</a:t>
            </a:r>
            <a:endParaRPr lang="zh-TW" altLang="en-US" dirty="0"/>
          </a:p>
          <a:p>
            <a:pPr marL="914400" lvl="2" indent="0">
              <a:lnSpc>
                <a:spcPts val="2500"/>
              </a:lnSpc>
              <a:spcBef>
                <a:spcPts val="600"/>
              </a:spcBef>
              <a:buNone/>
            </a:pPr>
            <a:r>
              <a:rPr lang="en-US" altLang="zh-TW" dirty="0"/>
              <a:t>(3) Electric: If you need an electric shock, press the electric shock button after the machine is automatically charged</a:t>
            </a:r>
          </a:p>
          <a:p>
            <a:pPr lvl="3">
              <a:lnSpc>
                <a:spcPts val="2500"/>
              </a:lnSpc>
              <a:spcBef>
                <a:spcPts val="600"/>
              </a:spcBef>
              <a:buFont typeface="Arial" panose="020B0604020202020204" pitchFamily="34" charset="0"/>
              <a:buChar char="•"/>
            </a:pPr>
            <a:r>
              <a:rPr lang="en-US" altLang="zh-TW" sz="2400" dirty="0"/>
              <a:t>Do not touch the patient during electric shock</a:t>
            </a:r>
          </a:p>
          <a:p>
            <a:pPr lvl="1">
              <a:lnSpc>
                <a:spcPts val="2500"/>
              </a:lnSpc>
              <a:spcBef>
                <a:spcPts val="300"/>
              </a:spcBef>
              <a:spcAft>
                <a:spcPts val="600"/>
              </a:spcAft>
            </a:pPr>
            <a:r>
              <a:rPr lang="en-US" altLang="zh-TW" sz="2400" dirty="0"/>
              <a:t>In the process of CPR+AED, we still have to abide by "the principle of not interrupting CPR"</a:t>
            </a:r>
          </a:p>
        </p:txBody>
      </p:sp>
      <p:sp>
        <p:nvSpPr>
          <p:cNvPr id="4" name="投影片編號版面配置區 3"/>
          <p:cNvSpPr>
            <a:spLocks noGrp="1"/>
          </p:cNvSpPr>
          <p:nvPr>
            <p:ph type="sldNum" sz="quarter" idx="12"/>
          </p:nvPr>
        </p:nvSpPr>
        <p:spPr>
          <a:xfrm>
            <a:off x="6760656" y="6319480"/>
            <a:ext cx="2133600" cy="365125"/>
          </a:xfrm>
        </p:spPr>
        <p:txBody>
          <a:bodyPr/>
          <a:lstStyle/>
          <a:p>
            <a:fld id="{D81384EF-367C-450E-B552-C4A0BE1BD3F8}" type="slidenum">
              <a:rPr lang="zh-TW" altLang="en-US" smtClean="0"/>
              <a:pPr/>
              <a:t>97</a:t>
            </a:fld>
            <a:endParaRPr lang="zh-TW" altLang="en-US" dirty="0"/>
          </a:p>
        </p:txBody>
      </p:sp>
      <p:pic>
        <p:nvPicPr>
          <p:cNvPr id="12292" name="Picture 4" descr="http://www.pace.com.tw/img/old/bi/AED_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34995" y="1484784"/>
            <a:ext cx="1233493" cy="126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596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752" y="799054"/>
            <a:ext cx="7715200" cy="1143000"/>
          </a:xfrm>
        </p:spPr>
        <p:txBody>
          <a:bodyPr>
            <a:normAutofit/>
          </a:bodyPr>
          <a:lstStyle/>
          <a:p>
            <a:r>
              <a:rPr lang="en-US" altLang="zh-TW" sz="3200" dirty="0">
                <a:latin typeface="Times New Roman" panose="02020603050405020304" pitchFamily="18" charset="0"/>
              </a:rPr>
              <a:t>Accidental treatment-first aid for </a:t>
            </a:r>
            <a:br>
              <a:rPr lang="en-US" altLang="zh-TW" sz="3200" dirty="0">
                <a:latin typeface="Times New Roman" panose="02020603050405020304" pitchFamily="18" charset="0"/>
              </a:rPr>
            </a:br>
            <a:r>
              <a:rPr lang="en-US" altLang="zh-TW" sz="3200" dirty="0">
                <a:latin typeface="Times New Roman" panose="02020603050405020304" pitchFamily="18" charset="0"/>
              </a:rPr>
              <a:t>exposure to chemicals</a:t>
            </a:r>
            <a:endParaRPr kumimoji="1" lang="zh-TW" altLang="en-US" sz="3200" dirty="0">
              <a:latin typeface="Times New Roman" panose="02020603050405020304" pitchFamily="18" charset="0"/>
            </a:endParaRPr>
          </a:p>
        </p:txBody>
      </p:sp>
      <p:sp>
        <p:nvSpPr>
          <p:cNvPr id="3" name="內容版面配置區 2"/>
          <p:cNvSpPr>
            <a:spLocks noGrp="1"/>
          </p:cNvSpPr>
          <p:nvPr>
            <p:ph idx="1"/>
          </p:nvPr>
        </p:nvSpPr>
        <p:spPr>
          <a:xfrm>
            <a:off x="457200" y="2005765"/>
            <a:ext cx="8229600" cy="5256584"/>
          </a:xfrm>
        </p:spPr>
        <p:txBody>
          <a:bodyPr>
            <a:noAutofit/>
          </a:bodyPr>
          <a:lstStyle/>
          <a:p>
            <a:pPr>
              <a:spcBef>
                <a:spcPts val="600"/>
              </a:spcBef>
            </a:pPr>
            <a:r>
              <a:rPr kumimoji="1" lang="en-US" altLang="zh-TW" sz="2400" dirty="0"/>
              <a:t>On-site treatment:</a:t>
            </a:r>
          </a:p>
          <a:p>
            <a:pPr lvl="1">
              <a:spcBef>
                <a:spcPts val="600"/>
              </a:spcBef>
            </a:pPr>
            <a:r>
              <a:rPr kumimoji="1" lang="en-US" altLang="zh-TW" sz="2400" dirty="0"/>
              <a:t>Immediately rinse the affected area with water for 15 to 20 minutes</a:t>
            </a:r>
            <a:endParaRPr kumimoji="1" lang="zh-TW" altLang="en-US" sz="2400" dirty="0"/>
          </a:p>
          <a:p>
            <a:pPr lvl="2">
              <a:spcBef>
                <a:spcPts val="600"/>
              </a:spcBef>
            </a:pPr>
            <a:r>
              <a:rPr kumimoji="1" lang="en-US" altLang="zh-TW" dirty="0"/>
              <a:t>Eye contact: Open the eyelids and rinse the eyeball and eyelids with water from the corner of the eye to the outside, but the water pressure should not be too high to avoid hurting the eyeball. In addition, slowly and continuously roll your eyes so that the chemicals can be washed out.</a:t>
            </a:r>
          </a:p>
          <a:p>
            <a:pPr lvl="2">
              <a:spcBef>
                <a:spcPts val="600"/>
              </a:spcBef>
            </a:pPr>
            <a:r>
              <a:rPr kumimoji="1" lang="en-US" altLang="zh-TW" dirty="0"/>
              <a:t>Skin contact: Take off the contaminated clothing immediately and rinse the contaminated part with clean water</a:t>
            </a:r>
          </a:p>
          <a:p>
            <a:pPr marL="0" indent="0">
              <a:spcBef>
                <a:spcPts val="600"/>
              </a:spcBef>
              <a:buNone/>
            </a:pPr>
            <a:endParaRPr kumimoji="1" lang="zh-TW" altLang="en-US" sz="2400" dirty="0"/>
          </a:p>
        </p:txBody>
      </p:sp>
      <p:sp>
        <p:nvSpPr>
          <p:cNvPr id="4" name="投影片編號版面配置區 3"/>
          <p:cNvSpPr>
            <a:spLocks noGrp="1"/>
          </p:cNvSpPr>
          <p:nvPr>
            <p:ph type="sldNum" sz="quarter" idx="12"/>
          </p:nvPr>
        </p:nvSpPr>
        <p:spPr>
          <a:xfrm>
            <a:off x="6753892" y="6319480"/>
            <a:ext cx="2133600" cy="365125"/>
          </a:xfrm>
        </p:spPr>
        <p:txBody>
          <a:bodyPr/>
          <a:lstStyle/>
          <a:p>
            <a:fld id="{D81384EF-367C-450E-B552-C4A0BE1BD3F8}" type="slidenum">
              <a:rPr lang="zh-TW" altLang="en-US" smtClean="0"/>
              <a:pPr/>
              <a:t>98</a:t>
            </a:fld>
            <a:endParaRPr lang="zh-TW" altLang="en-US" dirty="0"/>
          </a:p>
        </p:txBody>
      </p:sp>
      <p:pic>
        <p:nvPicPr>
          <p:cNvPr id="5" name="Picture 5" descr="pe02672_"/>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35018" y="1052736"/>
            <a:ext cx="1152128" cy="1432778"/>
          </a:xfrm>
          <a:prstGeom prst="rect">
            <a:avLst/>
          </a:prstGeom>
          <a:noFill/>
          <a:ln w="9525">
            <a:noFill/>
            <a:miter lim="800000"/>
            <a:headEnd/>
            <a:tailEnd/>
          </a:ln>
        </p:spPr>
      </p:pic>
    </p:spTree>
    <p:extLst>
      <p:ext uri="{BB962C8B-B14F-4D97-AF65-F5344CB8AC3E}">
        <p14:creationId xmlns:p14="http://schemas.microsoft.com/office/powerpoint/2010/main" val="8396331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005765"/>
            <a:ext cx="8229600" cy="5256584"/>
          </a:xfrm>
        </p:spPr>
        <p:txBody>
          <a:bodyPr>
            <a:noAutofit/>
          </a:bodyPr>
          <a:lstStyle/>
          <a:p>
            <a:pPr>
              <a:spcBef>
                <a:spcPts val="600"/>
              </a:spcBef>
            </a:pPr>
            <a:r>
              <a:rPr kumimoji="1" lang="en-US" altLang="zh-TW" sz="2400" dirty="0"/>
              <a:t>Precautions:</a:t>
            </a:r>
            <a:endParaRPr kumimoji="1" lang="zh-TW" altLang="en-US" sz="2400" dirty="0"/>
          </a:p>
          <a:p>
            <a:pPr lvl="1">
              <a:spcBef>
                <a:spcPts val="600"/>
              </a:spcBef>
            </a:pPr>
            <a:r>
              <a:rPr kumimoji="1" lang="en-US" altLang="zh-TW" sz="2400" dirty="0"/>
              <a:t>Refer to the first aid information of the Safety Data Sheet</a:t>
            </a:r>
          </a:p>
          <a:p>
            <a:pPr lvl="2">
              <a:lnSpc>
                <a:spcPct val="110000"/>
              </a:lnSpc>
              <a:spcBef>
                <a:spcPct val="10000"/>
              </a:spcBef>
              <a:spcAft>
                <a:spcPct val="10000"/>
              </a:spcAft>
            </a:pPr>
            <a:r>
              <a:rPr lang="en-US" altLang="zh-TW" dirty="0"/>
              <a:t>Whether it is necessary to apply special medicine (</a:t>
            </a:r>
            <a:r>
              <a:rPr lang="en-US" altLang="zh-TW" dirty="0" err="1"/>
              <a:t>eg</a:t>
            </a:r>
            <a:r>
              <a:rPr lang="en-US" altLang="zh-TW" dirty="0"/>
              <a:t>., HF-calcium gluconate ointment) on the affected area and how to apply it.</a:t>
            </a:r>
            <a:endParaRPr kumimoji="1" lang="zh-TW" altLang="en-US" dirty="0"/>
          </a:p>
          <a:p>
            <a:pPr lvl="1">
              <a:spcBef>
                <a:spcPts val="600"/>
              </a:spcBef>
            </a:pPr>
            <a:r>
              <a:rPr kumimoji="1" lang="en-US" altLang="zh-TW" sz="2400" dirty="0"/>
              <a:t>If the wounded needs to be hospitalized, bring the chemicals and related information to the medical staff</a:t>
            </a:r>
            <a:endParaRPr kumimoji="1" lang="zh-TW" altLang="en-US" sz="2400" dirty="0"/>
          </a:p>
          <a:p>
            <a:pPr>
              <a:spcBef>
                <a:spcPts val="600"/>
              </a:spcBef>
            </a:pPr>
            <a:endParaRPr kumimoji="1" lang="zh-TW" altLang="en-US" sz="2400" dirty="0"/>
          </a:p>
        </p:txBody>
      </p:sp>
      <p:sp>
        <p:nvSpPr>
          <p:cNvPr id="4" name="投影片編號版面配置區 3"/>
          <p:cNvSpPr>
            <a:spLocks noGrp="1"/>
          </p:cNvSpPr>
          <p:nvPr>
            <p:ph type="sldNum" sz="quarter" idx="12"/>
          </p:nvPr>
        </p:nvSpPr>
        <p:spPr>
          <a:xfrm>
            <a:off x="6753892" y="6319480"/>
            <a:ext cx="2133600" cy="365125"/>
          </a:xfrm>
        </p:spPr>
        <p:txBody>
          <a:bodyPr/>
          <a:lstStyle/>
          <a:p>
            <a:fld id="{D81384EF-367C-450E-B552-C4A0BE1BD3F8}" type="slidenum">
              <a:rPr lang="zh-TW" altLang="en-US" smtClean="0"/>
              <a:pPr/>
              <a:t>99</a:t>
            </a:fld>
            <a:endParaRPr lang="zh-TW" altLang="en-US" dirty="0"/>
          </a:p>
        </p:txBody>
      </p:sp>
      <p:sp>
        <p:nvSpPr>
          <p:cNvPr id="8" name="標題 1">
            <a:extLst>
              <a:ext uri="{FF2B5EF4-FFF2-40B4-BE49-F238E27FC236}">
                <a16:creationId xmlns:a16="http://schemas.microsoft.com/office/drawing/2014/main" id="{DC8C1115-4208-41EC-AF24-BDCCC84BF01A}"/>
              </a:ext>
            </a:extLst>
          </p:cNvPr>
          <p:cNvSpPr>
            <a:spLocks noGrp="1"/>
          </p:cNvSpPr>
          <p:nvPr>
            <p:ph type="title"/>
          </p:nvPr>
        </p:nvSpPr>
        <p:spPr>
          <a:xfrm>
            <a:off x="714752" y="799054"/>
            <a:ext cx="7715200" cy="1143000"/>
          </a:xfrm>
        </p:spPr>
        <p:txBody>
          <a:bodyPr>
            <a:normAutofit/>
          </a:bodyPr>
          <a:lstStyle/>
          <a:p>
            <a:r>
              <a:rPr lang="en-US" altLang="zh-TW" sz="3200" dirty="0">
                <a:latin typeface="Times New Roman" panose="02020603050405020304" pitchFamily="18" charset="0"/>
              </a:rPr>
              <a:t>Accidental treatment-first aid for </a:t>
            </a:r>
            <a:br>
              <a:rPr lang="en-US" altLang="zh-TW" sz="3200" dirty="0">
                <a:latin typeface="Times New Roman" panose="02020603050405020304" pitchFamily="18" charset="0"/>
              </a:rPr>
            </a:br>
            <a:r>
              <a:rPr lang="en-US" altLang="zh-TW" sz="3200" dirty="0">
                <a:latin typeface="Times New Roman" panose="02020603050405020304" pitchFamily="18" charset="0"/>
              </a:rPr>
              <a:t>exposure to chemicals (cont.)</a:t>
            </a:r>
            <a:endParaRPr kumimoji="1" lang="zh-TW" altLang="en-US" sz="3200" dirty="0">
              <a:latin typeface="Times New Roman" panose="02020603050405020304" pitchFamily="18" charset="0"/>
            </a:endParaRPr>
          </a:p>
        </p:txBody>
      </p:sp>
      <p:pic>
        <p:nvPicPr>
          <p:cNvPr id="9" name="Picture 5" descr="pe02672_">
            <a:extLst>
              <a:ext uri="{FF2B5EF4-FFF2-40B4-BE49-F238E27FC236}">
                <a16:creationId xmlns:a16="http://schemas.microsoft.com/office/drawing/2014/main" id="{1C71FFED-A749-4C44-B72D-33B2BF193F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35018" y="1052736"/>
            <a:ext cx="1152128" cy="1432778"/>
          </a:xfrm>
          <a:prstGeom prst="rect">
            <a:avLst/>
          </a:prstGeom>
          <a:noFill/>
          <a:ln w="9525">
            <a:noFill/>
            <a:miter lim="800000"/>
            <a:headEnd/>
            <a:tailEnd/>
          </a:ln>
        </p:spPr>
      </p:pic>
    </p:spTree>
    <p:extLst>
      <p:ext uri="{BB962C8B-B14F-4D97-AF65-F5344CB8AC3E}">
        <p14:creationId xmlns:p14="http://schemas.microsoft.com/office/powerpoint/2010/main" val="410015747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4904</TotalTime>
  <Words>26436</Words>
  <Application>Microsoft Office PowerPoint</Application>
  <PresentationFormat>如螢幕大小 (4:3)</PresentationFormat>
  <Paragraphs>1958</Paragraphs>
  <Slides>113</Slides>
  <Notes>111</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113</vt:i4>
      </vt:variant>
    </vt:vector>
  </HeadingPairs>
  <TitlesOfParts>
    <vt:vector size="121" baseType="lpstr">
      <vt:lpstr>新細明體</vt:lpstr>
      <vt:lpstr>標楷體</vt:lpstr>
      <vt:lpstr>Arial</vt:lpstr>
      <vt:lpstr>Calibri</vt:lpstr>
      <vt:lpstr>Tahoma</vt:lpstr>
      <vt:lpstr>Times New Roman</vt:lpstr>
      <vt:lpstr>Office 佈景主題</vt:lpstr>
      <vt:lpstr>Visio</vt:lpstr>
      <vt:lpstr>PowerPoint 簡報</vt:lpstr>
      <vt:lpstr>PowerPoint 簡報</vt:lpstr>
      <vt:lpstr>PowerPoint 簡報</vt:lpstr>
      <vt:lpstr>I. Disaster cases and characteristics in school </vt:lpstr>
      <vt:lpstr>PowerPoint 簡報</vt:lpstr>
      <vt:lpstr>PowerPoint 簡報</vt:lpstr>
      <vt:lpstr>PowerPoint 簡報</vt:lpstr>
      <vt:lpstr>II. Physical hazard</vt:lpstr>
      <vt:lpstr>Noise</vt:lpstr>
      <vt:lpstr>Noise (cont.)</vt:lpstr>
      <vt:lpstr>Noise hazard</vt:lpstr>
      <vt:lpstr>Vibration</vt:lpstr>
      <vt:lpstr>Vibration hazard</vt:lpstr>
      <vt:lpstr>Vibration hazard (cont.)</vt:lpstr>
      <vt:lpstr>High temperature</vt:lpstr>
      <vt:lpstr>High temperature hazards</vt:lpstr>
      <vt:lpstr>Ionizing radiation</vt:lpstr>
      <vt:lpstr>Non-ionizing radiation</vt:lpstr>
      <vt:lpstr>Abnormal atmospheric pressure</vt:lpstr>
      <vt:lpstr>Abnormal atmospheric pressure (cont.)</vt:lpstr>
      <vt:lpstr>III. Identification of chemical hazards</vt:lpstr>
      <vt:lpstr>SDS</vt:lpstr>
      <vt:lpstr>SDS</vt:lpstr>
      <vt:lpstr>SDS</vt:lpstr>
      <vt:lpstr>SDS</vt:lpstr>
      <vt:lpstr>SDS</vt:lpstr>
      <vt:lpstr>PowerPoint 簡報</vt:lpstr>
      <vt:lpstr>SDS</vt:lpstr>
      <vt:lpstr>SDS</vt:lpstr>
      <vt:lpstr>PowerPoint 簡報</vt:lpstr>
      <vt:lpstr>PowerPoint 簡報</vt:lpstr>
      <vt:lpstr>PowerPoint 簡報</vt:lpstr>
      <vt:lpstr>PowerPoint 簡報</vt:lpstr>
      <vt:lpstr>PowerPoint 簡報</vt:lpstr>
      <vt:lpstr>PowerPoint 簡報</vt:lpstr>
      <vt:lpstr>PowerPoint 簡報</vt:lpstr>
      <vt:lpstr>IV. Personal protective equipment</vt:lpstr>
      <vt:lpstr>Hazard assessment and control</vt:lpstr>
      <vt:lpstr>Hazard assessment and control (cont.)</vt:lpstr>
      <vt:lpstr>Types of personal protective equipment</vt:lpstr>
      <vt:lpstr>Head protection</vt:lpstr>
      <vt:lpstr>Face and eye protection</vt:lpstr>
      <vt:lpstr>Face and eye protection (cont.)</vt:lpstr>
      <vt:lpstr>Face and eye protection (cont.)</vt:lpstr>
      <vt:lpstr>Hearing protection</vt:lpstr>
      <vt:lpstr>Hearing protection (cont.)</vt:lpstr>
      <vt:lpstr>Hearing protection</vt:lpstr>
      <vt:lpstr>Hearing protection-how to wear earplugs</vt:lpstr>
      <vt:lpstr>Hearing protection-how to wear earplugs (cont.)</vt:lpstr>
      <vt:lpstr>Hand protection</vt:lpstr>
      <vt:lpstr>Hand protection (cont.)</vt:lpstr>
      <vt:lpstr>Protective clothing</vt:lpstr>
      <vt:lpstr>Protective clothing (cont.)</vt:lpstr>
      <vt:lpstr>Foot protector−safety shoes</vt:lpstr>
      <vt:lpstr>Foot protector−safety shoes (cont.)</vt:lpstr>
      <vt:lpstr>V. Respiratory protection</vt:lpstr>
      <vt:lpstr>Respiratory physiology</vt:lpstr>
      <vt:lpstr>Respiratory physiology (cont.)</vt:lpstr>
      <vt:lpstr>Principles of respiratory protection</vt:lpstr>
      <vt:lpstr>Principles of respiratory protection (cont.)</vt:lpstr>
      <vt:lpstr>Respirator classification</vt:lpstr>
      <vt:lpstr>Respiratory protective equipment -classified by coverage</vt:lpstr>
      <vt:lpstr>Respiratory protective equipment -classified by function</vt:lpstr>
      <vt:lpstr>Classification table of environmental hazard grade and its protective gear selection (A)</vt:lpstr>
      <vt:lpstr>Classification table of environmental hazard grade and its protective gear selection (A) (cont.)</vt:lpstr>
      <vt:lpstr>PowerPoint 簡報</vt:lpstr>
      <vt:lpstr>PowerPoint 簡報</vt:lpstr>
      <vt:lpstr>PowerPoint 簡報</vt:lpstr>
      <vt:lpstr>PowerPoint 簡報</vt:lpstr>
      <vt:lpstr>PowerPoint 簡報</vt:lpstr>
      <vt:lpstr>PowerPoint 簡報</vt:lpstr>
      <vt:lpstr>PowerPoint 簡報</vt:lpstr>
      <vt:lpstr>VI. Fire explosion </vt:lpstr>
      <vt:lpstr>Fire and explosion</vt:lpstr>
      <vt:lpstr>PowerPoint 簡報</vt:lpstr>
      <vt:lpstr>Type of fire</vt:lpstr>
      <vt:lpstr>Type of fire</vt:lpstr>
      <vt:lpstr>Type of explosion</vt:lpstr>
      <vt:lpstr>Classification of hazardous materials</vt:lpstr>
      <vt:lpstr>Classification of hazardous materials (cont.)</vt:lpstr>
      <vt:lpstr>The dangers and hazards of fire and explosion</vt:lpstr>
      <vt:lpstr>The dangers and hazards of fire and explosion</vt:lpstr>
      <vt:lpstr>VII. Emergency response system</vt:lpstr>
      <vt:lpstr>Emergency response</vt:lpstr>
      <vt:lpstr>Emergency response (cont.)</vt:lpstr>
      <vt:lpstr>Hazard identification</vt:lpstr>
      <vt:lpstr>Emergency plan</vt:lpstr>
      <vt:lpstr>Emergency response stage and organizational structure</vt:lpstr>
      <vt:lpstr>Emergency response stage and organizational structure (cont.)</vt:lpstr>
      <vt:lpstr>Three-stage response organization structure</vt:lpstr>
      <vt:lpstr>Emergency response operation process</vt:lpstr>
      <vt:lpstr>VIII. First aid</vt:lpstr>
      <vt:lpstr>First aid precautions</vt:lpstr>
      <vt:lpstr>First aid precautions (cont.)</vt:lpstr>
      <vt:lpstr>Basic first aid− basic life support</vt:lpstr>
      <vt:lpstr>Basic first aid−Heimlich maneuver</vt:lpstr>
      <vt:lpstr>Basic first aid−defibrillation shock</vt:lpstr>
      <vt:lpstr>Accidental treatment-first aid for  exposure to chemicals</vt:lpstr>
      <vt:lpstr>Accidental treatment-first aid for  exposure to chemicals (cont.)</vt:lpstr>
      <vt:lpstr>Accidental treatment-first aid for poisoning by inhalation or ingestion</vt:lpstr>
      <vt:lpstr>Accidental treatment-first aid for poisoning by inhalation or ingestion (cont.)</vt:lpstr>
      <vt:lpstr>Accidental treatment-first aid for burns</vt:lpstr>
      <vt:lpstr>Accidental treatment-first aid for burns (cont.)</vt:lpstr>
      <vt:lpstr>Accident treatment -first aid for electric shock</vt:lpstr>
      <vt:lpstr>Accident treatment -first aid for electric shock (cont.)</vt:lpstr>
      <vt:lpstr>Accident treatment-first aid for frostbite</vt:lpstr>
      <vt:lpstr>Accident treatment -first aid for frostbite (cont.)</vt:lpstr>
      <vt:lpstr>Accidental treatment-first aid for cutting and puncture injuries</vt:lpstr>
      <vt:lpstr>Accidental treatment-first aid for cutting and puncture injuries (cont.)</vt:lpstr>
      <vt:lpstr>Accidental treatment-first aid for exposure of infectious substances</vt:lpstr>
      <vt:lpstr>Accidental treatment-first aid for exposure of infectious substances (cont.)</vt:lpstr>
      <vt:lpstr>Data sources</vt:lpstr>
      <vt:lpstr>Data sources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ytdai</dc:creator>
  <cp:lastModifiedBy>User</cp:lastModifiedBy>
  <cp:revision>333</cp:revision>
  <dcterms:created xsi:type="dcterms:W3CDTF">2017-04-04T09:35:48Z</dcterms:created>
  <dcterms:modified xsi:type="dcterms:W3CDTF">2020-12-23T04:56:31Z</dcterms:modified>
</cp:coreProperties>
</file>